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1"/>
  </p:notesMasterIdLst>
  <p:sldIdLst>
    <p:sldId id="256" r:id="rId3"/>
    <p:sldId id="257" r:id="rId4"/>
    <p:sldId id="258" r:id="rId5"/>
    <p:sldId id="259" r:id="rId6"/>
    <p:sldId id="260" r:id="rId7"/>
    <p:sldId id="278" r:id="rId8"/>
    <p:sldId id="279" r:id="rId9"/>
    <p:sldId id="277" r:id="rId10"/>
    <p:sldId id="290" r:id="rId11"/>
    <p:sldId id="291" r:id="rId12"/>
    <p:sldId id="280" r:id="rId13"/>
    <p:sldId id="281" r:id="rId14"/>
    <p:sldId id="292" r:id="rId15"/>
    <p:sldId id="282" r:id="rId16"/>
    <p:sldId id="293" r:id="rId17"/>
    <p:sldId id="283" r:id="rId18"/>
    <p:sldId id="294" r:id="rId19"/>
    <p:sldId id="284" r:id="rId20"/>
    <p:sldId id="285" r:id="rId21"/>
    <p:sldId id="295" r:id="rId22"/>
    <p:sldId id="286" r:id="rId23"/>
    <p:sldId id="287" r:id="rId24"/>
    <p:sldId id="288" r:id="rId25"/>
    <p:sldId id="289" r:id="rId26"/>
    <p:sldId id="296" r:id="rId27"/>
    <p:sldId id="276" r:id="rId28"/>
    <p:sldId id="261" r:id="rId29"/>
    <p:sldId id="262" r:id="rId30"/>
    <p:sldId id="263" r:id="rId31"/>
    <p:sldId id="264" r:id="rId32"/>
    <p:sldId id="265" r:id="rId33"/>
    <p:sldId id="266" r:id="rId34"/>
    <p:sldId id="267" r:id="rId35"/>
    <p:sldId id="268" r:id="rId36"/>
    <p:sldId id="312" r:id="rId37"/>
    <p:sldId id="297" r:id="rId38"/>
    <p:sldId id="298" r:id="rId39"/>
    <p:sldId id="299" r:id="rId40"/>
    <p:sldId id="300" r:id="rId41"/>
    <p:sldId id="301" r:id="rId42"/>
    <p:sldId id="305" r:id="rId43"/>
    <p:sldId id="303" r:id="rId44"/>
    <p:sldId id="302" r:id="rId45"/>
    <p:sldId id="304" r:id="rId46"/>
    <p:sldId id="306" r:id="rId47"/>
    <p:sldId id="307" r:id="rId48"/>
    <p:sldId id="308" r:id="rId49"/>
    <p:sldId id="309" r:id="rId50"/>
    <p:sldId id="310" r:id="rId51"/>
    <p:sldId id="311" r:id="rId52"/>
    <p:sldId id="313" r:id="rId53"/>
    <p:sldId id="314" r:id="rId54"/>
    <p:sldId id="315" r:id="rId55"/>
    <p:sldId id="316" r:id="rId56"/>
    <p:sldId id="317" r:id="rId57"/>
    <p:sldId id="333" r:id="rId58"/>
    <p:sldId id="320" r:id="rId59"/>
    <p:sldId id="321" r:id="rId60"/>
    <p:sldId id="322" r:id="rId61"/>
    <p:sldId id="323" r:id="rId62"/>
    <p:sldId id="324" r:id="rId63"/>
    <p:sldId id="325" r:id="rId64"/>
    <p:sldId id="326" r:id="rId65"/>
    <p:sldId id="329" r:id="rId66"/>
    <p:sldId id="331" r:id="rId67"/>
    <p:sldId id="334" r:id="rId68"/>
    <p:sldId id="335" r:id="rId69"/>
    <p:sldId id="336" r:id="rId70"/>
    <p:sldId id="337" r:id="rId71"/>
    <p:sldId id="338" r:id="rId72"/>
    <p:sldId id="339" r:id="rId73"/>
    <p:sldId id="340" r:id="rId74"/>
    <p:sldId id="270" r:id="rId75"/>
    <p:sldId id="271" r:id="rId76"/>
    <p:sldId id="272" r:id="rId77"/>
    <p:sldId id="273" r:id="rId78"/>
    <p:sldId id="274" r:id="rId79"/>
    <p:sldId id="27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2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4/14/2014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57D3B20-A246-42D5-8631-20B5C7A50A72}" type="slidenum">
              <a:rPr lang="en-US" sz="1100" b="0">
                <a:latin typeface="Arial" charset="0"/>
              </a:rPr>
              <a:pPr eaLnBrk="1" hangingPunct="1"/>
              <a:t>28</a:t>
            </a:fld>
            <a:endParaRPr lang="en-US" sz="1100" b="0">
              <a:latin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while with nested if-else.</a:t>
            </a:r>
          </a:p>
          <a:p>
            <a:pPr eaLnBrk="1" hangingPunct="1">
              <a:buFontTx/>
              <a:buChar char="•"/>
            </a:pPr>
            <a:r>
              <a:rPr lang="en-US" smtClean="0"/>
              <a:t>Break them up in groups and give them 10 minutes.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52F2297-71CD-43D5-B945-090E2C249A16}" type="slidenum">
              <a:rPr lang="en-US" sz="1100" b="0">
                <a:latin typeface="Arial" charset="0"/>
              </a:rPr>
              <a:pPr eaLnBrk="1" hangingPunct="1"/>
              <a:t>29</a:t>
            </a:fld>
            <a:endParaRPr lang="en-US" sz="1100" b="0">
              <a:latin typeface="Arial" charset="0"/>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suggest that they start from the solution on the previous slide and see if thet can figure out how to modify it to perform the new task.</a:t>
            </a:r>
          </a:p>
          <a:p>
            <a:pPr eaLnBrk="1" hangingPunct="1">
              <a:buFontTx/>
              <a:buChar char="•"/>
            </a:pPr>
            <a:r>
              <a:rPr lang="en-US" smtClean="0"/>
              <a:t>Call for a volunteer to write a solution on the board and explain his/her thought process.</a:t>
            </a:r>
          </a:p>
          <a:p>
            <a:pPr eaLnBrk="1" hangingPunct="1">
              <a:buFontTx/>
              <a:buChar char="•"/>
            </a:pPr>
            <a:r>
              <a:rPr lang="en-US" smtClean="0"/>
              <a:t>Go through one trace in detail.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9AFCCED-AC2E-4708-8495-39F09DB535DF}" type="slidenum">
              <a:rPr lang="en-US" sz="1100" b="0">
                <a:latin typeface="Arial" charset="0"/>
              </a:rPr>
              <a:pPr eaLnBrk="1" hangingPunct="1"/>
              <a:t>30</a:t>
            </a:fld>
            <a:endParaRPr lang="en-US" sz="1100" b="0">
              <a:latin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while with nested if.</a:t>
            </a:r>
          </a:p>
          <a:p>
            <a:pPr eaLnBrk="1" hangingPunct="1">
              <a:buFontTx/>
              <a:buChar char="•"/>
            </a:pPr>
            <a:r>
              <a:rPr lang="en-US" smtClean="0"/>
              <a:t>Break them up in groups and give them 10 minutes.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CA7BF7F-0AD9-4683-B79C-92A13D80C00D}" type="slidenum">
              <a:rPr lang="en-US" sz="1100" b="0">
                <a:latin typeface="Arial" charset="0"/>
              </a:rPr>
              <a:pPr eaLnBrk="1" hangingPunct="1"/>
              <a:t>31</a:t>
            </a:fld>
            <a:endParaRPr lang="en-US" sz="1100" b="0">
              <a:latin typeface="Arial" charset="0"/>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discuss a plan of action:</a:t>
            </a:r>
          </a:p>
          <a:p>
            <a:pPr lvl="1" eaLnBrk="1" hangingPunct="1">
              <a:buFontTx/>
              <a:buChar char="•"/>
            </a:pPr>
            <a:r>
              <a:rPr lang="en-US" smtClean="0"/>
              <a:t>Q: What would be an algorithm to solve this problem? How would you solve the problem by hand? E.g., on the previous slide, count the number of ‘a’s. A: Look at each character in str and see if it is equal to ch. If it is, increment a counter.</a:t>
            </a:r>
          </a:p>
          <a:p>
            <a:pPr lvl="1" eaLnBrk="1" hangingPunct="1">
              <a:buFontTx/>
              <a:buChar char="•"/>
            </a:pPr>
            <a:r>
              <a:rPr lang="en-US" smtClean="0"/>
              <a:t>Q: How do we look at each character in str? A: We start from the first one (at position 0) and use charAt to access the character. Then we keep incrementing the position by one until it reaches what value?</a:t>
            </a:r>
          </a:p>
          <a:p>
            <a:pPr lvl="1" eaLnBrk="1" hangingPunct="1">
              <a:buFontTx/>
              <a:buChar char="•"/>
            </a:pPr>
            <a:r>
              <a:rPr lang="en-US" smtClean="0"/>
              <a:t>Now try to convert the plan into code.</a:t>
            </a:r>
          </a:p>
          <a:p>
            <a:pPr eaLnBrk="1" hangingPunct="1">
              <a:buFontTx/>
              <a:buChar char="•"/>
            </a:pPr>
            <a:r>
              <a:rPr lang="en-US" smtClean="0"/>
              <a:t>Call for a couple of volunteers (from different groups) to write two solutions on the board and explain their thought process.</a:t>
            </a:r>
          </a:p>
          <a:p>
            <a:pPr eaLnBrk="1" hangingPunct="1">
              <a:buFontTx/>
              <a:buChar char="•"/>
            </a:pPr>
            <a:r>
              <a:rPr lang="en-US" smtClean="0"/>
              <a:t>Once you have one OK solution, ask another volunteer to go through one trace in detail.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183B0ED-E789-4055-9537-096B7126E602}" type="slidenum">
              <a:rPr lang="en-US" sz="1100" b="0">
                <a:latin typeface="Arial" charset="0"/>
              </a:rPr>
              <a:pPr eaLnBrk="1" hangingPunct="1"/>
              <a:t>32</a:t>
            </a:fld>
            <a:endParaRPr lang="en-US" sz="1100" b="0">
              <a:latin typeface="Arial" charset="0"/>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while with nested if.</a:t>
            </a:r>
          </a:p>
          <a:p>
            <a:pPr eaLnBrk="1" hangingPunct="1">
              <a:buFontTx/>
              <a:buChar char="•"/>
            </a:pPr>
            <a:r>
              <a:rPr lang="en-US" smtClean="0"/>
              <a:t>Break them up in groups and give them 10 minutes.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7A9F4D8-19CC-4470-A0DC-EFB357338F4A}" type="slidenum">
              <a:rPr lang="en-US" sz="1100" b="0">
                <a:latin typeface="Arial" charset="0"/>
              </a:rPr>
              <a:pPr eaLnBrk="1" hangingPunct="1"/>
              <a:t>33</a:t>
            </a:fld>
            <a:endParaRPr lang="en-US" sz="1100" b="0">
              <a:latin typeface="Arial" charset="0"/>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discuss a plan of action:</a:t>
            </a:r>
          </a:p>
          <a:p>
            <a:pPr lvl="1" eaLnBrk="1" hangingPunct="1">
              <a:buFontTx/>
              <a:buChar char="•"/>
            </a:pPr>
            <a:r>
              <a:rPr lang="en-US" smtClean="0"/>
              <a:t>Q: What would be an algorithm to solve this problem? How would you solve the problem by hand? E.g., on the previous slide, count the number of ‘a’s. A: Look at each character in str and see if it is equal to ch. If it is, increment a counter.</a:t>
            </a:r>
          </a:p>
          <a:p>
            <a:pPr lvl="1" eaLnBrk="1" hangingPunct="1">
              <a:buFontTx/>
              <a:buChar char="•"/>
            </a:pPr>
            <a:r>
              <a:rPr lang="en-US" smtClean="0"/>
              <a:t>Q: How do we look at each character in str? A: We start from the first one (at position 0) and use charAt to access the character. Then we keep incrementing the position by one until it reaches what value?</a:t>
            </a:r>
          </a:p>
          <a:p>
            <a:pPr lvl="1" eaLnBrk="1" hangingPunct="1">
              <a:buFontTx/>
              <a:buChar char="•"/>
            </a:pPr>
            <a:r>
              <a:rPr lang="en-US" smtClean="0"/>
              <a:t>Now try to convert the plan into code.</a:t>
            </a:r>
          </a:p>
          <a:p>
            <a:pPr eaLnBrk="1" hangingPunct="1">
              <a:buFontTx/>
              <a:buChar char="•"/>
            </a:pPr>
            <a:r>
              <a:rPr lang="en-US" smtClean="0"/>
              <a:t>Call for a couple of volunteers (from different groups) to write two solutions on the board and explain their thought process.</a:t>
            </a:r>
          </a:p>
          <a:p>
            <a:pPr eaLnBrk="1" hangingPunct="1">
              <a:buFontTx/>
              <a:buChar char="•"/>
            </a:pPr>
            <a:r>
              <a:rPr lang="en-US" smtClean="0"/>
              <a:t>Once you have one OK solution, ask another volunteer to go through one trace in detail.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38A4076-20B9-4511-978C-94DC03632166}" type="slidenum">
              <a:rPr lang="en-US" sz="1100" b="0">
                <a:latin typeface="Arial" charset="0"/>
              </a:rPr>
              <a:pPr eaLnBrk="1" hangingPunct="1"/>
              <a:t>34</a:t>
            </a:fld>
            <a:endParaRPr lang="en-US" sz="1100" b="0">
              <a:latin typeface="Arial"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while with nested if.</a:t>
            </a:r>
          </a:p>
          <a:p>
            <a:pPr eaLnBrk="1" hangingPunct="1">
              <a:buFontTx/>
              <a:buChar char="•"/>
            </a:pPr>
            <a:r>
              <a:rPr lang="en-US" smtClean="0"/>
              <a:t>Break them up in groups and give them 10 minutes.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6F06B70-9831-4D47-AEEF-5C2C79B69BBE}" type="slidenum">
              <a:rPr lang="en-US" sz="1100" b="0">
                <a:latin typeface="Arial" charset="0"/>
              </a:rPr>
              <a:pPr eaLnBrk="1" hangingPunct="1"/>
              <a:t>35</a:t>
            </a:fld>
            <a:endParaRPr lang="en-US" sz="1100" b="0">
              <a:latin typeface="Arial" charset="0"/>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A239C98-BC00-4054-B6A0-D6B62B7BBD02}" type="slidenum">
              <a:rPr lang="en-US" sz="1100" b="0">
                <a:latin typeface="Arial" charset="0"/>
              </a:rPr>
              <a:pPr eaLnBrk="1" hangingPunct="1"/>
              <a:t>73</a:t>
            </a:fld>
            <a:endParaRPr lang="en-US" sz="1100" b="0">
              <a:latin typeface="Arial" charset="0"/>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whiles.</a:t>
            </a:r>
          </a:p>
          <a:p>
            <a:pPr eaLnBrk="1" hangingPunct="1">
              <a:buFontTx/>
              <a:buChar char="•"/>
            </a:pPr>
            <a:r>
              <a:rPr lang="en-US" smtClean="0"/>
              <a:t>Break them up in groups and give them 10 minutes.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45D0EE2-EDBD-45FA-8E3D-488E3B1385D1}" type="slidenum">
              <a:rPr lang="en-US" sz="1100" b="0">
                <a:latin typeface="Arial" charset="0"/>
              </a:rPr>
              <a:pPr eaLnBrk="1" hangingPunct="1"/>
              <a:t>74</a:t>
            </a:fld>
            <a:endParaRPr lang="en-US" sz="1100" b="0">
              <a:latin typeface="Arial" charset="0"/>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discuss a plan of action:</a:t>
            </a:r>
          </a:p>
          <a:p>
            <a:pPr lvl="1" eaLnBrk="1" hangingPunct="1">
              <a:buFontTx/>
              <a:buChar char="•"/>
            </a:pPr>
            <a:r>
              <a:rPr lang="en-US" smtClean="0"/>
              <a:t>Q: What would be an algorithm to solve this problem? A: Start a counter at 0, output a ‘+’ and increment the counter until the counter reaches w.</a:t>
            </a:r>
          </a:p>
          <a:p>
            <a:pPr lvl="1" eaLnBrk="1" hangingPunct="1">
              <a:buFontTx/>
              <a:buChar char="•"/>
            </a:pPr>
            <a:r>
              <a:rPr lang="en-US" smtClean="0"/>
              <a:t>Now try to convert the plan into code.</a:t>
            </a:r>
          </a:p>
          <a:p>
            <a:pPr eaLnBrk="1" hangingPunct="1">
              <a:buFontTx/>
              <a:buChar char="•"/>
            </a:pPr>
            <a:r>
              <a:rPr lang="en-US" smtClean="0"/>
              <a:t>Go through one trace in detail.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70C49F6-A2F2-42C8-A097-5FB86D25A6EB}" type="slidenum">
              <a:rPr lang="en-US" sz="1100" b="0">
                <a:latin typeface="Arial" charset="0"/>
              </a:rPr>
              <a:pPr eaLnBrk="1" hangingPunct="1"/>
              <a:t>2</a:t>
            </a:fld>
            <a:endParaRPr lang="en-US" sz="1100" b="0">
              <a:latin typeface="Arial"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Chp 4 readings (for now; later we’ll have them read about for loops): 4.1-4.3</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3B3BCFC-88AC-4BD7-A6E7-26A79C9D3C6C}" type="slidenum">
              <a:rPr lang="en-US" sz="1100" b="0">
                <a:latin typeface="Arial" charset="0"/>
              </a:rPr>
              <a:pPr eaLnBrk="1" hangingPunct="1"/>
              <a:t>75</a:t>
            </a:fld>
            <a:endParaRPr lang="en-US" sz="1100" b="0">
              <a:latin typeface="Arial"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still thinking how to discuss this example and how to get them to design this solution.</a:t>
            </a:r>
          </a:p>
          <a:p>
            <a:pPr eaLnBrk="1" hangingPunct="1">
              <a:buFontTx/>
              <a:buChar char="•"/>
            </a:pPr>
            <a:r>
              <a:rPr lang="en-US" smtClean="0"/>
              <a:t>Assume you know how to output a row of width ‘+’s (which you do from previous slide). How would you output height such rows?</a:t>
            </a:r>
          </a:p>
          <a:p>
            <a:pPr eaLnBrk="1" hangingPunct="1">
              <a:buFontTx/>
              <a:buChar char="•"/>
            </a:pPr>
            <a:r>
              <a:rPr lang="en-US" smtClean="0"/>
              <a:t>Go through one trace in detail.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21BEC57-BE2C-499E-902E-59D39F56ABC3}" type="slidenum">
              <a:rPr lang="en-US" sz="1100" b="0">
                <a:latin typeface="Arial" charset="0"/>
              </a:rPr>
              <a:pPr eaLnBrk="1" hangingPunct="1"/>
              <a:t>76</a:t>
            </a:fld>
            <a:endParaRPr lang="en-US" sz="1100" b="0">
              <a:latin typeface="Arial" charset="0"/>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whiles.</a:t>
            </a:r>
          </a:p>
          <a:p>
            <a:pPr eaLnBrk="1" hangingPunct="1">
              <a:buFontTx/>
              <a:buChar char="•"/>
            </a:pPr>
            <a:r>
              <a:rPr lang="en-US" smtClean="0"/>
              <a:t>Break them up in groups and give them 10 minutes.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008638E-3C0E-4EB6-A6B6-3ACE422B5DA6}" type="slidenum">
              <a:rPr lang="en-US" sz="1100" b="0">
                <a:latin typeface="Arial" charset="0"/>
              </a:rPr>
              <a:pPr eaLnBrk="1" hangingPunct="1"/>
              <a:t>77</a:t>
            </a:fld>
            <a:endParaRPr lang="en-US" sz="1100" b="0">
              <a:latin typeface="Arial"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discuss a plan of action:</a:t>
            </a:r>
          </a:p>
          <a:p>
            <a:pPr lvl="1" eaLnBrk="1" hangingPunct="1">
              <a:buFontTx/>
              <a:buChar char="•"/>
            </a:pPr>
            <a:r>
              <a:rPr lang="en-US" smtClean="0"/>
              <a:t>Q: What would be an algorithm to solve this problem? A: Start a counter at 0, output a ‘+’ and increment the counter until the counter reaches w.</a:t>
            </a:r>
          </a:p>
          <a:p>
            <a:pPr lvl="1" eaLnBrk="1" hangingPunct="1">
              <a:buFontTx/>
              <a:buChar char="•"/>
            </a:pPr>
            <a:r>
              <a:rPr lang="en-US" smtClean="0"/>
              <a:t>Now try to convert the plan into code.</a:t>
            </a:r>
          </a:p>
          <a:p>
            <a:pPr eaLnBrk="1" hangingPunct="1">
              <a:buFontTx/>
              <a:buChar char="•"/>
            </a:pPr>
            <a:r>
              <a:rPr lang="en-US" smtClean="0"/>
              <a:t>Go through one trace in detail.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41CAE90-3C9D-40A6-AF2C-BBDFBE115475}" type="slidenum">
              <a:rPr lang="en-US" sz="1100" b="0">
                <a:latin typeface="Arial" charset="0"/>
              </a:rPr>
              <a:pPr eaLnBrk="1" hangingPunct="1"/>
              <a:t>78</a:t>
            </a:fld>
            <a:endParaRPr lang="en-US" sz="1100" b="0">
              <a:latin typeface="Arial" charset="0"/>
            </a:endParaRPr>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discuss a plan of action:</a:t>
            </a:r>
          </a:p>
          <a:p>
            <a:pPr lvl="1" eaLnBrk="1" hangingPunct="1">
              <a:buFontTx/>
              <a:buChar char="•"/>
            </a:pPr>
            <a:r>
              <a:rPr lang="en-US" smtClean="0"/>
              <a:t>Q: What would be an algorithm to solve this problem? A: Start a counter at 0, output a ‘+’ and increment the counter until the counter reaches w.</a:t>
            </a:r>
          </a:p>
          <a:p>
            <a:pPr lvl="1" eaLnBrk="1" hangingPunct="1">
              <a:buFontTx/>
              <a:buChar char="•"/>
            </a:pPr>
            <a:r>
              <a:rPr lang="en-US" smtClean="0"/>
              <a:t>Now try to convert the plan into code.</a:t>
            </a:r>
          </a:p>
          <a:p>
            <a:pPr eaLnBrk="1" hangingPunct="1">
              <a:buFontTx/>
              <a:buChar char="•"/>
            </a:pPr>
            <a:r>
              <a:rPr lang="en-US" smtClean="0"/>
              <a:t>Go through one trace in detail.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BD68DFD-B5B2-412E-AF8A-9C76EC9B418B}" type="slidenum">
              <a:rPr lang="en-US" sz="1100" b="0">
                <a:latin typeface="Arial" charset="0"/>
              </a:rPr>
              <a:pPr eaLnBrk="1" hangingPunct="1"/>
              <a:t>3</a:t>
            </a:fld>
            <a:endParaRPr lang="en-US" sz="1100" b="0">
              <a:latin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F02444F-EDAD-4EAC-9BE5-9F9C2BF757CA}" type="slidenum">
              <a:rPr lang="en-US" sz="1100" b="0">
                <a:latin typeface="Arial" charset="0"/>
              </a:rPr>
              <a:pPr eaLnBrk="1" hangingPunct="1"/>
              <a:t>4</a:t>
            </a:fld>
            <a:endParaRPr lang="en-US" sz="1100" b="0">
              <a:latin typeface="Arial"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Let’s take a look at the first task: input a non-zero integer.</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70067A2-3D83-44B0-A718-4D135C73D34E}" type="slidenum">
              <a:rPr lang="en-US" sz="1100" b="0">
                <a:latin typeface="Arial" charset="0"/>
              </a:rPr>
              <a:pPr eaLnBrk="1" hangingPunct="1"/>
              <a:t>5</a:t>
            </a:fld>
            <a:endParaRPr lang="en-US" sz="1100" b="0">
              <a:latin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a good slide to point out two important properties of while loops:</a:t>
            </a:r>
          </a:p>
          <a:p>
            <a:pPr lvl="1" eaLnBrk="1" hangingPunct="1">
              <a:buFontTx/>
              <a:buChar char="•"/>
            </a:pPr>
            <a:r>
              <a:rPr lang="en-US" smtClean="0"/>
              <a:t>Because the test is evaluated first, the body of the loop may never be executed</a:t>
            </a:r>
          </a:p>
          <a:p>
            <a:pPr lvl="1" eaLnBrk="1" hangingPunct="1">
              <a:buFontTx/>
              <a:buChar char="•"/>
            </a:pPr>
            <a:r>
              <a:rPr lang="en-US" smtClean="0"/>
              <a:t>When we exit the loop the negation of the test condition must be true</a:t>
            </a:r>
          </a:p>
          <a:p>
            <a:pPr eaLnBrk="1" hangingPunct="1">
              <a:buFontTx/>
              <a:buChar char="•"/>
            </a:pPr>
            <a:r>
              <a:rPr lang="en-US" smtClean="0"/>
              <a:t>It might also be a good place to mention infinite loops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B737001-04A4-49C8-A6CF-6E0757EECC9F}" type="slidenum">
              <a:rPr lang="en-US" sz="1100" b="0">
                <a:latin typeface="Arial" charset="0"/>
              </a:rPr>
              <a:pPr eaLnBrk="1" hangingPunct="1"/>
              <a:t>6</a:t>
            </a:fld>
            <a:endParaRPr lang="en-US" sz="1100" b="0">
              <a:latin typeface="Arial"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do-while and for loops for now.</a:t>
            </a:r>
          </a:p>
          <a:p>
            <a:pPr eaLnBrk="1" hangingPunct="1">
              <a:buFontTx/>
              <a:buChar char="•"/>
            </a:pPr>
            <a:r>
              <a:rPr lang="en-US" smtClean="0"/>
              <a:t>The examples in the remaining slides are meant to be of increasing complexity (more or less) and showing various patterns of use of loops: simple, with nested ifs, nested loops, etc.</a:t>
            </a:r>
          </a:p>
          <a:p>
            <a:pPr eaLnBrk="1" hangingPunct="1">
              <a:buFontTx/>
              <a:buChar char="•"/>
            </a:pPr>
            <a:r>
              <a:rPr lang="en-US" smtClean="0"/>
              <a:t>For the first activity, you can just ask students to tell you how to do it. For the following ones, I will give them as group activities.</a:t>
            </a:r>
          </a:p>
          <a:p>
            <a:pPr eaLnBrk="1" hangingPunct="1">
              <a:buFontTx/>
              <a:buChar char="•"/>
            </a:pPr>
            <a:r>
              <a:rPr lang="en-US" smtClean="0"/>
              <a:t>For loops, it may worth spending the time to trace through each solution to try and convince them that it actually does what it is supposed to do.</a:t>
            </a:r>
          </a:p>
          <a:p>
            <a:pPr eaLnBrk="1" hangingPunct="1">
              <a:buFontTx/>
              <a:buChar char="•"/>
            </a:pPr>
            <a:r>
              <a:rPr lang="en-US" smtClean="0"/>
              <a:t>I might also try to call out one or two students to write their group’s solution on the board and explain how they came up with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B737001-04A4-49C8-A6CF-6E0757EECC9F}" type="slidenum">
              <a:rPr lang="en-US" sz="1100" b="0">
                <a:latin typeface="Arial" charset="0"/>
              </a:rPr>
              <a:pPr eaLnBrk="1" hangingPunct="1"/>
              <a:t>7</a:t>
            </a:fld>
            <a:endParaRPr lang="en-US" sz="1100" b="0">
              <a:latin typeface="Arial"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do-while and for loops for now.</a:t>
            </a:r>
          </a:p>
          <a:p>
            <a:pPr eaLnBrk="1" hangingPunct="1">
              <a:buFontTx/>
              <a:buChar char="•"/>
            </a:pPr>
            <a:r>
              <a:rPr lang="en-US" smtClean="0"/>
              <a:t>The examples in the remaining slides are meant to be of increasing complexity (more or less) and showing various patterns of use of loops: simple, with nested ifs, nested loops, etc.</a:t>
            </a:r>
          </a:p>
          <a:p>
            <a:pPr eaLnBrk="1" hangingPunct="1">
              <a:buFontTx/>
              <a:buChar char="•"/>
            </a:pPr>
            <a:r>
              <a:rPr lang="en-US" smtClean="0"/>
              <a:t>For the first activity, you can just ask students to tell you how to do it. For the following ones, I will give them as group activities.</a:t>
            </a:r>
          </a:p>
          <a:p>
            <a:pPr eaLnBrk="1" hangingPunct="1">
              <a:buFontTx/>
              <a:buChar char="•"/>
            </a:pPr>
            <a:r>
              <a:rPr lang="en-US" smtClean="0"/>
              <a:t>For loops, it may worth spending the time to trace through each solution to try and convince them that it actually does what it is supposed to do.</a:t>
            </a:r>
          </a:p>
          <a:p>
            <a:pPr eaLnBrk="1" hangingPunct="1">
              <a:buFontTx/>
              <a:buChar char="•"/>
            </a:pPr>
            <a:r>
              <a:rPr lang="en-US" smtClean="0"/>
              <a:t>I might also try to call out one or two students to write their group’s solution on the board and explain how they came up with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B737001-04A4-49C8-A6CF-6E0757EECC9F}" type="slidenum">
              <a:rPr lang="en-US" sz="1100" b="0">
                <a:latin typeface="Arial" charset="0"/>
              </a:rPr>
              <a:pPr eaLnBrk="1" hangingPunct="1"/>
              <a:t>26</a:t>
            </a:fld>
            <a:endParaRPr lang="en-US" sz="1100" b="0">
              <a:latin typeface="Arial"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do-while and for loops for now.</a:t>
            </a:r>
          </a:p>
          <a:p>
            <a:pPr eaLnBrk="1" hangingPunct="1">
              <a:buFontTx/>
              <a:buChar char="•"/>
            </a:pPr>
            <a:r>
              <a:rPr lang="en-US" smtClean="0"/>
              <a:t>The examples in the remaining slides are meant to be of increasing complexity (more or less) and showing various patterns of use of loops: simple, with nested ifs, nested loops, etc.</a:t>
            </a:r>
          </a:p>
          <a:p>
            <a:pPr eaLnBrk="1" hangingPunct="1">
              <a:buFontTx/>
              <a:buChar char="•"/>
            </a:pPr>
            <a:r>
              <a:rPr lang="en-US" smtClean="0"/>
              <a:t>For the first activity, you can just ask students to tell you how to do it. For the following ones, I will give them as group activities.</a:t>
            </a:r>
          </a:p>
          <a:p>
            <a:pPr eaLnBrk="1" hangingPunct="1">
              <a:buFontTx/>
              <a:buChar char="•"/>
            </a:pPr>
            <a:r>
              <a:rPr lang="en-US" smtClean="0"/>
              <a:t>For loops, it may worth spending the time to trace through each solution to try and convince them that it actually does what it is supposed to do.</a:t>
            </a:r>
          </a:p>
          <a:p>
            <a:pPr eaLnBrk="1" hangingPunct="1">
              <a:buFontTx/>
              <a:buChar char="•"/>
            </a:pPr>
            <a:r>
              <a:rPr lang="en-US" smtClean="0"/>
              <a:t>I might also try to call out one or two students to write their group’s solution on the board and explain how they came up with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B737001-04A4-49C8-A6CF-6E0757EECC9F}" type="slidenum">
              <a:rPr lang="en-US" sz="1100" b="0">
                <a:latin typeface="Arial" charset="0"/>
              </a:rPr>
              <a:pPr eaLnBrk="1" hangingPunct="1"/>
              <a:t>27</a:t>
            </a:fld>
            <a:endParaRPr lang="en-US" sz="1100" b="0">
              <a:latin typeface="Arial"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do-while and for loops for now.</a:t>
            </a:r>
          </a:p>
          <a:p>
            <a:pPr eaLnBrk="1" hangingPunct="1">
              <a:buFontTx/>
              <a:buChar char="•"/>
            </a:pPr>
            <a:r>
              <a:rPr lang="en-US" smtClean="0"/>
              <a:t>The examples in the remaining slides are meant to be of increasing complexity (more or less) and showing various patterns of use of loops: simple, with nested ifs, nested loops, etc.</a:t>
            </a:r>
          </a:p>
          <a:p>
            <a:pPr eaLnBrk="1" hangingPunct="1">
              <a:buFontTx/>
              <a:buChar char="•"/>
            </a:pPr>
            <a:r>
              <a:rPr lang="en-US" smtClean="0"/>
              <a:t>For the first activity, you can just ask students to tell you how to do it. For the following ones, I will give them as group activities.</a:t>
            </a:r>
          </a:p>
          <a:p>
            <a:pPr eaLnBrk="1" hangingPunct="1">
              <a:buFontTx/>
              <a:buChar char="•"/>
            </a:pPr>
            <a:r>
              <a:rPr lang="en-US" smtClean="0"/>
              <a:t>For loops, it may worth spending the time to trace through each solution to try and convince them that it actually does what it is supposed to do.</a:t>
            </a:r>
          </a:p>
          <a:p>
            <a:pPr eaLnBrk="1" hangingPunct="1">
              <a:buFontTx/>
              <a:buChar char="•"/>
            </a:pPr>
            <a:r>
              <a:rPr lang="en-US" smtClean="0"/>
              <a:t>I might also try to call out one or two students to write their group’s solution on the board and explain how they came up with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4/14/2014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4/14/2014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4/14/2014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4/14/2014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4 </a:t>
            </a:r>
            <a:r>
              <a:rPr lang="en-US" sz="4600" smtClean="0"/>
              <a:t>– Looping</a:t>
            </a:r>
            <a:endParaRPr lang="en-US" sz="4600" dirty="0" smtClean="0"/>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10</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42135957"/>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914400" y="2133600"/>
            <a:ext cx="12954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29200" y="2514600"/>
            <a:ext cx="3441968" cy="1477328"/>
          </a:xfrm>
          <a:prstGeom prst="rect">
            <a:avLst/>
          </a:prstGeom>
          <a:solidFill>
            <a:schemeClr val="bg1"/>
          </a:solidFill>
          <a:ln>
            <a:solidFill>
              <a:srgbClr val="C00000"/>
            </a:solidFill>
          </a:ln>
        </p:spPr>
        <p:txBody>
          <a:bodyPr wrap="none" rtlCol="0">
            <a:spAutoFit/>
          </a:bodyPr>
          <a:lstStyle/>
          <a:p>
            <a:r>
              <a:rPr lang="en-US" dirty="0" smtClean="0"/>
              <a:t>Is this </a:t>
            </a:r>
            <a:r>
              <a:rPr lang="en-US" dirty="0" err="1" smtClean="0"/>
              <a:t>boolean</a:t>
            </a:r>
            <a:r>
              <a:rPr lang="en-US" dirty="0" smtClean="0"/>
              <a:t> expression true?</a:t>
            </a:r>
          </a:p>
          <a:p>
            <a:endParaRPr lang="en-US" dirty="0"/>
          </a:p>
          <a:p>
            <a:r>
              <a:rPr lang="en-US" dirty="0" smtClean="0"/>
              <a:t>Yes: 1 &lt;=4</a:t>
            </a:r>
          </a:p>
          <a:p>
            <a:endParaRPr lang="en-US" dirty="0"/>
          </a:p>
          <a:p>
            <a:r>
              <a:rPr lang="en-US" dirty="0" smtClean="0"/>
              <a:t>So we continue into the loop</a:t>
            </a:r>
            <a:endParaRPr lang="en-US" dirty="0"/>
          </a:p>
        </p:txBody>
      </p:sp>
      <p:cxnSp>
        <p:nvCxnSpPr>
          <p:cNvPr id="9" name="Straight Arrow Connector 8"/>
          <p:cNvCxnSpPr>
            <a:stCxn id="7" idx="1"/>
          </p:cNvCxnSpPr>
          <p:nvPr/>
        </p:nvCxnSpPr>
        <p:spPr>
          <a:xfrm flipH="1" flipV="1">
            <a:off x="2209800" y="2324100"/>
            <a:ext cx="2819400" cy="929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28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11</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49011257"/>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1</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2149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12</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84717157"/>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1</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1</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2</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3419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13</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44580527"/>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1</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1</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2</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914400" y="2133600"/>
            <a:ext cx="12954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29200" y="1031438"/>
            <a:ext cx="3810000" cy="2585323"/>
          </a:xfrm>
          <a:prstGeom prst="rect">
            <a:avLst/>
          </a:prstGeom>
          <a:solidFill>
            <a:schemeClr val="bg1"/>
          </a:solidFill>
          <a:ln>
            <a:solidFill>
              <a:srgbClr val="C00000"/>
            </a:solidFill>
          </a:ln>
        </p:spPr>
        <p:txBody>
          <a:bodyPr wrap="square" rtlCol="0">
            <a:spAutoFit/>
          </a:bodyPr>
          <a:lstStyle/>
          <a:p>
            <a:r>
              <a:rPr lang="en-US" dirty="0" smtClean="0"/>
              <a:t>Now we return to the top of the loop, and all variables keep their last values.</a:t>
            </a:r>
          </a:p>
          <a:p>
            <a:endParaRPr lang="en-US" dirty="0" smtClean="0"/>
          </a:p>
          <a:p>
            <a:r>
              <a:rPr lang="en-US" dirty="0" smtClean="0"/>
              <a:t>Is this </a:t>
            </a:r>
            <a:r>
              <a:rPr lang="en-US" dirty="0" err="1" smtClean="0"/>
              <a:t>boolean</a:t>
            </a:r>
            <a:r>
              <a:rPr lang="en-US" dirty="0" smtClean="0"/>
              <a:t> expression still true?</a:t>
            </a:r>
          </a:p>
          <a:p>
            <a:endParaRPr lang="en-US" dirty="0"/>
          </a:p>
          <a:p>
            <a:r>
              <a:rPr lang="en-US" dirty="0" smtClean="0"/>
              <a:t>Yes: 2 &lt;=4</a:t>
            </a:r>
          </a:p>
          <a:p>
            <a:endParaRPr lang="en-US" dirty="0"/>
          </a:p>
          <a:p>
            <a:r>
              <a:rPr lang="en-US" dirty="0" smtClean="0"/>
              <a:t>So we continue into the loop again</a:t>
            </a:r>
            <a:endParaRPr lang="en-US" dirty="0"/>
          </a:p>
        </p:txBody>
      </p:sp>
      <p:cxnSp>
        <p:nvCxnSpPr>
          <p:cNvPr id="8" name="Straight Arrow Connector 7"/>
          <p:cNvCxnSpPr>
            <a:stCxn id="7" idx="1"/>
          </p:cNvCxnSpPr>
          <p:nvPr/>
        </p:nvCxnSpPr>
        <p:spPr>
          <a:xfrm flipH="1" flipV="1">
            <a:off x="2209800" y="2324099"/>
            <a:ext cx="2819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93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14</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20390191"/>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3</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2</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noStrike" baseline="0" dirty="0" smtClean="0">
                          <a:latin typeface="Courier New" panose="02070309020205020404" pitchFamily="49" charset="0"/>
                          <a:cs typeface="Courier New" panose="02070309020205020404" pitchFamily="49" charset="0"/>
                        </a:rPr>
                        <a:t>1</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2</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6510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15</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75673813"/>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3</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2</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noStrike" baseline="0" dirty="0" smtClean="0">
                          <a:latin typeface="Courier New" panose="02070309020205020404" pitchFamily="49" charset="0"/>
                          <a:cs typeface="Courier New" panose="02070309020205020404" pitchFamily="49" charset="0"/>
                        </a:rPr>
                        <a:t>1</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2</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5486400" y="3088838"/>
            <a:ext cx="1295400" cy="64496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800" y="2590800"/>
            <a:ext cx="3810000" cy="1200329"/>
          </a:xfrm>
          <a:prstGeom prst="rect">
            <a:avLst/>
          </a:prstGeom>
          <a:solidFill>
            <a:schemeClr val="bg1"/>
          </a:solidFill>
          <a:ln>
            <a:solidFill>
              <a:srgbClr val="C00000"/>
            </a:solidFill>
          </a:ln>
        </p:spPr>
        <p:txBody>
          <a:bodyPr wrap="square" rtlCol="0">
            <a:spAutoFit/>
          </a:bodyPr>
          <a:lstStyle/>
          <a:p>
            <a:r>
              <a:rPr lang="en-US" dirty="0" smtClean="0"/>
              <a:t>Note that we show variables changing their values in the tracing table by </a:t>
            </a:r>
            <a:r>
              <a:rPr lang="en-US" i="1" dirty="0" smtClean="0"/>
              <a:t>crossing out</a:t>
            </a:r>
            <a:r>
              <a:rPr lang="en-US" dirty="0" smtClean="0"/>
              <a:t> their previous values (not erasing them!)</a:t>
            </a:r>
            <a:endParaRPr lang="en-US" dirty="0"/>
          </a:p>
        </p:txBody>
      </p:sp>
      <p:cxnSp>
        <p:nvCxnSpPr>
          <p:cNvPr id="8" name="Straight Arrow Connector 7"/>
          <p:cNvCxnSpPr>
            <a:stCxn id="7" idx="3"/>
            <a:endCxn id="6" idx="1"/>
          </p:cNvCxnSpPr>
          <p:nvPr/>
        </p:nvCxnSpPr>
        <p:spPr>
          <a:xfrm>
            <a:off x="4495800" y="3190965"/>
            <a:ext cx="990600" cy="220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7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16</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73965655"/>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3</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2</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3</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3782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17</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33653307"/>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3</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2</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3</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914400" y="2133600"/>
            <a:ext cx="12954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29200" y="1031438"/>
            <a:ext cx="3810000" cy="2585323"/>
          </a:xfrm>
          <a:prstGeom prst="rect">
            <a:avLst/>
          </a:prstGeom>
          <a:solidFill>
            <a:schemeClr val="bg1"/>
          </a:solidFill>
          <a:ln>
            <a:solidFill>
              <a:srgbClr val="C00000"/>
            </a:solidFill>
          </a:ln>
        </p:spPr>
        <p:txBody>
          <a:bodyPr wrap="square" rtlCol="0">
            <a:spAutoFit/>
          </a:bodyPr>
          <a:lstStyle/>
          <a:p>
            <a:r>
              <a:rPr lang="en-US" dirty="0" smtClean="0"/>
              <a:t>Now we return to the top of the loop again, and all variables keep their last values.</a:t>
            </a:r>
          </a:p>
          <a:p>
            <a:endParaRPr lang="en-US" dirty="0" smtClean="0"/>
          </a:p>
          <a:p>
            <a:r>
              <a:rPr lang="en-US" dirty="0" smtClean="0"/>
              <a:t>Is this </a:t>
            </a:r>
            <a:r>
              <a:rPr lang="en-US" dirty="0" err="1" smtClean="0"/>
              <a:t>boolean</a:t>
            </a:r>
            <a:r>
              <a:rPr lang="en-US" dirty="0" smtClean="0"/>
              <a:t> expression still true?</a:t>
            </a:r>
          </a:p>
          <a:p>
            <a:endParaRPr lang="en-US" dirty="0"/>
          </a:p>
          <a:p>
            <a:r>
              <a:rPr lang="en-US" dirty="0" smtClean="0"/>
              <a:t>Yes: 3 &lt;=4</a:t>
            </a:r>
          </a:p>
          <a:p>
            <a:endParaRPr lang="en-US" dirty="0"/>
          </a:p>
          <a:p>
            <a:r>
              <a:rPr lang="en-US" dirty="0" smtClean="0"/>
              <a:t>So we continue into the loop again</a:t>
            </a:r>
            <a:endParaRPr lang="en-US" dirty="0"/>
          </a:p>
        </p:txBody>
      </p:sp>
      <p:cxnSp>
        <p:nvCxnSpPr>
          <p:cNvPr id="8" name="Straight Arrow Connector 7"/>
          <p:cNvCxnSpPr>
            <a:stCxn id="7" idx="1"/>
          </p:cNvCxnSpPr>
          <p:nvPr/>
        </p:nvCxnSpPr>
        <p:spPr>
          <a:xfrm flipH="1" flipV="1">
            <a:off x="2209800" y="2324099"/>
            <a:ext cx="2819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12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18</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32172898"/>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3</a:t>
                      </a:r>
                      <a:r>
                        <a:rPr lang="en-US" strike="noStrike" baseline="0" dirty="0" smtClean="0">
                          <a:effectLst/>
                          <a:latin typeface="Courier New" panose="02070309020205020404" pitchFamily="49" charset="0"/>
                          <a:cs typeface="Courier New" panose="02070309020205020404" pitchFamily="49" charset="0"/>
                        </a:rPr>
                        <a:t> 6</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3</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3</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00225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19</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46320331"/>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3</a:t>
                      </a:r>
                      <a:r>
                        <a:rPr lang="en-US" strike="noStrike" baseline="0" dirty="0" smtClean="0">
                          <a:effectLst/>
                          <a:latin typeface="Courier New" panose="02070309020205020404" pitchFamily="49" charset="0"/>
                          <a:cs typeface="Courier New" panose="02070309020205020404" pitchFamily="49" charset="0"/>
                        </a:rPr>
                        <a:t> 6</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3</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6</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baseline="0" dirty="0" smtClean="0">
                          <a:latin typeface="Courier New" panose="02070309020205020404" pitchFamily="49" charset="0"/>
                          <a:cs typeface="Courier New" panose="02070309020205020404" pitchFamily="49" charset="0"/>
                        </a:rPr>
                        <a:t> 4</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3673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Flow of Control: Part 2</a:t>
            </a:r>
          </a:p>
        </p:txBody>
      </p:sp>
      <p:sp>
        <p:nvSpPr>
          <p:cNvPr id="321539" name="Rectangle 3"/>
          <p:cNvSpPr>
            <a:spLocks noGrp="1" noChangeArrowheads="1"/>
          </p:cNvSpPr>
          <p:nvPr>
            <p:ph idx="1"/>
          </p:nvPr>
        </p:nvSpPr>
        <p:spPr>
          <a:xfrm>
            <a:off x="455613" y="1598613"/>
            <a:ext cx="8383587" cy="4497387"/>
          </a:xfrm>
        </p:spPr>
        <p:txBody>
          <a:bodyPr/>
          <a:lstStyle/>
          <a:p>
            <a:pPr eaLnBrk="1" hangingPunct="1">
              <a:lnSpc>
                <a:spcPct val="90000"/>
              </a:lnSpc>
            </a:pPr>
            <a:r>
              <a:rPr lang="en-US" smtClean="0"/>
              <a:t>Recall that the order in which statements in a program are executed is called the </a:t>
            </a:r>
            <a:r>
              <a:rPr lang="en-US" i="1" smtClean="0"/>
              <a:t>flow of control</a:t>
            </a:r>
          </a:p>
          <a:p>
            <a:pPr eaLnBrk="1" hangingPunct="1">
              <a:lnSpc>
                <a:spcPct val="90000"/>
              </a:lnSpc>
            </a:pPr>
            <a:r>
              <a:rPr lang="en-US" smtClean="0"/>
              <a:t>So far we have seen </a:t>
            </a:r>
            <a:r>
              <a:rPr lang="en-US" i="1" smtClean="0"/>
              <a:t>sequential</a:t>
            </a:r>
            <a:r>
              <a:rPr lang="en-US" smtClean="0"/>
              <a:t> execution (statements execute one after the other in the order in which they appear in the program) and </a:t>
            </a:r>
            <a:r>
              <a:rPr lang="en-US" i="1" smtClean="0"/>
              <a:t>branching/selection</a:t>
            </a:r>
            <a:r>
              <a:rPr lang="en-US" smtClean="0"/>
              <a:t> control structures/statements (statements are excuted conditionally).</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A084698-5235-40D3-AC30-553B5AE92B4F}"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3867566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20</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72866776"/>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3</a:t>
                      </a:r>
                      <a:r>
                        <a:rPr lang="en-US" strike="noStrike" baseline="0" dirty="0" smtClean="0">
                          <a:effectLst/>
                          <a:latin typeface="Courier New" panose="02070309020205020404" pitchFamily="49" charset="0"/>
                          <a:cs typeface="Courier New" panose="02070309020205020404" pitchFamily="49" charset="0"/>
                        </a:rPr>
                        <a:t> 6</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3</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6</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baseline="0" dirty="0" smtClean="0">
                          <a:latin typeface="Courier New" panose="02070309020205020404" pitchFamily="49" charset="0"/>
                          <a:cs typeface="Courier New" panose="02070309020205020404" pitchFamily="49" charset="0"/>
                        </a:rPr>
                        <a:t> 4</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914400" y="2133600"/>
            <a:ext cx="12954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29200" y="1031438"/>
            <a:ext cx="3810000" cy="2585323"/>
          </a:xfrm>
          <a:prstGeom prst="rect">
            <a:avLst/>
          </a:prstGeom>
          <a:solidFill>
            <a:schemeClr val="bg1"/>
          </a:solidFill>
          <a:ln>
            <a:solidFill>
              <a:srgbClr val="C00000"/>
            </a:solidFill>
          </a:ln>
        </p:spPr>
        <p:txBody>
          <a:bodyPr wrap="square" rtlCol="0">
            <a:spAutoFit/>
          </a:bodyPr>
          <a:lstStyle/>
          <a:p>
            <a:r>
              <a:rPr lang="en-US" dirty="0" smtClean="0"/>
              <a:t>Now we return to the top of the loop again, and all variables keep their last values.</a:t>
            </a:r>
          </a:p>
          <a:p>
            <a:endParaRPr lang="en-US" dirty="0" smtClean="0"/>
          </a:p>
          <a:p>
            <a:r>
              <a:rPr lang="en-US" dirty="0" smtClean="0"/>
              <a:t>Is this </a:t>
            </a:r>
            <a:r>
              <a:rPr lang="en-US" dirty="0" err="1" smtClean="0"/>
              <a:t>boolean</a:t>
            </a:r>
            <a:r>
              <a:rPr lang="en-US" dirty="0" smtClean="0"/>
              <a:t> expression still true?</a:t>
            </a:r>
          </a:p>
          <a:p>
            <a:endParaRPr lang="en-US" dirty="0"/>
          </a:p>
          <a:p>
            <a:r>
              <a:rPr lang="en-US" dirty="0" smtClean="0"/>
              <a:t>Yes: 4 &lt;=4</a:t>
            </a:r>
          </a:p>
          <a:p>
            <a:endParaRPr lang="en-US" dirty="0"/>
          </a:p>
          <a:p>
            <a:r>
              <a:rPr lang="en-US" dirty="0" smtClean="0"/>
              <a:t>So we continue into the loop again</a:t>
            </a:r>
            <a:endParaRPr lang="en-US" dirty="0"/>
          </a:p>
        </p:txBody>
      </p:sp>
      <p:cxnSp>
        <p:nvCxnSpPr>
          <p:cNvPr id="8" name="Straight Arrow Connector 7"/>
          <p:cNvCxnSpPr>
            <a:stCxn id="7" idx="1"/>
          </p:cNvCxnSpPr>
          <p:nvPr/>
        </p:nvCxnSpPr>
        <p:spPr>
          <a:xfrm flipH="1" flipV="1">
            <a:off x="2209800" y="2324099"/>
            <a:ext cx="2819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754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21</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82556981"/>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3</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6</a:t>
                      </a:r>
                      <a:r>
                        <a:rPr lang="en-US" strike="noStrike" baseline="0" dirty="0" smtClean="0">
                          <a:effectLst/>
                          <a:latin typeface="Courier New" panose="02070309020205020404" pitchFamily="49" charset="0"/>
                          <a:cs typeface="Courier New" panose="02070309020205020404" pitchFamily="49" charset="0"/>
                        </a:rPr>
                        <a:t> 10</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6</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baseline="0" dirty="0" smtClean="0">
                          <a:latin typeface="Courier New" panose="02070309020205020404" pitchFamily="49" charset="0"/>
                          <a:cs typeface="Courier New" panose="02070309020205020404" pitchFamily="49" charset="0"/>
                        </a:rPr>
                        <a:t> 4</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7370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22</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36648632"/>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3</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6</a:t>
                      </a:r>
                      <a:r>
                        <a:rPr lang="en-US" strike="noStrike" baseline="0" dirty="0" smtClean="0">
                          <a:effectLst/>
                          <a:latin typeface="Courier New" panose="02070309020205020404" pitchFamily="49" charset="0"/>
                          <a:cs typeface="Courier New" panose="02070309020205020404" pitchFamily="49" charset="0"/>
                        </a:rPr>
                        <a:t> 10</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6</a:t>
                      </a:r>
                      <a:r>
                        <a:rPr lang="en-US" strike="noStrike" baseline="0" dirty="0" smtClean="0">
                          <a:latin typeface="Courier New" panose="02070309020205020404" pitchFamily="49" charset="0"/>
                          <a:cs typeface="Courier New" panose="02070309020205020404" pitchFamily="49" charset="0"/>
                        </a:rPr>
                        <a:t> 10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4</a:t>
                      </a:r>
                      <a:r>
                        <a:rPr lang="en-US" baseline="0" dirty="0" smtClean="0">
                          <a:latin typeface="Courier New" panose="02070309020205020404" pitchFamily="49" charset="0"/>
                          <a:cs typeface="Courier New" panose="02070309020205020404" pitchFamily="49" charset="0"/>
                        </a:rPr>
                        <a:t> 5</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76153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23</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26267054"/>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3</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6</a:t>
                      </a:r>
                      <a:r>
                        <a:rPr lang="en-US" strike="noStrike" baseline="0" dirty="0" smtClean="0">
                          <a:effectLst/>
                          <a:latin typeface="Courier New" panose="02070309020205020404" pitchFamily="49" charset="0"/>
                          <a:cs typeface="Courier New" panose="02070309020205020404" pitchFamily="49" charset="0"/>
                        </a:rPr>
                        <a:t> 10</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6</a:t>
                      </a:r>
                      <a:r>
                        <a:rPr lang="en-US" strike="noStrike" baseline="0" dirty="0" smtClean="0">
                          <a:latin typeface="Courier New" panose="02070309020205020404" pitchFamily="49" charset="0"/>
                          <a:cs typeface="Courier New" panose="02070309020205020404" pitchFamily="49" charset="0"/>
                        </a:rPr>
                        <a:t> 10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4</a:t>
                      </a:r>
                      <a:r>
                        <a:rPr lang="en-US" baseline="0" dirty="0" smtClean="0">
                          <a:latin typeface="Courier New" panose="02070309020205020404" pitchFamily="49" charset="0"/>
                          <a:cs typeface="Courier New" panose="02070309020205020404" pitchFamily="49" charset="0"/>
                        </a:rPr>
                        <a:t> 5</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914400" y="2133600"/>
            <a:ext cx="12954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29200" y="1031438"/>
            <a:ext cx="3810000" cy="2862322"/>
          </a:xfrm>
          <a:prstGeom prst="rect">
            <a:avLst/>
          </a:prstGeom>
          <a:solidFill>
            <a:schemeClr val="bg1"/>
          </a:solidFill>
          <a:ln>
            <a:solidFill>
              <a:srgbClr val="C00000"/>
            </a:solidFill>
          </a:ln>
        </p:spPr>
        <p:txBody>
          <a:bodyPr wrap="square" rtlCol="0">
            <a:spAutoFit/>
          </a:bodyPr>
          <a:lstStyle/>
          <a:p>
            <a:r>
              <a:rPr lang="en-US" dirty="0" smtClean="0"/>
              <a:t>Now we return to the top of the loop again, and all variables keep their last values.</a:t>
            </a:r>
          </a:p>
          <a:p>
            <a:endParaRPr lang="en-US" dirty="0" smtClean="0"/>
          </a:p>
          <a:p>
            <a:r>
              <a:rPr lang="en-US" dirty="0" smtClean="0"/>
              <a:t>Is this </a:t>
            </a:r>
            <a:r>
              <a:rPr lang="en-US" dirty="0" err="1" smtClean="0"/>
              <a:t>boolean</a:t>
            </a:r>
            <a:r>
              <a:rPr lang="en-US" dirty="0" smtClean="0"/>
              <a:t> expression still true?</a:t>
            </a:r>
          </a:p>
          <a:p>
            <a:endParaRPr lang="en-US" dirty="0"/>
          </a:p>
          <a:p>
            <a:r>
              <a:rPr lang="en-US" dirty="0" smtClean="0"/>
              <a:t>No: </a:t>
            </a:r>
            <a:r>
              <a:rPr lang="en-US" dirty="0"/>
              <a:t>5</a:t>
            </a:r>
            <a:r>
              <a:rPr lang="en-US" dirty="0" smtClean="0"/>
              <a:t> &lt;=4 is false!</a:t>
            </a:r>
          </a:p>
          <a:p>
            <a:endParaRPr lang="en-US" dirty="0"/>
          </a:p>
          <a:p>
            <a:r>
              <a:rPr lang="en-US" dirty="0" smtClean="0"/>
              <a:t>So now we stop and jump to the end of the loop!</a:t>
            </a:r>
            <a:endParaRPr lang="en-US" dirty="0"/>
          </a:p>
        </p:txBody>
      </p:sp>
      <p:cxnSp>
        <p:nvCxnSpPr>
          <p:cNvPr id="8" name="Straight Arrow Connector 7"/>
          <p:cNvCxnSpPr>
            <a:stCxn id="7" idx="1"/>
          </p:cNvCxnSpPr>
          <p:nvPr/>
        </p:nvCxnSpPr>
        <p:spPr>
          <a:xfrm flipH="1" flipV="1">
            <a:off x="2209800" y="2324100"/>
            <a:ext cx="2819400" cy="138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928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24</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75967975"/>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3</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6</a:t>
                      </a:r>
                      <a:r>
                        <a:rPr lang="en-US" strike="noStrike" baseline="0" dirty="0" smtClean="0">
                          <a:effectLst/>
                          <a:latin typeface="Courier New" panose="02070309020205020404" pitchFamily="49" charset="0"/>
                          <a:cs typeface="Courier New" panose="02070309020205020404" pitchFamily="49" charset="0"/>
                        </a:rPr>
                        <a:t> 10</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6</a:t>
                      </a:r>
                      <a:r>
                        <a:rPr lang="en-US" strike="noStrike" baseline="0" dirty="0" smtClean="0">
                          <a:latin typeface="Courier New" panose="02070309020205020404" pitchFamily="49" charset="0"/>
                          <a:cs typeface="Courier New" panose="02070309020205020404" pitchFamily="49" charset="0"/>
                        </a:rPr>
                        <a:t> 10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4</a:t>
                      </a:r>
                      <a:r>
                        <a:rPr lang="en-US" baseline="0" dirty="0" smtClean="0">
                          <a:latin typeface="Courier New" panose="02070309020205020404" pitchFamily="49" charset="0"/>
                          <a:cs typeface="Courier New" panose="02070309020205020404" pitchFamily="49" charset="0"/>
                        </a:rPr>
                        <a:t> 5</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sum</a:t>
                      </a:r>
                      <a:r>
                        <a:rPr lang="en-US" baseline="0" dirty="0" smtClean="0">
                          <a:latin typeface="Courier New" panose="02070309020205020404" pitchFamily="49" charset="0"/>
                          <a:cs typeface="Courier New" panose="02070309020205020404" pitchFamily="49" charset="0"/>
                        </a:rPr>
                        <a:t> = 10</a:t>
                      </a:r>
                      <a:endParaRPr lang="en-US" dirty="0" smtClean="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5</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0074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25</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00069244"/>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3</a:t>
                      </a:r>
                      <a:r>
                        <a:rPr lang="en-US" strike="noStrike" baseline="0" dirty="0" smtClean="0">
                          <a:effectLst/>
                          <a:latin typeface="Courier New" panose="02070309020205020404" pitchFamily="49" charset="0"/>
                          <a:cs typeface="Courier New" panose="02070309020205020404" pitchFamily="49" charset="0"/>
                        </a:rPr>
                        <a:t> </a:t>
                      </a:r>
                      <a:r>
                        <a:rPr lang="en-US" strike="sngStrike" baseline="0" dirty="0" smtClean="0">
                          <a:effectLst/>
                          <a:latin typeface="Courier New" panose="02070309020205020404" pitchFamily="49" charset="0"/>
                          <a:cs typeface="Courier New" panose="02070309020205020404" pitchFamily="49" charset="0"/>
                        </a:rPr>
                        <a:t>6</a:t>
                      </a:r>
                      <a:r>
                        <a:rPr lang="en-US" strike="noStrike" baseline="0" dirty="0" smtClean="0">
                          <a:effectLst/>
                          <a:latin typeface="Courier New" panose="02070309020205020404" pitchFamily="49" charset="0"/>
                          <a:cs typeface="Courier New" panose="02070309020205020404" pitchFamily="49" charset="0"/>
                        </a:rPr>
                        <a:t> 10</a:t>
                      </a:r>
                      <a:endParaRPr lang="en-US" strike="sngStrike" baseline="0" dirty="0" smtClean="0">
                        <a:latin typeface="Courier New" panose="02070309020205020404" pitchFamily="49" charset="0"/>
                        <a:cs typeface="Courier New" panose="02070309020205020404" pitchFamily="49" charset="0"/>
                      </a:endParaRP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6</a:t>
                      </a:r>
                      <a:r>
                        <a:rPr lang="en-US" strike="noStrike" baseline="0" dirty="0" smtClean="0">
                          <a:latin typeface="Courier New" panose="02070309020205020404" pitchFamily="49" charset="0"/>
                          <a:cs typeface="Courier New" panose="02070309020205020404" pitchFamily="49" charset="0"/>
                        </a:rPr>
                        <a:t> 10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4</a:t>
                      </a:r>
                      <a:r>
                        <a:rPr lang="en-US" baseline="0" dirty="0" smtClean="0">
                          <a:latin typeface="Courier New" panose="02070309020205020404" pitchFamily="49" charset="0"/>
                          <a:cs typeface="Courier New" panose="02070309020205020404" pitchFamily="49" charset="0"/>
                        </a:rPr>
                        <a:t> 5</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sum</a:t>
                      </a:r>
                      <a:r>
                        <a:rPr lang="en-US" baseline="0" dirty="0" smtClean="0">
                          <a:latin typeface="Courier New" panose="02070309020205020404" pitchFamily="49" charset="0"/>
                          <a:cs typeface="Courier New" panose="02070309020205020404" pitchFamily="49" charset="0"/>
                        </a:rPr>
                        <a:t> = 10</a:t>
                      </a:r>
                      <a:endParaRPr lang="en-US" dirty="0" smtClean="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5</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838200" y="3950285"/>
            <a:ext cx="3810000" cy="1477328"/>
          </a:xfrm>
          <a:prstGeom prst="rect">
            <a:avLst/>
          </a:prstGeom>
          <a:solidFill>
            <a:schemeClr val="bg1"/>
          </a:solidFill>
          <a:ln>
            <a:solidFill>
              <a:srgbClr val="C00000"/>
            </a:solidFill>
          </a:ln>
        </p:spPr>
        <p:txBody>
          <a:bodyPr wrap="square" rtlCol="0">
            <a:spAutoFit/>
          </a:bodyPr>
          <a:lstStyle/>
          <a:p>
            <a:r>
              <a:rPr lang="en-US" dirty="0" smtClean="0"/>
              <a:t>How many times was the loop body executed?</a:t>
            </a:r>
          </a:p>
          <a:p>
            <a:endParaRPr lang="en-US" dirty="0"/>
          </a:p>
          <a:p>
            <a:r>
              <a:rPr lang="en-US" dirty="0" smtClean="0"/>
              <a:t>How many times was the </a:t>
            </a:r>
            <a:r>
              <a:rPr lang="en-US" dirty="0" err="1" smtClean="0"/>
              <a:t>boolean</a:t>
            </a:r>
            <a:r>
              <a:rPr lang="en-US" dirty="0" smtClean="0"/>
              <a:t> expression for the loop evaluated?</a:t>
            </a:r>
            <a:endParaRPr lang="en-US" dirty="0"/>
          </a:p>
        </p:txBody>
      </p:sp>
    </p:spTree>
    <p:extLst>
      <p:ext uri="{BB962C8B-B14F-4D97-AF65-F5344CB8AC3E}">
        <p14:creationId xmlns:p14="http://schemas.microsoft.com/office/powerpoint/2010/main" val="1523186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smtClean="0"/>
              <a:t>Another Example</a:t>
            </a:r>
          </a:p>
        </p:txBody>
      </p:sp>
      <p:sp>
        <p:nvSpPr>
          <p:cNvPr id="81923" name="Rectangle 3"/>
          <p:cNvSpPr>
            <a:spLocks noGrp="1" noChangeArrowheads="1"/>
          </p:cNvSpPr>
          <p:nvPr>
            <p:ph idx="1"/>
          </p:nvPr>
        </p:nvSpPr>
        <p:spPr>
          <a:xfrm>
            <a:off x="455613" y="1598613"/>
            <a:ext cx="8535987" cy="4497387"/>
          </a:xfrm>
        </p:spPr>
        <p:txBody>
          <a:bodyPr/>
          <a:lstStyle/>
          <a:p>
            <a:pPr eaLnBrk="1" hangingPunct="1"/>
            <a:r>
              <a:rPr lang="en-US" sz="2800" dirty="0" smtClean="0"/>
              <a:t>Write a program segment that reads a sequence of integers until a 0 is encountered, and computes and outputs the sum of the numbers read.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6A4B0C4-30AE-436E-ADEF-4FC8974519FE}" type="slidenum">
              <a:rPr lang="en-US" sz="1200">
                <a:solidFill>
                  <a:srgbClr val="898989"/>
                </a:solidFill>
              </a:rPr>
              <a:pPr eaLnBrk="1" hangingPunct="1"/>
              <a:t>26</a:t>
            </a:fld>
            <a:endParaRPr lang="en-US" sz="1200">
              <a:solidFill>
                <a:srgbClr val="898989"/>
              </a:solidFill>
            </a:endParaRPr>
          </a:p>
        </p:txBody>
      </p:sp>
    </p:spTree>
    <p:extLst>
      <p:ext uri="{BB962C8B-B14F-4D97-AF65-F5344CB8AC3E}">
        <p14:creationId xmlns:p14="http://schemas.microsoft.com/office/powerpoint/2010/main" val="2927318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smtClean="0"/>
              <a:t>Another Example</a:t>
            </a:r>
          </a:p>
        </p:txBody>
      </p:sp>
      <p:sp>
        <p:nvSpPr>
          <p:cNvPr id="81923" name="Rectangle 3"/>
          <p:cNvSpPr>
            <a:spLocks noGrp="1" noChangeArrowheads="1"/>
          </p:cNvSpPr>
          <p:nvPr>
            <p:ph idx="1"/>
          </p:nvPr>
        </p:nvSpPr>
        <p:spPr>
          <a:xfrm>
            <a:off x="455613" y="1598613"/>
            <a:ext cx="8535987" cy="4497387"/>
          </a:xfrm>
        </p:spPr>
        <p:txBody>
          <a:bodyPr/>
          <a:lstStyle/>
          <a:p>
            <a:pPr eaLnBrk="1" hangingPunct="1"/>
            <a:r>
              <a:rPr lang="en-US" sz="2800" smtClean="0"/>
              <a:t>Write a program segment that reads a sequence of integers until a 0 is encountered, and computes and outputs the sum of the numbers read.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6A4B0C4-30AE-436E-ADEF-4FC8974519FE}" type="slidenum">
              <a:rPr lang="en-US" sz="1200">
                <a:solidFill>
                  <a:srgbClr val="898989"/>
                </a:solidFill>
              </a:rPr>
              <a:pPr eaLnBrk="1" hangingPunct="1"/>
              <a:t>27</a:t>
            </a:fld>
            <a:endParaRPr lang="en-US" sz="1200">
              <a:solidFill>
                <a:srgbClr val="898989"/>
              </a:solidFill>
            </a:endParaRPr>
          </a:p>
        </p:txBody>
      </p:sp>
      <p:sp>
        <p:nvSpPr>
          <p:cNvPr id="329732" name="Text Box 4"/>
          <p:cNvSpPr txBox="1">
            <a:spLocks noChangeArrowheads="1"/>
          </p:cNvSpPr>
          <p:nvPr/>
        </p:nvSpPr>
        <p:spPr bwMode="auto">
          <a:xfrm>
            <a:off x="1066800" y="3124200"/>
            <a:ext cx="6324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t>Scanner in = </a:t>
            </a:r>
            <a:r>
              <a:rPr lang="en-US"/>
              <a:t>new</a:t>
            </a:r>
            <a:r>
              <a:rPr lang="en-US" b="0"/>
              <a:t> Scanner(System.in);</a:t>
            </a:r>
          </a:p>
          <a:p>
            <a:pPr eaLnBrk="1" hangingPunct="1">
              <a:buClrTx/>
              <a:buSzTx/>
              <a:buFontTx/>
              <a:buNone/>
            </a:pPr>
            <a:r>
              <a:rPr lang="en-US"/>
              <a:t>int</a:t>
            </a:r>
            <a:r>
              <a:rPr lang="en-US" b="0"/>
              <a:t> sum = 0;</a:t>
            </a:r>
          </a:p>
          <a:p>
            <a:pPr eaLnBrk="1" hangingPunct="1">
              <a:buClrTx/>
              <a:buSzTx/>
              <a:buFontTx/>
              <a:buNone/>
            </a:pPr>
            <a:r>
              <a:rPr lang="en-US"/>
              <a:t>int</a:t>
            </a:r>
            <a:r>
              <a:rPr lang="en-US" b="0"/>
              <a:t> i = in.nextInt();</a:t>
            </a:r>
          </a:p>
          <a:p>
            <a:pPr eaLnBrk="1" hangingPunct="1">
              <a:buClrTx/>
              <a:buSzTx/>
              <a:buFontTx/>
              <a:buNone/>
            </a:pPr>
            <a:r>
              <a:rPr lang="en-US"/>
              <a:t>while</a:t>
            </a:r>
            <a:r>
              <a:rPr lang="en-US" b="0"/>
              <a:t> (i != 0)</a:t>
            </a:r>
          </a:p>
          <a:p>
            <a:pPr eaLnBrk="1" hangingPunct="1">
              <a:buClrTx/>
              <a:buSzTx/>
              <a:buFontTx/>
              <a:buNone/>
            </a:pPr>
            <a:r>
              <a:rPr lang="en-US" b="0"/>
              <a:t>{</a:t>
            </a:r>
          </a:p>
          <a:p>
            <a:pPr eaLnBrk="1" hangingPunct="1">
              <a:buClrTx/>
              <a:buSzTx/>
              <a:buFontTx/>
              <a:buNone/>
            </a:pPr>
            <a:r>
              <a:rPr lang="en-US" b="0"/>
              <a:t>   sum = sum + i;</a:t>
            </a:r>
          </a:p>
          <a:p>
            <a:pPr eaLnBrk="1" hangingPunct="1">
              <a:buClrTx/>
              <a:buSzTx/>
              <a:buFontTx/>
              <a:buNone/>
            </a:pPr>
            <a:r>
              <a:rPr lang="en-US" b="0"/>
              <a:t>   i = in.nextInt();</a:t>
            </a:r>
          </a:p>
          <a:p>
            <a:pPr eaLnBrk="1" hangingPunct="1">
              <a:buClrTx/>
              <a:buSzTx/>
              <a:buFontTx/>
              <a:buNone/>
            </a:pPr>
            <a:r>
              <a:rPr lang="en-US" b="0"/>
              <a:t>}</a:t>
            </a:r>
          </a:p>
          <a:p>
            <a:pPr eaLnBrk="1" hangingPunct="1">
              <a:buClrTx/>
              <a:buSzTx/>
              <a:buFontTx/>
              <a:buNone/>
            </a:pPr>
            <a:r>
              <a:rPr lang="en-US" b="0"/>
              <a:t>System.out.println(“The sum is ” + sum);</a:t>
            </a:r>
          </a:p>
        </p:txBody>
      </p:sp>
    </p:spTree>
    <p:extLst>
      <p:ext uri="{BB962C8B-B14F-4D97-AF65-F5344CB8AC3E}">
        <p14:creationId xmlns:p14="http://schemas.microsoft.com/office/powerpoint/2010/main" val="3640858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Your Turn</a:t>
            </a:r>
          </a:p>
        </p:txBody>
      </p:sp>
      <p:sp>
        <p:nvSpPr>
          <p:cNvPr id="82947" name="Rectangle 3"/>
          <p:cNvSpPr>
            <a:spLocks noGrp="1" noChangeArrowheads="1"/>
          </p:cNvSpPr>
          <p:nvPr>
            <p:ph idx="1"/>
          </p:nvPr>
        </p:nvSpPr>
        <p:spPr/>
        <p:txBody>
          <a:bodyPr/>
          <a:lstStyle/>
          <a:p>
            <a:pPr eaLnBrk="1" hangingPunct="1"/>
            <a:r>
              <a:rPr lang="en-US" smtClean="0"/>
              <a:t>Write a program segment that reads a sequence of integers until a 0 is encountered, and counts and outputs the number of even and the number of odd numbers read (not including the final 0).</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6D4B459-C2D2-448E-9E67-C68857AF7E4D}" type="slidenum">
              <a:rPr lang="en-US" sz="1200">
                <a:solidFill>
                  <a:srgbClr val="898989"/>
                </a:solidFill>
              </a:rPr>
              <a:pPr eaLnBrk="1" hangingPunct="1"/>
              <a:t>28</a:t>
            </a:fld>
            <a:endParaRPr lang="en-US" sz="1200">
              <a:solidFill>
                <a:srgbClr val="898989"/>
              </a:solidFill>
            </a:endParaRPr>
          </a:p>
        </p:txBody>
      </p:sp>
    </p:spTree>
    <p:extLst>
      <p:ext uri="{BB962C8B-B14F-4D97-AF65-F5344CB8AC3E}">
        <p14:creationId xmlns:p14="http://schemas.microsoft.com/office/powerpoint/2010/main" val="1662189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Count Odd/Even</a:t>
            </a:r>
          </a:p>
        </p:txBody>
      </p:sp>
      <p:sp>
        <p:nvSpPr>
          <p:cNvPr id="333827" name="Rectangle 3"/>
          <p:cNvSpPr>
            <a:spLocks noGrp="1" noChangeArrowheads="1"/>
          </p:cNvSpPr>
          <p:nvPr>
            <p:ph idx="1"/>
          </p:nvPr>
        </p:nvSpPr>
        <p:spPr>
          <a:xfrm>
            <a:off x="685800" y="1371600"/>
            <a:ext cx="8077200" cy="4648200"/>
          </a:xfrm>
        </p:spPr>
        <p:txBody>
          <a:bodyPr/>
          <a:lstStyle/>
          <a:p>
            <a:pPr eaLnBrk="1" hangingPunct="1">
              <a:lnSpc>
                <a:spcPct val="80000"/>
              </a:lnSpc>
              <a:spcBef>
                <a:spcPct val="0"/>
              </a:spcBef>
              <a:buFont typeface="Wingdings" pitchFamily="2" charset="2"/>
              <a:buNone/>
            </a:pPr>
            <a:r>
              <a:rPr lang="en-US" sz="2000" smtClean="0">
                <a:latin typeface="Courier New" charset="0"/>
              </a:rPr>
              <a:t>Scanner in = </a:t>
            </a:r>
            <a:r>
              <a:rPr lang="en-US" sz="2000" b="1" smtClean="0">
                <a:latin typeface="Courier New" charset="0"/>
              </a:rPr>
              <a:t>new</a:t>
            </a:r>
            <a:r>
              <a:rPr lang="en-US" sz="2000" smtClean="0">
                <a:latin typeface="Courier New" charset="0"/>
              </a:rPr>
              <a:t> Scanner(System.in);</a:t>
            </a:r>
          </a:p>
          <a:p>
            <a:pPr eaLnBrk="1" hangingPunct="1">
              <a:lnSpc>
                <a:spcPct val="80000"/>
              </a:lnSpc>
              <a:spcBef>
                <a:spcPct val="0"/>
              </a:spcBef>
              <a:buFont typeface="Wingdings" pitchFamily="2" charset="2"/>
              <a:buNone/>
            </a:pPr>
            <a:r>
              <a:rPr lang="en-US" sz="2000" b="1" smtClean="0">
                <a:latin typeface="Courier New" charset="0"/>
              </a:rPr>
              <a:t>int</a:t>
            </a:r>
            <a:r>
              <a:rPr lang="en-US" sz="2000" smtClean="0">
                <a:latin typeface="Courier New" charset="0"/>
              </a:rPr>
              <a:t> countEven = 0, countOdd = 0;</a:t>
            </a:r>
            <a:endParaRPr lang="en-US" sz="2000" b="1" smtClean="0">
              <a:latin typeface="Courier New" charset="0"/>
            </a:endParaRPr>
          </a:p>
          <a:p>
            <a:pPr eaLnBrk="1" hangingPunct="1">
              <a:lnSpc>
                <a:spcPct val="80000"/>
              </a:lnSpc>
              <a:spcBef>
                <a:spcPct val="0"/>
              </a:spcBef>
              <a:buFont typeface="Wingdings" pitchFamily="2" charset="2"/>
              <a:buNone/>
            </a:pPr>
            <a:r>
              <a:rPr lang="en-US" sz="2000" b="1" smtClean="0">
                <a:latin typeface="Courier New" charset="0"/>
              </a:rPr>
              <a:t>int</a:t>
            </a:r>
            <a:r>
              <a:rPr lang="en-US" sz="2000" smtClean="0">
                <a:latin typeface="Courier New" charset="0"/>
              </a:rPr>
              <a:t> i = in.nextInt();</a:t>
            </a:r>
          </a:p>
          <a:p>
            <a:pPr eaLnBrk="1" hangingPunct="1">
              <a:lnSpc>
                <a:spcPct val="80000"/>
              </a:lnSpc>
              <a:spcBef>
                <a:spcPct val="0"/>
              </a:spcBef>
              <a:buFont typeface="Wingdings" pitchFamily="2" charset="2"/>
              <a:buNone/>
            </a:pPr>
            <a:r>
              <a:rPr lang="en-US" sz="2000" b="1" smtClean="0">
                <a:latin typeface="Courier New" charset="0"/>
              </a:rPr>
              <a:t>while</a:t>
            </a:r>
            <a:r>
              <a:rPr lang="en-US" sz="2000" smtClean="0">
                <a:latin typeface="Courier New" charset="0"/>
              </a:rPr>
              <a:t> (i != 0)</a:t>
            </a:r>
          </a:p>
          <a:p>
            <a:pPr eaLnBrk="1" hangingPunct="1">
              <a:lnSpc>
                <a:spcPct val="80000"/>
              </a:lnSpc>
              <a:spcBef>
                <a:spcPct val="0"/>
              </a:spcBef>
              <a:buFont typeface="Wingdings" pitchFamily="2" charset="2"/>
              <a:buNone/>
            </a:pPr>
            <a:r>
              <a:rPr lang="en-US" sz="2000" smtClean="0">
                <a:latin typeface="Courier New" charset="0"/>
              </a:rPr>
              <a:t>{</a:t>
            </a:r>
          </a:p>
          <a:p>
            <a:pPr eaLnBrk="1" hangingPunct="1">
              <a:lnSpc>
                <a:spcPct val="80000"/>
              </a:lnSpc>
              <a:spcBef>
                <a:spcPct val="0"/>
              </a:spcBef>
              <a:buFont typeface="Wingdings" pitchFamily="2" charset="2"/>
              <a:buNone/>
            </a:pPr>
            <a:r>
              <a:rPr lang="en-US" sz="2000" smtClean="0">
                <a:latin typeface="Courier New" charset="0"/>
              </a:rPr>
              <a:t>  </a:t>
            </a:r>
            <a:r>
              <a:rPr lang="en-US" sz="2000" b="1" smtClean="0">
                <a:latin typeface="Courier New" charset="0"/>
              </a:rPr>
              <a:t>if</a:t>
            </a:r>
            <a:r>
              <a:rPr lang="en-US" sz="2000" smtClean="0">
                <a:latin typeface="Courier New" charset="0"/>
              </a:rPr>
              <a:t> ((i % 2) == 0) // i is even</a:t>
            </a:r>
          </a:p>
          <a:p>
            <a:pPr eaLnBrk="1" hangingPunct="1">
              <a:lnSpc>
                <a:spcPct val="80000"/>
              </a:lnSpc>
              <a:spcBef>
                <a:spcPct val="0"/>
              </a:spcBef>
              <a:buFont typeface="Wingdings" pitchFamily="2" charset="2"/>
              <a:buNone/>
            </a:pPr>
            <a:r>
              <a:rPr lang="en-US" sz="2000" smtClean="0">
                <a:latin typeface="Courier New" charset="0"/>
              </a:rPr>
              <a:t>  {</a:t>
            </a:r>
          </a:p>
          <a:p>
            <a:pPr eaLnBrk="1" hangingPunct="1">
              <a:lnSpc>
                <a:spcPct val="80000"/>
              </a:lnSpc>
              <a:spcBef>
                <a:spcPct val="0"/>
              </a:spcBef>
              <a:buFont typeface="Wingdings" pitchFamily="2" charset="2"/>
              <a:buNone/>
            </a:pPr>
            <a:r>
              <a:rPr lang="en-US" sz="2000" smtClean="0">
                <a:latin typeface="Courier New" charset="0"/>
              </a:rPr>
              <a:t>    countEven = countEven + 1;</a:t>
            </a:r>
          </a:p>
          <a:p>
            <a:pPr eaLnBrk="1" hangingPunct="1">
              <a:lnSpc>
                <a:spcPct val="80000"/>
              </a:lnSpc>
              <a:spcBef>
                <a:spcPct val="0"/>
              </a:spcBef>
              <a:buFont typeface="Wingdings" pitchFamily="2" charset="2"/>
              <a:buNone/>
            </a:pPr>
            <a:r>
              <a:rPr lang="en-US" sz="2000" smtClean="0">
                <a:latin typeface="Courier New" charset="0"/>
              </a:rPr>
              <a:t>  }</a:t>
            </a:r>
          </a:p>
          <a:p>
            <a:pPr eaLnBrk="1" hangingPunct="1">
              <a:lnSpc>
                <a:spcPct val="80000"/>
              </a:lnSpc>
              <a:spcBef>
                <a:spcPct val="0"/>
              </a:spcBef>
              <a:buFont typeface="Wingdings" pitchFamily="2" charset="2"/>
              <a:buNone/>
            </a:pPr>
            <a:r>
              <a:rPr lang="en-US" sz="2000" smtClean="0">
                <a:latin typeface="Courier New" charset="0"/>
              </a:rPr>
              <a:t>  </a:t>
            </a:r>
            <a:r>
              <a:rPr lang="en-US" sz="2000" b="1" smtClean="0">
                <a:latin typeface="Courier New" charset="0"/>
              </a:rPr>
              <a:t>else</a:t>
            </a:r>
            <a:r>
              <a:rPr lang="en-US" sz="2000" smtClean="0">
                <a:latin typeface="Courier New" charset="0"/>
              </a:rPr>
              <a:t>              // i is odd</a:t>
            </a:r>
          </a:p>
          <a:p>
            <a:pPr eaLnBrk="1" hangingPunct="1">
              <a:lnSpc>
                <a:spcPct val="80000"/>
              </a:lnSpc>
              <a:spcBef>
                <a:spcPct val="0"/>
              </a:spcBef>
              <a:buFont typeface="Wingdings" pitchFamily="2" charset="2"/>
              <a:buNone/>
            </a:pPr>
            <a:r>
              <a:rPr lang="en-US" sz="2000" smtClean="0">
                <a:latin typeface="Courier New" charset="0"/>
              </a:rPr>
              <a:t>  {</a:t>
            </a:r>
          </a:p>
          <a:p>
            <a:pPr eaLnBrk="1" hangingPunct="1">
              <a:lnSpc>
                <a:spcPct val="80000"/>
              </a:lnSpc>
              <a:spcBef>
                <a:spcPct val="0"/>
              </a:spcBef>
              <a:buFont typeface="Wingdings" pitchFamily="2" charset="2"/>
              <a:buNone/>
            </a:pPr>
            <a:r>
              <a:rPr lang="en-US" sz="2000" smtClean="0">
                <a:latin typeface="Courier New" charset="0"/>
              </a:rPr>
              <a:t>    countOdd = countOdd + 1;</a:t>
            </a:r>
          </a:p>
          <a:p>
            <a:pPr eaLnBrk="1" hangingPunct="1">
              <a:lnSpc>
                <a:spcPct val="80000"/>
              </a:lnSpc>
              <a:spcBef>
                <a:spcPct val="0"/>
              </a:spcBef>
              <a:buFont typeface="Wingdings" pitchFamily="2" charset="2"/>
              <a:buNone/>
            </a:pPr>
            <a:r>
              <a:rPr lang="en-US" sz="2000" smtClean="0">
                <a:latin typeface="Courier New" charset="0"/>
              </a:rPr>
              <a:t>  }</a:t>
            </a:r>
          </a:p>
          <a:p>
            <a:pPr eaLnBrk="1" hangingPunct="1">
              <a:lnSpc>
                <a:spcPct val="80000"/>
              </a:lnSpc>
              <a:spcBef>
                <a:spcPct val="0"/>
              </a:spcBef>
              <a:buFont typeface="Wingdings" pitchFamily="2" charset="2"/>
              <a:buNone/>
            </a:pPr>
            <a:r>
              <a:rPr lang="en-US" sz="2000" smtClean="0">
                <a:latin typeface="Courier New" charset="0"/>
              </a:rPr>
              <a:t>  i = in.nextInt();</a:t>
            </a:r>
          </a:p>
          <a:p>
            <a:pPr eaLnBrk="1" hangingPunct="1">
              <a:lnSpc>
                <a:spcPct val="80000"/>
              </a:lnSpc>
              <a:spcBef>
                <a:spcPct val="0"/>
              </a:spcBef>
              <a:buFont typeface="Wingdings" pitchFamily="2" charset="2"/>
              <a:buNone/>
            </a:pPr>
            <a:r>
              <a:rPr lang="en-US" sz="2000" smtClean="0">
                <a:latin typeface="Courier New" charset="0"/>
              </a:rPr>
              <a:t>}</a:t>
            </a:r>
          </a:p>
          <a:p>
            <a:pPr eaLnBrk="1" hangingPunct="1">
              <a:lnSpc>
                <a:spcPct val="80000"/>
              </a:lnSpc>
              <a:spcBef>
                <a:spcPct val="0"/>
              </a:spcBef>
              <a:buFont typeface="Wingdings" pitchFamily="2" charset="2"/>
              <a:buNone/>
            </a:pPr>
            <a:r>
              <a:rPr lang="en-US" sz="2000" smtClean="0">
                <a:latin typeface="Courier New" charset="0"/>
              </a:rPr>
              <a:t>System.out.println(“Read ” + countEven +</a:t>
            </a:r>
          </a:p>
          <a:p>
            <a:pPr eaLnBrk="1" hangingPunct="1">
              <a:lnSpc>
                <a:spcPct val="80000"/>
              </a:lnSpc>
              <a:spcBef>
                <a:spcPct val="0"/>
              </a:spcBef>
              <a:buFont typeface="Wingdings" pitchFamily="2" charset="2"/>
              <a:buNone/>
            </a:pPr>
            <a:r>
              <a:rPr lang="en-US" sz="2000" smtClean="0">
                <a:latin typeface="Courier New" charset="0"/>
              </a:rPr>
              <a:t>                   “ even numbers, and ” +</a:t>
            </a:r>
          </a:p>
          <a:p>
            <a:pPr eaLnBrk="1" hangingPunct="1">
              <a:lnSpc>
                <a:spcPct val="80000"/>
              </a:lnSpc>
              <a:spcBef>
                <a:spcPct val="0"/>
              </a:spcBef>
              <a:buFont typeface="Wingdings" pitchFamily="2" charset="2"/>
              <a:buNone/>
            </a:pPr>
            <a:r>
              <a:rPr lang="en-US" sz="2000" smtClean="0">
                <a:latin typeface="Courier New" charset="0"/>
              </a:rPr>
              <a:t>                   countOdd + “ odd numbers”);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557C837-F4E9-41A9-A66A-B84217610384}" type="slidenum">
              <a:rPr lang="en-US" sz="1200">
                <a:solidFill>
                  <a:srgbClr val="898989"/>
                </a:solidFill>
              </a:rPr>
              <a:pPr eaLnBrk="1" hangingPunct="1"/>
              <a:t>29</a:t>
            </a:fld>
            <a:endParaRPr lang="en-US" sz="1200">
              <a:solidFill>
                <a:srgbClr val="898989"/>
              </a:solidFill>
            </a:endParaRPr>
          </a:p>
        </p:txBody>
      </p:sp>
    </p:spTree>
    <p:extLst>
      <p:ext uri="{BB962C8B-B14F-4D97-AF65-F5344CB8AC3E}">
        <p14:creationId xmlns:p14="http://schemas.microsoft.com/office/powerpoint/2010/main" val="132998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Flow of Control: Part 2 cont.</a:t>
            </a:r>
          </a:p>
        </p:txBody>
      </p:sp>
      <p:sp>
        <p:nvSpPr>
          <p:cNvPr id="323587" name="Rectangle 3"/>
          <p:cNvSpPr>
            <a:spLocks noGrp="1" noChangeArrowheads="1"/>
          </p:cNvSpPr>
          <p:nvPr>
            <p:ph idx="1"/>
          </p:nvPr>
        </p:nvSpPr>
        <p:spPr>
          <a:xfrm>
            <a:off x="455613" y="1598613"/>
            <a:ext cx="8383587" cy="4497387"/>
          </a:xfrm>
        </p:spPr>
        <p:txBody>
          <a:bodyPr/>
          <a:lstStyle/>
          <a:p>
            <a:pPr eaLnBrk="1" hangingPunct="1">
              <a:lnSpc>
                <a:spcPct val="90000"/>
              </a:lnSpc>
            </a:pPr>
            <a:r>
              <a:rPr lang="en-US" sz="2800" dirty="0" smtClean="0"/>
              <a:t>Consider the following tasks:</a:t>
            </a:r>
          </a:p>
          <a:p>
            <a:pPr lvl="1" eaLnBrk="1" hangingPunct="1">
              <a:lnSpc>
                <a:spcPct val="90000"/>
              </a:lnSpc>
            </a:pPr>
            <a:r>
              <a:rPr lang="en-US" sz="2400" dirty="0" smtClean="0"/>
              <a:t>You want to input a non-zero integer value and want to ensure that the program does not continue until the user has entered a proper value.</a:t>
            </a:r>
          </a:p>
          <a:p>
            <a:pPr lvl="1" eaLnBrk="1" hangingPunct="1">
              <a:lnSpc>
                <a:spcPct val="90000"/>
              </a:lnSpc>
            </a:pPr>
            <a:r>
              <a:rPr lang="en-US" sz="2400" dirty="0" smtClean="0"/>
              <a:t>You input a sequence of values of arbitrary length, and you want to count the number of values and compute the average.</a:t>
            </a:r>
          </a:p>
          <a:p>
            <a:pPr lvl="1" eaLnBrk="1" hangingPunct="1">
              <a:lnSpc>
                <a:spcPct val="90000"/>
              </a:lnSpc>
            </a:pPr>
            <a:r>
              <a:rPr lang="en-US" sz="2400" dirty="0" smtClean="0"/>
              <a:t>You want to compute the sum of all of the numbers between 1 and some maximum value</a:t>
            </a:r>
          </a:p>
          <a:p>
            <a:pPr eaLnBrk="1" hangingPunct="1">
              <a:lnSpc>
                <a:spcPct val="90000"/>
              </a:lnSpc>
            </a:pPr>
            <a:r>
              <a:rPr lang="en-US" sz="2800" dirty="0" smtClean="0"/>
              <a:t>How can we write code to perform any of these tasks involving repetition?</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404261B-A966-4D55-98A2-EF74F0DF1D40}"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413929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Your Turn, Again</a:t>
            </a:r>
          </a:p>
        </p:txBody>
      </p:sp>
      <p:sp>
        <p:nvSpPr>
          <p:cNvPr id="84995" name="Rectangle 3"/>
          <p:cNvSpPr>
            <a:spLocks noGrp="1" noChangeArrowheads="1"/>
          </p:cNvSpPr>
          <p:nvPr>
            <p:ph idx="1"/>
          </p:nvPr>
        </p:nvSpPr>
        <p:spPr/>
        <p:txBody>
          <a:bodyPr/>
          <a:lstStyle/>
          <a:p>
            <a:pPr eaLnBrk="1" hangingPunct="1"/>
            <a:r>
              <a:rPr lang="en-US" smtClean="0"/>
              <a:t>Write a program segment that given a String variable </a:t>
            </a:r>
            <a:r>
              <a:rPr lang="en-US" i="1" smtClean="0"/>
              <a:t>str</a:t>
            </a:r>
            <a:r>
              <a:rPr lang="en-US" smtClean="0"/>
              <a:t> and a character variable </a:t>
            </a:r>
            <a:r>
              <a:rPr lang="en-US" i="1" smtClean="0"/>
              <a:t>ch</a:t>
            </a:r>
            <a:r>
              <a:rPr lang="en-US" smtClean="0"/>
              <a:t>, counts and outputs the number of occurrences of character </a:t>
            </a:r>
            <a:r>
              <a:rPr lang="en-US" i="1" smtClean="0"/>
              <a:t>ch</a:t>
            </a:r>
            <a:r>
              <a:rPr lang="en-US" smtClean="0"/>
              <a:t> in String </a:t>
            </a:r>
            <a:r>
              <a:rPr lang="en-US" i="1" smtClean="0"/>
              <a:t>str</a:t>
            </a:r>
            <a:r>
              <a:rPr lang="en-US" smtClean="0"/>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A68901D-994D-4C11-BC49-0278F87441D7}" type="slidenum">
              <a:rPr lang="en-US" sz="1200">
                <a:solidFill>
                  <a:srgbClr val="898989"/>
                </a:solidFill>
              </a:rPr>
              <a:pPr eaLnBrk="1" hangingPunct="1"/>
              <a:t>30</a:t>
            </a:fld>
            <a:endParaRPr lang="en-US" sz="1200">
              <a:solidFill>
                <a:srgbClr val="898989"/>
              </a:solidFill>
            </a:endParaRPr>
          </a:p>
        </p:txBody>
      </p:sp>
    </p:spTree>
    <p:extLst>
      <p:ext uri="{BB962C8B-B14F-4D97-AF65-F5344CB8AC3E}">
        <p14:creationId xmlns:p14="http://schemas.microsoft.com/office/powerpoint/2010/main" val="4095996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Count Character</a:t>
            </a:r>
          </a:p>
        </p:txBody>
      </p:sp>
      <p:sp>
        <p:nvSpPr>
          <p:cNvPr id="337923" name="Rectangle 3"/>
          <p:cNvSpPr>
            <a:spLocks noGrp="1" noChangeArrowheads="1"/>
          </p:cNvSpPr>
          <p:nvPr>
            <p:ph idx="1"/>
          </p:nvPr>
        </p:nvSpPr>
        <p:spPr>
          <a:xfrm>
            <a:off x="685800" y="1371600"/>
            <a:ext cx="8077200" cy="4495800"/>
          </a:xfrm>
        </p:spPr>
        <p:txBody>
          <a:bodyPr/>
          <a:lstStyle/>
          <a:p>
            <a:pPr eaLnBrk="1" hangingPunct="1">
              <a:lnSpc>
                <a:spcPct val="90000"/>
              </a:lnSpc>
              <a:spcBef>
                <a:spcPct val="0"/>
              </a:spcBef>
              <a:buFont typeface="Wingdings" pitchFamily="2" charset="2"/>
              <a:buNone/>
            </a:pPr>
            <a:r>
              <a:rPr lang="en-US" sz="2400" b="1" smtClean="0">
                <a:latin typeface="Courier New" charset="0"/>
              </a:rPr>
              <a:t>int</a:t>
            </a:r>
            <a:r>
              <a:rPr lang="en-US" sz="2400" smtClean="0">
                <a:latin typeface="Courier New" charset="0"/>
              </a:rPr>
              <a:t> index = 0, count = 0;</a:t>
            </a:r>
          </a:p>
          <a:p>
            <a:pPr eaLnBrk="1" hangingPunct="1">
              <a:lnSpc>
                <a:spcPct val="90000"/>
              </a:lnSpc>
              <a:spcBef>
                <a:spcPct val="0"/>
              </a:spcBef>
              <a:buFont typeface="Wingdings" pitchFamily="2" charset="2"/>
              <a:buNone/>
            </a:pPr>
            <a:r>
              <a:rPr lang="en-US" sz="2400" b="1" smtClean="0">
                <a:latin typeface="Courier New" charset="0"/>
              </a:rPr>
              <a:t>while</a:t>
            </a:r>
            <a:r>
              <a:rPr lang="en-US" sz="2400" smtClean="0">
                <a:latin typeface="Courier New" charset="0"/>
              </a:rPr>
              <a:t> (index &lt; str.length())</a:t>
            </a:r>
          </a:p>
          <a:p>
            <a:pPr eaLnBrk="1" hangingPunct="1">
              <a:lnSpc>
                <a:spcPct val="90000"/>
              </a:lnSpc>
              <a:spcBef>
                <a:spcPct val="0"/>
              </a:spcBef>
              <a:buFont typeface="Wingdings" pitchFamily="2" charset="2"/>
              <a:buNone/>
            </a:pPr>
            <a:r>
              <a:rPr lang="en-US" sz="2400" smtClean="0">
                <a:latin typeface="Courier New" charset="0"/>
              </a:rPr>
              <a:t>{</a:t>
            </a:r>
          </a:p>
          <a:p>
            <a:pPr eaLnBrk="1" hangingPunct="1">
              <a:lnSpc>
                <a:spcPct val="90000"/>
              </a:lnSpc>
              <a:spcBef>
                <a:spcPct val="0"/>
              </a:spcBef>
              <a:buFont typeface="Wingdings" pitchFamily="2" charset="2"/>
              <a:buNone/>
            </a:pPr>
            <a:r>
              <a:rPr lang="en-US" sz="2400" smtClean="0">
                <a:latin typeface="Courier New" charset="0"/>
              </a:rPr>
              <a:t>  </a:t>
            </a:r>
            <a:r>
              <a:rPr lang="en-US" sz="2400" b="1" smtClean="0">
                <a:latin typeface="Courier New" charset="0"/>
              </a:rPr>
              <a:t>if</a:t>
            </a:r>
            <a:r>
              <a:rPr lang="en-US" sz="2400" smtClean="0">
                <a:latin typeface="Courier New" charset="0"/>
              </a:rPr>
              <a:t> (str.charAt(index) == ch) // found it!</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count = count + 1;</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index = index + 1; // go to the next char</a:t>
            </a:r>
          </a:p>
          <a:p>
            <a:pPr eaLnBrk="1" hangingPunct="1">
              <a:lnSpc>
                <a:spcPct val="90000"/>
              </a:lnSpc>
              <a:spcBef>
                <a:spcPct val="0"/>
              </a:spcBef>
              <a:buFont typeface="Wingdings" pitchFamily="2" charset="2"/>
              <a:buNone/>
            </a:pPr>
            <a:r>
              <a:rPr lang="en-US" sz="2400" smtClean="0">
                <a:latin typeface="Courier New" charset="0"/>
              </a:rPr>
              <a:t>}</a:t>
            </a:r>
          </a:p>
          <a:p>
            <a:pPr eaLnBrk="1" hangingPunct="1">
              <a:lnSpc>
                <a:spcPct val="90000"/>
              </a:lnSpc>
              <a:spcBef>
                <a:spcPct val="0"/>
              </a:spcBef>
              <a:buFont typeface="Wingdings" pitchFamily="2" charset="2"/>
              <a:buNone/>
            </a:pPr>
            <a:r>
              <a:rPr lang="en-US" sz="2400" smtClean="0">
                <a:latin typeface="Courier New" charset="0"/>
              </a:rPr>
              <a:t>System.out.println(“’” + ch + “’ occurs ” +</a:t>
            </a:r>
          </a:p>
          <a:p>
            <a:pPr eaLnBrk="1" hangingPunct="1">
              <a:lnSpc>
                <a:spcPct val="90000"/>
              </a:lnSpc>
              <a:spcBef>
                <a:spcPct val="0"/>
              </a:spcBef>
              <a:buFont typeface="Wingdings" pitchFamily="2" charset="2"/>
              <a:buNone/>
            </a:pPr>
            <a:r>
              <a:rPr lang="en-US" sz="2400" smtClean="0">
                <a:latin typeface="Courier New" charset="0"/>
              </a:rPr>
              <a:t>                   count + “ times in \”” +</a:t>
            </a:r>
          </a:p>
          <a:p>
            <a:pPr eaLnBrk="1" hangingPunct="1">
              <a:lnSpc>
                <a:spcPct val="90000"/>
              </a:lnSpc>
              <a:spcBef>
                <a:spcPct val="0"/>
              </a:spcBef>
              <a:buFont typeface="Wingdings" pitchFamily="2" charset="2"/>
              <a:buNone/>
            </a:pPr>
            <a:r>
              <a:rPr lang="en-US" sz="2400" smtClean="0">
                <a:latin typeface="Courier New" charset="0"/>
              </a:rPr>
              <a:t>                   str +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120BEA9-358E-47BE-9F91-DEA024E72155}" type="slidenum">
              <a:rPr lang="en-US" sz="1200">
                <a:solidFill>
                  <a:srgbClr val="898989"/>
                </a:solidFill>
              </a:rPr>
              <a:pPr eaLnBrk="1" hangingPunct="1"/>
              <a:t>31</a:t>
            </a:fld>
            <a:endParaRPr lang="en-US" sz="1200">
              <a:solidFill>
                <a:srgbClr val="898989"/>
              </a:solidFill>
            </a:endParaRPr>
          </a:p>
        </p:txBody>
      </p:sp>
    </p:spTree>
    <p:extLst>
      <p:ext uri="{BB962C8B-B14F-4D97-AF65-F5344CB8AC3E}">
        <p14:creationId xmlns:p14="http://schemas.microsoft.com/office/powerpoint/2010/main" val="2066287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mtClean="0"/>
              <a:t>Your Turn, Again</a:t>
            </a:r>
          </a:p>
        </p:txBody>
      </p:sp>
      <p:sp>
        <p:nvSpPr>
          <p:cNvPr id="87043" name="Rectangle 3"/>
          <p:cNvSpPr>
            <a:spLocks noGrp="1" noChangeArrowheads="1"/>
          </p:cNvSpPr>
          <p:nvPr>
            <p:ph idx="1"/>
          </p:nvPr>
        </p:nvSpPr>
        <p:spPr/>
        <p:txBody>
          <a:bodyPr/>
          <a:lstStyle/>
          <a:p>
            <a:pPr eaLnBrk="1" hangingPunct="1"/>
            <a:r>
              <a:rPr lang="en-US" smtClean="0"/>
              <a:t>Write a program segment that given a String variable </a:t>
            </a:r>
            <a:r>
              <a:rPr lang="en-US" i="1" smtClean="0"/>
              <a:t>str</a:t>
            </a:r>
            <a:r>
              <a:rPr lang="en-US" smtClean="0"/>
              <a:t> that counts the number of letters in </a:t>
            </a:r>
            <a:r>
              <a:rPr lang="en-US" i="1" smtClean="0"/>
              <a:t>str</a:t>
            </a:r>
            <a:r>
              <a:rPr lang="en-US" smtClean="0"/>
              <a:t>, counts the number of digits in </a:t>
            </a:r>
            <a:r>
              <a:rPr lang="en-US" i="1" smtClean="0"/>
              <a:t>str</a:t>
            </a:r>
            <a:r>
              <a:rPr lang="en-US" smtClean="0"/>
              <a:t> and reports these totals</a:t>
            </a:r>
          </a:p>
          <a:p>
            <a:pPr eaLnBrk="1" hangingPunct="1"/>
            <a:r>
              <a:rPr lang="en-US" smtClean="0"/>
              <a:t>Remember the functions:</a:t>
            </a:r>
          </a:p>
          <a:p>
            <a:pPr lvl="1" eaLnBrk="1" hangingPunct="1"/>
            <a:r>
              <a:rPr lang="en-US" b="1" smtClean="0">
                <a:latin typeface="Courier New" charset="0"/>
                <a:cs typeface="Courier New" charset="0"/>
              </a:rPr>
              <a:t>boolean</a:t>
            </a:r>
            <a:r>
              <a:rPr lang="en-US" smtClean="0">
                <a:latin typeface="Courier New" charset="0"/>
                <a:cs typeface="Courier New" charset="0"/>
              </a:rPr>
              <a:t> Character.isLetter(</a:t>
            </a:r>
            <a:r>
              <a:rPr lang="en-US" b="1" smtClean="0">
                <a:latin typeface="Courier New" charset="0"/>
                <a:cs typeface="Courier New" charset="0"/>
              </a:rPr>
              <a:t>char</a:t>
            </a:r>
            <a:r>
              <a:rPr lang="en-US" smtClean="0">
                <a:latin typeface="Courier New" charset="0"/>
                <a:cs typeface="Courier New" charset="0"/>
              </a:rPr>
              <a:t> c)</a:t>
            </a:r>
          </a:p>
          <a:p>
            <a:pPr lvl="1" eaLnBrk="1" hangingPunct="1"/>
            <a:r>
              <a:rPr lang="en-US" b="1" smtClean="0">
                <a:latin typeface="Courier New" charset="0"/>
                <a:cs typeface="Courier New" charset="0"/>
              </a:rPr>
              <a:t>boolean</a:t>
            </a:r>
            <a:r>
              <a:rPr lang="en-US" smtClean="0">
                <a:latin typeface="Courier New" charset="0"/>
                <a:cs typeface="Courier New" charset="0"/>
              </a:rPr>
              <a:t> Character.isDigit(</a:t>
            </a:r>
            <a:r>
              <a:rPr lang="en-US" b="1" smtClean="0">
                <a:latin typeface="Courier New" charset="0"/>
                <a:cs typeface="Courier New" charset="0"/>
              </a:rPr>
              <a:t>char</a:t>
            </a:r>
            <a:r>
              <a:rPr lang="en-US" smtClean="0">
                <a:latin typeface="Courier New" charset="0"/>
                <a:cs typeface="Courier New" charset="0"/>
              </a:rPr>
              <a:t> c)</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45B7153-44C3-4096-997A-BA015D1E4BE9}" type="slidenum">
              <a:rPr lang="en-US" sz="1200">
                <a:solidFill>
                  <a:srgbClr val="898989"/>
                </a:solidFill>
              </a:rPr>
              <a:pPr eaLnBrk="1" hangingPunct="1"/>
              <a:t>32</a:t>
            </a:fld>
            <a:endParaRPr lang="en-US" sz="1200">
              <a:solidFill>
                <a:srgbClr val="898989"/>
              </a:solidFill>
            </a:endParaRPr>
          </a:p>
        </p:txBody>
      </p:sp>
    </p:spTree>
    <p:extLst>
      <p:ext uri="{BB962C8B-B14F-4D97-AF65-F5344CB8AC3E}">
        <p14:creationId xmlns:p14="http://schemas.microsoft.com/office/powerpoint/2010/main" val="495805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Count Letters and Digits</a:t>
            </a:r>
          </a:p>
        </p:txBody>
      </p:sp>
      <p:sp>
        <p:nvSpPr>
          <p:cNvPr id="337923" name="Rectangle 3"/>
          <p:cNvSpPr>
            <a:spLocks noGrp="1" noChangeArrowheads="1"/>
          </p:cNvSpPr>
          <p:nvPr>
            <p:ph idx="1"/>
          </p:nvPr>
        </p:nvSpPr>
        <p:spPr>
          <a:xfrm>
            <a:off x="381000" y="1219200"/>
            <a:ext cx="8534400" cy="4495800"/>
          </a:xfrm>
        </p:spPr>
        <p:txBody>
          <a:bodyPr/>
          <a:lstStyle/>
          <a:p>
            <a:pPr eaLnBrk="1" hangingPunct="1">
              <a:lnSpc>
                <a:spcPct val="90000"/>
              </a:lnSpc>
              <a:spcBef>
                <a:spcPct val="0"/>
              </a:spcBef>
              <a:buFont typeface="Wingdings" pitchFamily="2" charset="2"/>
              <a:buNone/>
            </a:pPr>
            <a:r>
              <a:rPr lang="en-US" sz="2000" b="1" dirty="0" err="1" smtClean="0">
                <a:latin typeface="Courier New" charset="0"/>
              </a:rPr>
              <a:t>int</a:t>
            </a:r>
            <a:r>
              <a:rPr lang="en-US" sz="2000" dirty="0" smtClean="0">
                <a:latin typeface="Courier New" charset="0"/>
              </a:rPr>
              <a:t> index = 0, </a:t>
            </a:r>
            <a:r>
              <a:rPr lang="en-US" sz="2000" dirty="0" err="1" smtClean="0">
                <a:latin typeface="Courier New" charset="0"/>
              </a:rPr>
              <a:t>letterCount</a:t>
            </a:r>
            <a:r>
              <a:rPr lang="en-US" sz="2000" dirty="0" smtClean="0">
                <a:latin typeface="Courier New" charset="0"/>
              </a:rPr>
              <a:t> = 0, </a:t>
            </a:r>
            <a:r>
              <a:rPr lang="en-US" sz="2000" dirty="0" err="1" smtClean="0">
                <a:latin typeface="Courier New" charset="0"/>
              </a:rPr>
              <a:t>digitCount</a:t>
            </a:r>
            <a:r>
              <a:rPr lang="en-US" sz="2000" dirty="0" smtClean="0">
                <a:latin typeface="Courier New" charset="0"/>
              </a:rPr>
              <a:t>=0;</a:t>
            </a:r>
          </a:p>
          <a:p>
            <a:pPr eaLnBrk="1" hangingPunct="1">
              <a:lnSpc>
                <a:spcPct val="90000"/>
              </a:lnSpc>
              <a:spcBef>
                <a:spcPct val="0"/>
              </a:spcBef>
              <a:buFont typeface="Wingdings" pitchFamily="2" charset="2"/>
              <a:buNone/>
            </a:pPr>
            <a:r>
              <a:rPr lang="en-US" sz="2000" b="1" dirty="0" smtClean="0">
                <a:latin typeface="Courier New" charset="0"/>
              </a:rPr>
              <a:t>while</a:t>
            </a:r>
            <a:r>
              <a:rPr lang="en-US" sz="2000" dirty="0" smtClean="0">
                <a:latin typeface="Courier New" charset="0"/>
              </a:rPr>
              <a:t> (index &lt; </a:t>
            </a:r>
            <a:r>
              <a:rPr lang="en-US" sz="2000" dirty="0" err="1" smtClean="0">
                <a:latin typeface="Courier New" charset="0"/>
              </a:rPr>
              <a:t>str.length</a:t>
            </a:r>
            <a:r>
              <a:rPr lang="en-US" sz="2000" dirty="0" smtClean="0">
                <a:latin typeface="Courier New" charset="0"/>
              </a:rPr>
              <a:t>())</a:t>
            </a:r>
          </a:p>
          <a:p>
            <a:pPr eaLnBrk="1" hangingPunct="1">
              <a:lnSpc>
                <a:spcPct val="90000"/>
              </a:lnSpc>
              <a:spcBef>
                <a:spcPct val="0"/>
              </a:spcBef>
              <a:buFont typeface="Wingdings" pitchFamily="2" charset="2"/>
              <a:buNone/>
            </a:pPr>
            <a:r>
              <a:rPr lang="en-US" sz="2000" dirty="0" smtClean="0">
                <a:latin typeface="Courier New" charset="0"/>
              </a:rPr>
              <a:t>{</a:t>
            </a:r>
          </a:p>
          <a:p>
            <a:pPr eaLnBrk="1" hangingPunct="1">
              <a:lnSpc>
                <a:spcPct val="90000"/>
              </a:lnSpc>
              <a:spcBef>
                <a:spcPct val="0"/>
              </a:spcBef>
              <a:buFont typeface="Wingdings" pitchFamily="2" charset="2"/>
              <a:buNone/>
            </a:pPr>
            <a:r>
              <a:rPr lang="en-US" sz="2000" dirty="0" smtClean="0">
                <a:latin typeface="Courier New" charset="0"/>
              </a:rPr>
              <a:t>	char </a:t>
            </a:r>
            <a:r>
              <a:rPr lang="en-US" sz="2000" dirty="0" err="1" smtClean="0">
                <a:latin typeface="Courier New" charset="0"/>
              </a:rPr>
              <a:t>testChar</a:t>
            </a:r>
            <a:r>
              <a:rPr lang="en-US" sz="2000" dirty="0" smtClean="0">
                <a:latin typeface="Courier New" charset="0"/>
              </a:rPr>
              <a:t> = </a:t>
            </a:r>
            <a:r>
              <a:rPr lang="en-US" sz="2000" dirty="0" err="1" smtClean="0">
                <a:latin typeface="Courier New" charset="0"/>
              </a:rPr>
              <a:t>str.charAt</a:t>
            </a:r>
            <a:r>
              <a:rPr lang="en-US" sz="2000" dirty="0" smtClean="0">
                <a:latin typeface="Courier New" charset="0"/>
              </a:rPr>
              <a:t>(index);</a:t>
            </a:r>
          </a:p>
          <a:p>
            <a:pPr eaLnBrk="1" hangingPunct="1">
              <a:lnSpc>
                <a:spcPct val="90000"/>
              </a:lnSpc>
              <a:spcBef>
                <a:spcPct val="0"/>
              </a:spcBef>
              <a:buFont typeface="Wingdings" pitchFamily="2" charset="2"/>
              <a:buNone/>
            </a:pPr>
            <a:r>
              <a:rPr lang="en-US" sz="2000" dirty="0" smtClean="0">
                <a:latin typeface="Courier New" charset="0"/>
              </a:rPr>
              <a:t>  </a:t>
            </a:r>
            <a:r>
              <a:rPr lang="en-US" sz="2000" b="1" dirty="0" smtClean="0">
                <a:latin typeface="Courier New" charset="0"/>
              </a:rPr>
              <a:t>if</a:t>
            </a:r>
            <a:r>
              <a:rPr lang="en-US" sz="2000" dirty="0" smtClean="0">
                <a:latin typeface="Courier New" charset="0"/>
              </a:rPr>
              <a:t> (</a:t>
            </a:r>
            <a:r>
              <a:rPr lang="en-US" sz="2000" dirty="0" err="1" smtClean="0">
                <a:latin typeface="Courier New" charset="0"/>
              </a:rPr>
              <a:t>Character.isLetter</a:t>
            </a:r>
            <a:r>
              <a:rPr lang="en-US" sz="2000" dirty="0" smtClean="0">
                <a:latin typeface="Courier New" charset="0"/>
              </a:rPr>
              <a:t>(</a:t>
            </a:r>
            <a:r>
              <a:rPr lang="en-US" sz="2000" dirty="0" err="1" smtClean="0">
                <a:latin typeface="Courier New" charset="0"/>
              </a:rPr>
              <a:t>testChar</a:t>
            </a:r>
            <a:r>
              <a:rPr lang="en-US" sz="2000" dirty="0" smtClean="0">
                <a:latin typeface="Courier New" charset="0"/>
              </a:rPr>
              <a:t>))</a:t>
            </a:r>
          </a:p>
          <a:p>
            <a:pPr eaLnBrk="1" hangingPunct="1">
              <a:lnSpc>
                <a:spcPct val="90000"/>
              </a:lnSpc>
              <a:spcBef>
                <a:spcPct val="0"/>
              </a:spcBef>
              <a:buFont typeface="Wingdings" pitchFamily="2" charset="2"/>
              <a:buNone/>
            </a:pPr>
            <a:r>
              <a:rPr lang="en-US" sz="2000" dirty="0" smtClean="0">
                <a:latin typeface="Courier New" charset="0"/>
              </a:rPr>
              <a:t>  {</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letterCount</a:t>
            </a:r>
            <a:r>
              <a:rPr lang="en-US" sz="2000" dirty="0" smtClean="0">
                <a:latin typeface="Courier New" charset="0"/>
              </a:rPr>
              <a:t> = </a:t>
            </a:r>
            <a:r>
              <a:rPr lang="en-US" sz="2000" dirty="0" err="1" smtClean="0">
                <a:latin typeface="Courier New" charset="0"/>
              </a:rPr>
              <a:t>letterCount</a:t>
            </a:r>
            <a:r>
              <a:rPr lang="en-US" sz="2000" dirty="0" smtClean="0">
                <a:latin typeface="Courier New" charset="0"/>
              </a:rPr>
              <a:t> + 1;</a:t>
            </a:r>
          </a:p>
          <a:p>
            <a:pPr eaLnBrk="1" hangingPunct="1">
              <a:lnSpc>
                <a:spcPct val="90000"/>
              </a:lnSpc>
              <a:spcBef>
                <a:spcPct val="0"/>
              </a:spcBef>
              <a:buFont typeface="Wingdings" pitchFamily="2" charset="2"/>
              <a:buNone/>
            </a:pPr>
            <a:r>
              <a:rPr lang="en-US" sz="2000" dirty="0" smtClean="0">
                <a:latin typeface="Courier New" charset="0"/>
              </a:rPr>
              <a:t>  }</a:t>
            </a:r>
          </a:p>
          <a:p>
            <a:pPr eaLnBrk="1" hangingPunct="1">
              <a:lnSpc>
                <a:spcPct val="90000"/>
              </a:lnSpc>
              <a:spcBef>
                <a:spcPct val="0"/>
              </a:spcBef>
              <a:buFont typeface="Wingdings" pitchFamily="2" charset="2"/>
              <a:buNone/>
            </a:pPr>
            <a:r>
              <a:rPr lang="en-US" sz="2000" dirty="0" smtClean="0">
                <a:latin typeface="Courier New" charset="0"/>
              </a:rPr>
              <a:t>	</a:t>
            </a:r>
            <a:r>
              <a:rPr lang="en-US" sz="2000" b="1" dirty="0" smtClean="0">
                <a:latin typeface="Courier New" charset="0"/>
              </a:rPr>
              <a:t>else if</a:t>
            </a:r>
            <a:r>
              <a:rPr lang="en-US" sz="2000" dirty="0" smtClean="0">
                <a:latin typeface="Courier New" charset="0"/>
              </a:rPr>
              <a:t> (</a:t>
            </a:r>
            <a:r>
              <a:rPr lang="en-US" sz="2000" dirty="0" err="1" smtClean="0">
                <a:latin typeface="Courier New" charset="0"/>
              </a:rPr>
              <a:t>Character.isDigit</a:t>
            </a:r>
            <a:r>
              <a:rPr lang="en-US" sz="2000" dirty="0" smtClean="0">
                <a:latin typeface="Courier New" charset="0"/>
              </a:rPr>
              <a:t>(</a:t>
            </a:r>
            <a:r>
              <a:rPr lang="en-US" sz="2000" dirty="0" err="1" smtClean="0">
                <a:latin typeface="Courier New" charset="0"/>
              </a:rPr>
              <a:t>testChar</a:t>
            </a:r>
            <a:r>
              <a:rPr lang="en-US" sz="2000" dirty="0" smtClean="0">
                <a:latin typeface="Courier New" charset="0"/>
              </a:rPr>
              <a:t>))</a:t>
            </a:r>
          </a:p>
          <a:p>
            <a:pPr eaLnBrk="1" hangingPunct="1">
              <a:lnSpc>
                <a:spcPct val="90000"/>
              </a:lnSpc>
              <a:spcBef>
                <a:spcPct val="0"/>
              </a:spcBef>
              <a:buFont typeface="Wingdings" pitchFamily="2" charset="2"/>
              <a:buNone/>
            </a:pPr>
            <a:r>
              <a:rPr lang="en-US" sz="2000" dirty="0" smtClean="0">
                <a:latin typeface="Courier New" charset="0"/>
              </a:rPr>
              <a:t>	{</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digitCount</a:t>
            </a:r>
            <a:r>
              <a:rPr lang="en-US" sz="2000" dirty="0" smtClean="0">
                <a:latin typeface="Courier New" charset="0"/>
              </a:rPr>
              <a:t> = digitCount+1;</a:t>
            </a:r>
          </a:p>
          <a:p>
            <a:pPr eaLnBrk="1" hangingPunct="1">
              <a:lnSpc>
                <a:spcPct val="90000"/>
              </a:lnSpc>
              <a:spcBef>
                <a:spcPct val="0"/>
              </a:spcBef>
              <a:buFont typeface="Wingdings" pitchFamily="2" charset="2"/>
              <a:buNone/>
            </a:pPr>
            <a:r>
              <a:rPr lang="en-US" sz="2000" dirty="0" smtClean="0">
                <a:latin typeface="Courier New" charset="0"/>
              </a:rPr>
              <a:t>	}</a:t>
            </a:r>
          </a:p>
          <a:p>
            <a:pPr eaLnBrk="1" hangingPunct="1">
              <a:lnSpc>
                <a:spcPct val="90000"/>
              </a:lnSpc>
              <a:spcBef>
                <a:spcPct val="0"/>
              </a:spcBef>
              <a:buFont typeface="Wingdings" pitchFamily="2" charset="2"/>
              <a:buNone/>
            </a:pPr>
            <a:r>
              <a:rPr lang="en-US" sz="2000" dirty="0" smtClean="0">
                <a:latin typeface="Courier New" charset="0"/>
              </a:rPr>
              <a:t>  index = index + 1; // go to the next char</a:t>
            </a:r>
          </a:p>
          <a:p>
            <a:pPr eaLnBrk="1" hangingPunct="1">
              <a:lnSpc>
                <a:spcPct val="90000"/>
              </a:lnSpc>
              <a:spcBef>
                <a:spcPct val="0"/>
              </a:spcBef>
              <a:buFont typeface="Wingdings" pitchFamily="2" charset="2"/>
              <a:buNone/>
            </a:pPr>
            <a:r>
              <a:rPr lang="en-US" sz="2000" dirty="0" smtClean="0">
                <a:latin typeface="Courier New" charset="0"/>
              </a:rPr>
              <a:t>}</a:t>
            </a:r>
          </a:p>
          <a:p>
            <a:pPr eaLnBrk="1" hangingPunct="1">
              <a:lnSpc>
                <a:spcPct val="90000"/>
              </a:lnSpc>
              <a:spcBef>
                <a:spcPct val="0"/>
              </a:spcBef>
              <a:buFont typeface="Wingdings" pitchFamily="2" charset="2"/>
              <a:buNone/>
            </a:pPr>
            <a:r>
              <a:rPr lang="en-US" sz="2000" dirty="0" err="1" smtClean="0">
                <a:latin typeface="Courier New" charset="0"/>
              </a:rPr>
              <a:t>System.out.println</a:t>
            </a:r>
            <a:r>
              <a:rPr lang="en-US" sz="2000" dirty="0" smtClean="0">
                <a:latin typeface="Courier New" charset="0"/>
              </a:rPr>
              <a:t>(“String contains “+</a:t>
            </a:r>
            <a:r>
              <a:rPr lang="en-US" sz="2000" dirty="0" err="1" smtClean="0">
                <a:latin typeface="Courier New" charset="0"/>
              </a:rPr>
              <a:t>digitCount</a:t>
            </a:r>
            <a:r>
              <a:rPr lang="en-US" sz="2000" dirty="0" smtClean="0">
                <a:latin typeface="Courier New" charset="0"/>
              </a:rPr>
              <a:t>+ “digits.”);</a:t>
            </a:r>
          </a:p>
          <a:p>
            <a:pPr eaLnBrk="1" hangingPunct="1">
              <a:lnSpc>
                <a:spcPct val="90000"/>
              </a:lnSpc>
              <a:spcBef>
                <a:spcPct val="0"/>
              </a:spcBef>
              <a:buFont typeface="Arial" charset="0"/>
              <a:buNone/>
            </a:pPr>
            <a:r>
              <a:rPr lang="en-US" sz="2000" dirty="0" err="1" smtClean="0">
                <a:latin typeface="Courier New" charset="0"/>
              </a:rPr>
              <a:t>System.out.println</a:t>
            </a:r>
            <a:r>
              <a:rPr lang="en-US" sz="2000" dirty="0" smtClean="0">
                <a:latin typeface="Courier New" charset="0"/>
              </a:rPr>
              <a:t>(“String contains “+</a:t>
            </a:r>
            <a:r>
              <a:rPr lang="en-US" sz="2000" dirty="0" err="1" smtClean="0">
                <a:latin typeface="Courier New" charset="0"/>
              </a:rPr>
              <a:t>letterCount</a:t>
            </a:r>
            <a:r>
              <a:rPr lang="en-US" sz="2000" dirty="0" smtClean="0">
                <a:latin typeface="Courier New" charset="0"/>
              </a:rPr>
              <a:t>+ “letters.”);</a:t>
            </a:r>
          </a:p>
          <a:p>
            <a:pPr eaLnBrk="1" hangingPunct="1">
              <a:lnSpc>
                <a:spcPct val="90000"/>
              </a:lnSpc>
              <a:spcBef>
                <a:spcPct val="0"/>
              </a:spcBef>
              <a:buFont typeface="Wingdings" pitchFamily="2" charset="2"/>
              <a:buNone/>
            </a:pPr>
            <a:endParaRPr lang="en-US" sz="20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3E5AA8E-1E5A-4ECA-AA50-E1AEE95430D1}" type="slidenum">
              <a:rPr lang="en-US" sz="1200">
                <a:solidFill>
                  <a:srgbClr val="898989"/>
                </a:solidFill>
              </a:rPr>
              <a:pPr eaLnBrk="1" hangingPunct="1"/>
              <a:t>33</a:t>
            </a:fld>
            <a:endParaRPr lang="en-US" sz="1200">
              <a:solidFill>
                <a:srgbClr val="898989"/>
              </a:solidFill>
            </a:endParaRPr>
          </a:p>
        </p:txBody>
      </p:sp>
    </p:spTree>
    <p:extLst>
      <p:ext uri="{BB962C8B-B14F-4D97-AF65-F5344CB8AC3E}">
        <p14:creationId xmlns:p14="http://schemas.microsoft.com/office/powerpoint/2010/main" val="1309196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mtClean="0"/>
              <a:t>Your Turn, Yet Again</a:t>
            </a:r>
          </a:p>
        </p:txBody>
      </p:sp>
      <p:sp>
        <p:nvSpPr>
          <p:cNvPr id="89091" name="Rectangle 3"/>
          <p:cNvSpPr>
            <a:spLocks noGrp="1" noChangeArrowheads="1"/>
          </p:cNvSpPr>
          <p:nvPr>
            <p:ph idx="1"/>
          </p:nvPr>
        </p:nvSpPr>
        <p:spPr/>
        <p:txBody>
          <a:bodyPr/>
          <a:lstStyle/>
          <a:p>
            <a:pPr eaLnBrk="1" hangingPunct="1"/>
            <a:r>
              <a:rPr lang="en-US" smtClean="0"/>
              <a:t>Write a program segment reads a series of integers from the keyboard until the user inputs a negative number</a:t>
            </a:r>
          </a:p>
          <a:p>
            <a:pPr eaLnBrk="1" hangingPunct="1"/>
            <a:r>
              <a:rPr lang="en-US" smtClean="0"/>
              <a:t>After the user inputs a negative number, report a count of the number of inputs made by the user, the maximum value input, the sum of those inputs, and the average of the inputs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AF1AADB-F987-453B-8D8E-79ADB234CE2A}" type="slidenum">
              <a:rPr lang="en-US" sz="1200">
                <a:solidFill>
                  <a:srgbClr val="898989"/>
                </a:solidFill>
              </a:rPr>
              <a:pPr eaLnBrk="1" hangingPunct="1"/>
              <a:t>34</a:t>
            </a:fld>
            <a:endParaRPr lang="en-US" sz="1200">
              <a:solidFill>
                <a:srgbClr val="898989"/>
              </a:solidFill>
            </a:endParaRPr>
          </a:p>
        </p:txBody>
      </p:sp>
    </p:spTree>
    <p:extLst>
      <p:ext uri="{BB962C8B-B14F-4D97-AF65-F5344CB8AC3E}">
        <p14:creationId xmlns:p14="http://schemas.microsoft.com/office/powerpoint/2010/main" val="3419578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Average inputs</a:t>
            </a:r>
          </a:p>
        </p:txBody>
      </p:sp>
      <p:sp>
        <p:nvSpPr>
          <p:cNvPr id="333827" name="Rectangle 3"/>
          <p:cNvSpPr>
            <a:spLocks noGrp="1" noChangeArrowheads="1"/>
          </p:cNvSpPr>
          <p:nvPr>
            <p:ph idx="1"/>
          </p:nvPr>
        </p:nvSpPr>
        <p:spPr>
          <a:xfrm>
            <a:off x="609600" y="990600"/>
            <a:ext cx="8077200" cy="4876800"/>
          </a:xfrm>
        </p:spPr>
        <p:txBody>
          <a:bodyPr/>
          <a:lstStyle/>
          <a:p>
            <a:pPr eaLnBrk="1" hangingPunct="1">
              <a:lnSpc>
                <a:spcPct val="80000"/>
              </a:lnSpc>
              <a:spcBef>
                <a:spcPct val="0"/>
              </a:spcBef>
              <a:buFont typeface="Wingdings" pitchFamily="2" charset="2"/>
              <a:buNone/>
            </a:pPr>
            <a:r>
              <a:rPr lang="en-US" sz="2000" dirty="0" smtClean="0">
                <a:latin typeface="Courier New" charset="0"/>
              </a:rPr>
              <a:t>Scanner in = </a:t>
            </a:r>
            <a:r>
              <a:rPr lang="en-US" sz="2000" b="1" dirty="0" smtClean="0">
                <a:latin typeface="Courier New" charset="0"/>
              </a:rPr>
              <a:t>new</a:t>
            </a:r>
            <a:r>
              <a:rPr lang="en-US" sz="2000" dirty="0" smtClean="0">
                <a:latin typeface="Courier New" charset="0"/>
              </a:rPr>
              <a:t> Scanner(System.in);</a:t>
            </a:r>
          </a:p>
          <a:p>
            <a:pPr eaLnBrk="1" hangingPunct="1">
              <a:lnSpc>
                <a:spcPct val="80000"/>
              </a:lnSpc>
              <a:spcBef>
                <a:spcPct val="0"/>
              </a:spcBef>
              <a:buFont typeface="Wingdings" pitchFamily="2" charset="2"/>
              <a:buNone/>
            </a:pPr>
            <a:r>
              <a:rPr lang="en-US" sz="2000" b="1" dirty="0" err="1" smtClean="0">
                <a:latin typeface="Courier New" charset="0"/>
              </a:rPr>
              <a:t>int</a:t>
            </a:r>
            <a:r>
              <a:rPr lang="en-US" sz="2000" dirty="0" smtClean="0">
                <a:latin typeface="Courier New" charset="0"/>
              </a:rPr>
              <a:t> total = 0, count=0, max=-1;</a:t>
            </a:r>
            <a:endParaRPr lang="en-US" sz="2000" b="1" dirty="0" smtClean="0">
              <a:latin typeface="Courier New" charset="0"/>
            </a:endParaRPr>
          </a:p>
          <a:p>
            <a:pPr eaLnBrk="1" hangingPunct="1">
              <a:lnSpc>
                <a:spcPct val="80000"/>
              </a:lnSpc>
              <a:spcBef>
                <a:spcPct val="0"/>
              </a:spcBef>
              <a:buFont typeface="Wingdings" pitchFamily="2" charset="2"/>
              <a:buNone/>
            </a:pPr>
            <a:r>
              <a:rPr lang="en-US" sz="2000" b="1" dirty="0" err="1" smtClean="0">
                <a:latin typeface="Courier New" charset="0"/>
              </a:rPr>
              <a:t>int</a:t>
            </a:r>
            <a:r>
              <a:rPr lang="en-US" sz="2000" dirty="0" smtClean="0">
                <a:latin typeface="Courier New" charset="0"/>
              </a:rPr>
              <a:t> </a:t>
            </a:r>
            <a:r>
              <a:rPr lang="en-US" sz="2000" dirty="0" err="1" smtClean="0">
                <a:latin typeface="Courier New" charset="0"/>
              </a:rPr>
              <a:t>i</a:t>
            </a:r>
            <a:r>
              <a:rPr lang="en-US" sz="2000" dirty="0" smtClean="0">
                <a:latin typeface="Courier New" charset="0"/>
              </a:rPr>
              <a:t> = </a:t>
            </a:r>
            <a:r>
              <a:rPr lang="en-US" sz="2000" dirty="0" err="1" smtClean="0">
                <a:latin typeface="Courier New" charset="0"/>
              </a:rPr>
              <a:t>in.nextInt</a:t>
            </a:r>
            <a:r>
              <a:rPr lang="en-US" sz="2000" dirty="0" smtClean="0">
                <a:latin typeface="Courier New" charset="0"/>
              </a:rPr>
              <a:t>();</a:t>
            </a:r>
          </a:p>
          <a:p>
            <a:pPr eaLnBrk="1" hangingPunct="1">
              <a:lnSpc>
                <a:spcPct val="80000"/>
              </a:lnSpc>
              <a:spcBef>
                <a:spcPct val="0"/>
              </a:spcBef>
              <a:buFont typeface="Wingdings" pitchFamily="2" charset="2"/>
              <a:buNone/>
            </a:pPr>
            <a:r>
              <a:rPr lang="en-US" sz="2000" b="1" dirty="0" smtClean="0">
                <a:latin typeface="Courier New" charset="0"/>
              </a:rPr>
              <a:t>while</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0)</a:t>
            </a:r>
          </a:p>
          <a:p>
            <a:pPr eaLnBrk="1" hangingPunct="1">
              <a:lnSpc>
                <a:spcPct val="80000"/>
              </a:lnSpc>
              <a:spcBef>
                <a:spcPct val="0"/>
              </a:spcBef>
              <a:buFont typeface="Wingdings" pitchFamily="2" charset="2"/>
              <a:buNone/>
            </a:pPr>
            <a:r>
              <a:rPr lang="en-US" sz="2000" dirty="0" smtClean="0">
                <a:latin typeface="Courier New" charset="0"/>
              </a:rPr>
              <a:t>{</a:t>
            </a:r>
          </a:p>
          <a:p>
            <a:pPr eaLnBrk="1" hangingPunct="1">
              <a:lnSpc>
                <a:spcPct val="80000"/>
              </a:lnSpc>
              <a:spcBef>
                <a:spcPct val="0"/>
              </a:spcBef>
              <a:buFont typeface="Wingdings" pitchFamily="2" charset="2"/>
              <a:buNone/>
            </a:pPr>
            <a:r>
              <a:rPr lang="en-US" sz="2000" dirty="0" smtClean="0">
                <a:latin typeface="Courier New" charset="0"/>
              </a:rPr>
              <a:t>  total = total + </a:t>
            </a:r>
            <a:r>
              <a:rPr lang="en-US" sz="2000" dirty="0" err="1" smtClean="0">
                <a:latin typeface="Courier New" charset="0"/>
              </a:rPr>
              <a:t>i</a:t>
            </a:r>
            <a:r>
              <a:rPr lang="en-US" sz="2000" dirty="0" smtClean="0">
                <a:latin typeface="Courier New" charset="0"/>
              </a:rPr>
              <a:t>;</a:t>
            </a:r>
          </a:p>
          <a:p>
            <a:pPr eaLnBrk="1" hangingPunct="1">
              <a:lnSpc>
                <a:spcPct val="80000"/>
              </a:lnSpc>
              <a:spcBef>
                <a:spcPct val="0"/>
              </a:spcBef>
              <a:buFont typeface="Wingdings" pitchFamily="2" charset="2"/>
              <a:buNone/>
            </a:pPr>
            <a:r>
              <a:rPr lang="en-US" sz="2000" dirty="0" smtClean="0">
                <a:latin typeface="Courier New" charset="0"/>
              </a:rPr>
              <a:t>  count = count + 1;</a:t>
            </a:r>
          </a:p>
          <a:p>
            <a:pPr eaLnBrk="1" hangingPunct="1">
              <a:lnSpc>
                <a:spcPct val="80000"/>
              </a:lnSpc>
              <a:spcBef>
                <a:spcPct val="0"/>
              </a:spcBef>
              <a:buFont typeface="Wingdings" pitchFamily="2" charset="2"/>
              <a:buNone/>
            </a:pPr>
            <a:r>
              <a:rPr lang="en-US" sz="2000" dirty="0" smtClean="0">
                <a:latin typeface="Courier New" charset="0"/>
              </a:rPr>
              <a:t>  </a:t>
            </a: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max) {</a:t>
            </a:r>
          </a:p>
          <a:p>
            <a:pPr eaLnBrk="1" hangingPunct="1">
              <a:lnSpc>
                <a:spcPct val="80000"/>
              </a:lnSpc>
              <a:spcBef>
                <a:spcPct val="0"/>
              </a:spcBef>
              <a:buFont typeface="Wingdings" pitchFamily="2" charset="2"/>
              <a:buNone/>
            </a:pPr>
            <a:r>
              <a:rPr lang="en-US" sz="2000" dirty="0" smtClean="0">
                <a:latin typeface="Courier New" charset="0"/>
              </a:rPr>
              <a:t>    max=</a:t>
            </a:r>
            <a:r>
              <a:rPr lang="en-US" sz="2000" dirty="0" err="1" smtClean="0">
                <a:latin typeface="Courier New" charset="0"/>
              </a:rPr>
              <a:t>i</a:t>
            </a:r>
            <a:r>
              <a:rPr lang="en-US" sz="2000" dirty="0" smtClean="0">
                <a:latin typeface="Courier New" charset="0"/>
              </a:rPr>
              <a:t>;</a:t>
            </a:r>
          </a:p>
          <a:p>
            <a:pPr eaLnBrk="1" hangingPunct="1">
              <a:lnSpc>
                <a:spcPct val="80000"/>
              </a:lnSpc>
              <a:spcBef>
                <a:spcPct val="0"/>
              </a:spcBef>
              <a:buFont typeface="Wingdings" pitchFamily="2" charset="2"/>
              <a:buNone/>
            </a:pPr>
            <a:r>
              <a:rPr lang="en-US" sz="2000" dirty="0" smtClean="0">
                <a:latin typeface="Courier New" charset="0"/>
              </a:rPr>
              <a:t>  }</a:t>
            </a:r>
          </a:p>
          <a:p>
            <a:pPr eaLnBrk="1" hangingPunct="1">
              <a:lnSpc>
                <a:spcPct val="8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i</a:t>
            </a:r>
            <a:r>
              <a:rPr lang="en-US" sz="2000" dirty="0" smtClean="0">
                <a:latin typeface="Courier New" charset="0"/>
              </a:rPr>
              <a:t> = </a:t>
            </a:r>
            <a:r>
              <a:rPr lang="en-US" sz="2000" dirty="0" err="1" smtClean="0">
                <a:latin typeface="Courier New" charset="0"/>
              </a:rPr>
              <a:t>in.nextInt</a:t>
            </a:r>
            <a:r>
              <a:rPr lang="en-US" sz="2000" dirty="0" smtClean="0">
                <a:latin typeface="Courier New" charset="0"/>
              </a:rPr>
              <a:t>();</a:t>
            </a:r>
          </a:p>
          <a:p>
            <a:pPr eaLnBrk="1" hangingPunct="1">
              <a:lnSpc>
                <a:spcPct val="80000"/>
              </a:lnSpc>
              <a:spcBef>
                <a:spcPct val="0"/>
              </a:spcBef>
              <a:buFont typeface="Wingdings" pitchFamily="2" charset="2"/>
              <a:buNone/>
            </a:pPr>
            <a:r>
              <a:rPr lang="en-US" sz="2000" dirty="0" smtClean="0">
                <a:latin typeface="Courier New" charset="0"/>
              </a:rPr>
              <a:t>}</a:t>
            </a:r>
          </a:p>
          <a:p>
            <a:pPr eaLnBrk="1" hangingPunct="1">
              <a:lnSpc>
                <a:spcPct val="80000"/>
              </a:lnSpc>
              <a:spcBef>
                <a:spcPct val="0"/>
              </a:spcBef>
              <a:buFont typeface="Wingdings" pitchFamily="2" charset="2"/>
              <a:buNone/>
            </a:pPr>
            <a:r>
              <a:rPr lang="en-US" sz="2000" dirty="0" err="1" smtClean="0">
                <a:latin typeface="Courier New" charset="0"/>
              </a:rPr>
              <a:t>System.out.println</a:t>
            </a:r>
            <a:r>
              <a:rPr lang="en-US" sz="2000" dirty="0" smtClean="0">
                <a:latin typeface="Courier New" charset="0"/>
              </a:rPr>
              <a:t>(“Number of inputs: “ + count);</a:t>
            </a:r>
          </a:p>
          <a:p>
            <a:pPr eaLnBrk="1" hangingPunct="1">
              <a:lnSpc>
                <a:spcPct val="80000"/>
              </a:lnSpc>
              <a:spcBef>
                <a:spcPct val="0"/>
              </a:spcBef>
              <a:buFont typeface="Wingdings" pitchFamily="2" charset="2"/>
              <a:buNone/>
            </a:pPr>
            <a:r>
              <a:rPr lang="en-US" sz="2000" dirty="0" err="1" smtClean="0">
                <a:latin typeface="Courier New" charset="0"/>
              </a:rPr>
              <a:t>System.out.println</a:t>
            </a:r>
            <a:r>
              <a:rPr lang="en-US" sz="2000" dirty="0" smtClean="0">
                <a:latin typeface="Courier New" charset="0"/>
              </a:rPr>
              <a:t>(“Sum of inputs: “ + total);</a:t>
            </a:r>
          </a:p>
          <a:p>
            <a:pPr eaLnBrk="1" hangingPunct="1">
              <a:lnSpc>
                <a:spcPct val="80000"/>
              </a:lnSpc>
              <a:spcBef>
                <a:spcPct val="0"/>
              </a:spcBef>
              <a:buFont typeface="Wingdings" pitchFamily="2" charset="2"/>
              <a:buNone/>
            </a:pPr>
            <a:r>
              <a:rPr lang="en-US" sz="2000" dirty="0" err="1" smtClean="0">
                <a:latin typeface="Courier New" charset="0"/>
              </a:rPr>
              <a:t>System.out.println</a:t>
            </a:r>
            <a:r>
              <a:rPr lang="en-US" sz="2000" dirty="0" smtClean="0">
                <a:latin typeface="Courier New" charset="0"/>
              </a:rPr>
              <a:t>(“Maximum value: “ + max);</a:t>
            </a:r>
          </a:p>
          <a:p>
            <a:pPr eaLnBrk="1" hangingPunct="1">
              <a:lnSpc>
                <a:spcPct val="80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(count &gt; 0) {</a:t>
            </a:r>
          </a:p>
          <a:p>
            <a:pPr eaLnBrk="1" hangingPunct="1">
              <a:lnSpc>
                <a:spcPct val="8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int</a:t>
            </a:r>
            <a:r>
              <a:rPr lang="en-US" sz="2000" dirty="0" smtClean="0">
                <a:latin typeface="Courier New" charset="0"/>
              </a:rPr>
              <a:t> </a:t>
            </a:r>
            <a:r>
              <a:rPr lang="en-US" sz="2000" dirty="0" err="1" smtClean="0">
                <a:latin typeface="Courier New" charset="0"/>
              </a:rPr>
              <a:t>avg</a:t>
            </a:r>
            <a:r>
              <a:rPr lang="en-US" sz="2000" dirty="0" smtClean="0">
                <a:latin typeface="Courier New" charset="0"/>
              </a:rPr>
              <a:t> = total/count;</a:t>
            </a:r>
          </a:p>
          <a:p>
            <a:pPr eaLnBrk="1" hangingPunct="1">
              <a:lnSpc>
                <a:spcPct val="8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(“Average: “ + </a:t>
            </a:r>
            <a:r>
              <a:rPr lang="en-US" sz="2000" dirty="0" err="1" smtClean="0">
                <a:latin typeface="Courier New" charset="0"/>
              </a:rPr>
              <a:t>avg</a:t>
            </a:r>
            <a:r>
              <a:rPr lang="en-US" sz="2000" dirty="0" smtClean="0">
                <a:latin typeface="Courier New" charset="0"/>
              </a:rPr>
              <a:t>);</a:t>
            </a:r>
          </a:p>
          <a:p>
            <a:pPr eaLnBrk="1" hangingPunct="1">
              <a:lnSpc>
                <a:spcPct val="80000"/>
              </a:lnSpc>
              <a:spcBef>
                <a:spcPct val="0"/>
              </a:spcBef>
              <a:buFont typeface="Wingdings" pitchFamily="2" charset="2"/>
              <a:buNone/>
            </a:pPr>
            <a:r>
              <a:rPr lang="en-US" sz="2000" dirty="0" smtClean="0">
                <a:latin typeface="Courier New" charset="0"/>
              </a:rPr>
              <a:t>}</a:t>
            </a:r>
          </a:p>
          <a:p>
            <a:pPr eaLnBrk="1" hangingPunct="1">
              <a:lnSpc>
                <a:spcPct val="80000"/>
              </a:lnSpc>
              <a:spcBef>
                <a:spcPct val="0"/>
              </a:spcBef>
              <a:buFont typeface="Wingdings" pitchFamily="2" charset="2"/>
              <a:buNone/>
            </a:pPr>
            <a:r>
              <a:rPr lang="en-US" sz="2000" dirty="0" smtClean="0">
                <a:latin typeface="Courier New" charset="0"/>
              </a:rPr>
              <a:t>else {</a:t>
            </a:r>
          </a:p>
          <a:p>
            <a:pPr eaLnBrk="1" hangingPunct="1">
              <a:lnSpc>
                <a:spcPct val="8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(“Cannot compute average”);</a:t>
            </a:r>
          </a:p>
          <a:p>
            <a:pPr eaLnBrk="1" hangingPunct="1">
              <a:lnSpc>
                <a:spcPct val="80000"/>
              </a:lnSpc>
              <a:spcBef>
                <a:spcPct val="0"/>
              </a:spcBef>
              <a:buFont typeface="Wingdings" pitchFamily="2" charset="2"/>
              <a:buNone/>
            </a:pPr>
            <a:r>
              <a:rPr lang="en-US" sz="20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FA921AB-5230-4924-88D8-DFD490B0F910}" type="slidenum">
              <a:rPr lang="en-US" sz="1200">
                <a:solidFill>
                  <a:srgbClr val="898989"/>
                </a:solidFill>
              </a:rPr>
              <a:pPr eaLnBrk="1" hangingPunct="1"/>
              <a:t>35</a:t>
            </a:fld>
            <a:endParaRPr lang="en-US" sz="1200">
              <a:solidFill>
                <a:srgbClr val="898989"/>
              </a:solidFill>
            </a:endParaRPr>
          </a:p>
        </p:txBody>
      </p:sp>
    </p:spTree>
    <p:extLst>
      <p:ext uri="{BB962C8B-B14F-4D97-AF65-F5344CB8AC3E}">
        <p14:creationId xmlns:p14="http://schemas.microsoft.com/office/powerpoint/2010/main" val="2553407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lstStyle/>
          <a:p>
            <a:r>
              <a:rPr lang="en-US" dirty="0" smtClean="0"/>
              <a:t>Sometimes, we need to put a loop inside of another loop</a:t>
            </a:r>
          </a:p>
          <a:p>
            <a:pPr lvl="1"/>
            <a:r>
              <a:rPr lang="en-US" dirty="0" smtClean="0"/>
              <a:t>Suppose we want to display a 5x5 multiplication table?</a:t>
            </a:r>
          </a:p>
          <a:p>
            <a:pPr marL="671512" lvl="2" indent="0">
              <a:buNone/>
            </a:pPr>
            <a:r>
              <a:rPr lang="en-US" dirty="0" smtClean="0">
                <a:latin typeface="Courier New" panose="02070309020205020404" pitchFamily="49" charset="0"/>
                <a:cs typeface="Courier New" panose="02070309020205020404" pitchFamily="49" charset="0"/>
              </a:rPr>
              <a:t>1 2 3 4 5</a:t>
            </a:r>
          </a:p>
          <a:p>
            <a:pPr marL="671512" lvl="2" indent="0">
              <a:buNone/>
            </a:pPr>
            <a:r>
              <a:rPr lang="en-US" dirty="0" smtClean="0">
                <a:latin typeface="Courier New" panose="02070309020205020404" pitchFamily="49" charset="0"/>
                <a:cs typeface="Courier New" panose="02070309020205020404" pitchFamily="49" charset="0"/>
              </a:rPr>
              <a:t>2 4 6 8 10</a:t>
            </a:r>
          </a:p>
          <a:p>
            <a:pPr marL="671512" lvl="2" indent="0">
              <a:buNone/>
            </a:pPr>
            <a:r>
              <a:rPr lang="en-US" dirty="0" smtClean="0">
                <a:latin typeface="Courier New" panose="02070309020205020404" pitchFamily="49" charset="0"/>
                <a:cs typeface="Courier New" panose="02070309020205020404" pitchFamily="49" charset="0"/>
              </a:rPr>
              <a:t>3 6 9 12 15</a:t>
            </a:r>
          </a:p>
          <a:p>
            <a:pPr marL="671512" lvl="2" indent="0">
              <a:buNone/>
            </a:pPr>
            <a:r>
              <a:rPr lang="en-US" dirty="0" smtClean="0">
                <a:latin typeface="Courier New" panose="02070309020205020404" pitchFamily="49" charset="0"/>
                <a:cs typeface="Courier New" panose="02070309020205020404" pitchFamily="49" charset="0"/>
              </a:rPr>
              <a:t>4 8 12 16 20</a:t>
            </a:r>
          </a:p>
          <a:p>
            <a:pPr marL="671512" lvl="2" indent="0">
              <a:buNone/>
            </a:pPr>
            <a:r>
              <a:rPr lang="en-US" dirty="0" smtClean="0">
                <a:latin typeface="Courier New" panose="02070309020205020404" pitchFamily="49" charset="0"/>
                <a:cs typeface="Courier New" panose="02070309020205020404" pitchFamily="49" charset="0"/>
              </a:rPr>
              <a:t>5 10 15 20 25</a:t>
            </a:r>
          </a:p>
          <a:p>
            <a:pPr lvl="1"/>
            <a:r>
              <a:rPr lang="en-US" dirty="0" smtClean="0"/>
              <a:t>How could we do that?</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36</a:t>
            </a:fld>
            <a:endParaRPr lang="en-US" altLang="en-US">
              <a:solidFill>
                <a:srgbClr val="000000"/>
              </a:solidFill>
            </a:endParaRPr>
          </a:p>
        </p:txBody>
      </p:sp>
    </p:spTree>
    <p:extLst>
      <p:ext uri="{BB962C8B-B14F-4D97-AF65-F5344CB8AC3E}">
        <p14:creationId xmlns:p14="http://schemas.microsoft.com/office/powerpoint/2010/main" val="374214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lstStyle/>
          <a:p>
            <a:r>
              <a:rPr lang="en-US" dirty="0" smtClean="0"/>
              <a:t>We can get the first value easily:</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37</a:t>
            </a:fld>
            <a:endParaRPr lang="en-US" altLang="en-US">
              <a:solidFill>
                <a:srgbClr val="000000"/>
              </a:solidFill>
            </a:endParaRPr>
          </a:p>
        </p:txBody>
      </p:sp>
      <p:sp>
        <p:nvSpPr>
          <p:cNvPr id="5" name="Text Box 4"/>
          <p:cNvSpPr txBox="1">
            <a:spLocks noChangeArrowheads="1"/>
          </p:cNvSpPr>
          <p:nvPr/>
        </p:nvSpPr>
        <p:spPr bwMode="auto">
          <a:xfrm>
            <a:off x="1066800" y="2514600"/>
            <a:ext cx="4495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endParaRPr lang="en-US" b="0" dirty="0"/>
          </a:p>
          <a:p>
            <a:pPr eaLnBrk="1" hangingPunct="1">
              <a:buClrTx/>
              <a:buSzTx/>
              <a:buFontTx/>
              <a:buNone/>
            </a:pPr>
            <a:r>
              <a:rPr lang="en-US" b="0" dirty="0"/>
              <a:t>{</a:t>
            </a:r>
          </a:p>
          <a:p>
            <a:pPr eaLnBrk="1" hangingPunct="1">
              <a:buClrTx/>
              <a:buSzTx/>
              <a:buFontTx/>
              <a:buNone/>
            </a:pPr>
            <a:r>
              <a:rPr lang="en-US" b="0" dirty="0"/>
              <a:t>   </a:t>
            </a:r>
            <a:r>
              <a:rPr lang="en-US" b="0" dirty="0" err="1" smtClean="0"/>
              <a:t>System.out.println</a:t>
            </a:r>
            <a:r>
              <a:rPr lang="en-US" b="0" dirty="0" smtClean="0"/>
              <a:t>(</a:t>
            </a:r>
            <a:r>
              <a:rPr lang="en-US" b="0" dirty="0" err="1" smtClean="0"/>
              <a:t>i</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smtClean="0"/>
              <a:t>i+1;</a:t>
            </a:r>
            <a:endParaRPr lang="en-US" b="0" dirty="0"/>
          </a:p>
          <a:p>
            <a:pPr eaLnBrk="1" hangingPunct="1">
              <a:buClrTx/>
              <a:buSzTx/>
              <a:buFontTx/>
              <a:buNone/>
            </a:pPr>
            <a:r>
              <a:rPr lang="en-US" b="0" dirty="0" smtClean="0"/>
              <a:t>}</a:t>
            </a:r>
            <a:endParaRPr lang="en-US" b="0" dirty="0"/>
          </a:p>
        </p:txBody>
      </p:sp>
    </p:spTree>
    <p:extLst>
      <p:ext uri="{BB962C8B-B14F-4D97-AF65-F5344CB8AC3E}">
        <p14:creationId xmlns:p14="http://schemas.microsoft.com/office/powerpoint/2010/main" val="2852540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lstStyle/>
          <a:p>
            <a:r>
              <a:rPr lang="en-US" dirty="0" smtClean="0"/>
              <a:t>We can get the first value easily:</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38</a:t>
            </a:fld>
            <a:endParaRPr lang="en-US" altLang="en-US">
              <a:solidFill>
                <a:srgbClr val="000000"/>
              </a:solidFill>
            </a:endParaRPr>
          </a:p>
        </p:txBody>
      </p:sp>
      <p:sp>
        <p:nvSpPr>
          <p:cNvPr id="5" name="Text Box 4"/>
          <p:cNvSpPr txBox="1">
            <a:spLocks noChangeArrowheads="1"/>
          </p:cNvSpPr>
          <p:nvPr/>
        </p:nvSpPr>
        <p:spPr bwMode="auto">
          <a:xfrm>
            <a:off x="1066800" y="2514600"/>
            <a:ext cx="4495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endParaRPr lang="en-US" b="0" dirty="0"/>
          </a:p>
          <a:p>
            <a:pPr eaLnBrk="1" hangingPunct="1">
              <a:buClrTx/>
              <a:buSzTx/>
              <a:buFontTx/>
              <a:buNone/>
            </a:pPr>
            <a:r>
              <a:rPr lang="en-US" b="0" dirty="0"/>
              <a:t>{</a:t>
            </a:r>
          </a:p>
          <a:p>
            <a:pPr eaLnBrk="1" hangingPunct="1">
              <a:buClrTx/>
              <a:buSzTx/>
              <a:buFontTx/>
              <a:buNone/>
            </a:pPr>
            <a:r>
              <a:rPr lang="en-US" b="0" dirty="0"/>
              <a:t>   </a:t>
            </a:r>
            <a:r>
              <a:rPr lang="en-US" b="0" dirty="0" err="1" smtClean="0"/>
              <a:t>System.out.println</a:t>
            </a:r>
            <a:r>
              <a:rPr lang="en-US" b="0" dirty="0" smtClean="0"/>
              <a:t>(</a:t>
            </a:r>
            <a:r>
              <a:rPr lang="en-US" b="0" dirty="0" err="1" smtClean="0"/>
              <a:t>i</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smtClean="0"/>
              <a:t>i+1;</a:t>
            </a:r>
            <a:endParaRPr lang="en-US" b="0" dirty="0"/>
          </a:p>
          <a:p>
            <a:pPr eaLnBrk="1" hangingPunct="1">
              <a:buClrTx/>
              <a:buSzTx/>
              <a:buFontTx/>
              <a:buNone/>
            </a:pPr>
            <a:r>
              <a:rPr lang="en-US" b="0" dirty="0" smtClean="0"/>
              <a:t>}</a:t>
            </a:r>
            <a:endParaRPr lang="en-US" b="0" dirty="0"/>
          </a:p>
        </p:txBody>
      </p:sp>
      <p:sp>
        <p:nvSpPr>
          <p:cNvPr id="6" name="TextBox 5"/>
          <p:cNvSpPr txBox="1"/>
          <p:nvPr/>
        </p:nvSpPr>
        <p:spPr>
          <a:xfrm>
            <a:off x="6248400" y="2667000"/>
            <a:ext cx="2723823" cy="369332"/>
          </a:xfrm>
          <a:prstGeom prst="rect">
            <a:avLst/>
          </a:prstGeom>
          <a:noFill/>
        </p:spPr>
        <p:txBody>
          <a:bodyPr wrap="none" rtlCol="0">
            <a:spAutoFit/>
          </a:bodyPr>
          <a:lstStyle/>
          <a:p>
            <a:r>
              <a:rPr lang="en-US" dirty="0" smtClean="0"/>
              <a:t>What does this code do?</a:t>
            </a:r>
            <a:endParaRPr lang="en-US" dirty="0"/>
          </a:p>
        </p:txBody>
      </p:sp>
      <p:cxnSp>
        <p:nvCxnSpPr>
          <p:cNvPr id="8" name="Straight Arrow Connector 7"/>
          <p:cNvCxnSpPr>
            <a:stCxn id="6" idx="1"/>
            <a:endCxn id="5" idx="3"/>
          </p:cNvCxnSpPr>
          <p:nvPr/>
        </p:nvCxnSpPr>
        <p:spPr>
          <a:xfrm flipH="1">
            <a:off x="5562600" y="2851666"/>
            <a:ext cx="685800" cy="786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77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lstStyle/>
          <a:p>
            <a:r>
              <a:rPr lang="en-US" dirty="0" smtClean="0"/>
              <a:t>We can get the first value easily:</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39</a:t>
            </a:fld>
            <a:endParaRPr lang="en-US" altLang="en-US">
              <a:solidFill>
                <a:srgbClr val="000000"/>
              </a:solidFill>
            </a:endParaRPr>
          </a:p>
        </p:txBody>
      </p:sp>
      <p:sp>
        <p:nvSpPr>
          <p:cNvPr id="5" name="Text Box 4"/>
          <p:cNvSpPr txBox="1">
            <a:spLocks noChangeArrowheads="1"/>
          </p:cNvSpPr>
          <p:nvPr/>
        </p:nvSpPr>
        <p:spPr bwMode="auto">
          <a:xfrm>
            <a:off x="1066800" y="2514600"/>
            <a:ext cx="4495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endParaRPr lang="en-US" b="0" dirty="0"/>
          </a:p>
          <a:p>
            <a:pPr eaLnBrk="1" hangingPunct="1">
              <a:buClrTx/>
              <a:buSzTx/>
              <a:buFontTx/>
              <a:buNone/>
            </a:pPr>
            <a:r>
              <a:rPr lang="en-US" b="0" dirty="0"/>
              <a:t>{</a:t>
            </a:r>
          </a:p>
          <a:p>
            <a:pPr eaLnBrk="1" hangingPunct="1">
              <a:buClrTx/>
              <a:buSzTx/>
              <a:buFontTx/>
              <a:buNone/>
            </a:pPr>
            <a:r>
              <a:rPr lang="en-US" b="0" dirty="0"/>
              <a:t>   </a:t>
            </a:r>
            <a:r>
              <a:rPr lang="en-US" b="0" dirty="0" err="1" smtClean="0"/>
              <a:t>System.out.println</a:t>
            </a:r>
            <a:r>
              <a:rPr lang="en-US" b="0" dirty="0" smtClean="0"/>
              <a:t>(</a:t>
            </a:r>
            <a:r>
              <a:rPr lang="en-US" b="0" dirty="0" err="1" smtClean="0"/>
              <a:t>i</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smtClean="0"/>
              <a:t>i+1;</a:t>
            </a:r>
            <a:endParaRPr lang="en-US" b="0" dirty="0"/>
          </a:p>
          <a:p>
            <a:pPr eaLnBrk="1" hangingPunct="1">
              <a:buClrTx/>
              <a:buSzTx/>
              <a:buFontTx/>
              <a:buNone/>
            </a:pPr>
            <a:r>
              <a:rPr lang="en-US" b="0" dirty="0" smtClean="0"/>
              <a:t>}</a:t>
            </a:r>
            <a:endParaRPr lang="en-US" b="0" dirty="0"/>
          </a:p>
        </p:txBody>
      </p:sp>
      <p:sp>
        <p:nvSpPr>
          <p:cNvPr id="6" name="TextBox 5"/>
          <p:cNvSpPr txBox="1"/>
          <p:nvPr/>
        </p:nvSpPr>
        <p:spPr>
          <a:xfrm>
            <a:off x="6248400" y="2667000"/>
            <a:ext cx="2723823" cy="646331"/>
          </a:xfrm>
          <a:prstGeom prst="rect">
            <a:avLst/>
          </a:prstGeom>
          <a:noFill/>
        </p:spPr>
        <p:txBody>
          <a:bodyPr wrap="none" rtlCol="0">
            <a:spAutoFit/>
          </a:bodyPr>
          <a:lstStyle/>
          <a:p>
            <a:r>
              <a:rPr lang="en-US" dirty="0" smtClean="0"/>
              <a:t>What does this code do?</a:t>
            </a:r>
          </a:p>
          <a:p>
            <a:r>
              <a:rPr lang="en-US" dirty="0" smtClean="0"/>
              <a:t>Let’s trace it.</a:t>
            </a:r>
            <a:endParaRPr lang="en-US" dirty="0"/>
          </a:p>
        </p:txBody>
      </p:sp>
      <p:cxnSp>
        <p:nvCxnSpPr>
          <p:cNvPr id="8" name="Straight Arrow Connector 7"/>
          <p:cNvCxnSpPr>
            <a:stCxn id="6" idx="1"/>
            <a:endCxn id="5" idx="3"/>
          </p:cNvCxnSpPr>
          <p:nvPr/>
        </p:nvCxnSpPr>
        <p:spPr>
          <a:xfrm flipH="1">
            <a:off x="5562600" y="2990166"/>
            <a:ext cx="685800" cy="6478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90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Iterative Statements (Loops)</a:t>
            </a:r>
          </a:p>
        </p:txBody>
      </p:sp>
      <p:sp>
        <p:nvSpPr>
          <p:cNvPr id="325635" name="Rectangle 3"/>
          <p:cNvSpPr>
            <a:spLocks noGrp="1" noChangeArrowheads="1"/>
          </p:cNvSpPr>
          <p:nvPr>
            <p:ph idx="1"/>
          </p:nvPr>
        </p:nvSpPr>
        <p:spPr>
          <a:xfrm>
            <a:off x="674688" y="1598613"/>
            <a:ext cx="7850187" cy="4497387"/>
          </a:xfrm>
        </p:spPr>
        <p:txBody>
          <a:bodyPr/>
          <a:lstStyle/>
          <a:p>
            <a:pPr eaLnBrk="1" hangingPunct="1">
              <a:lnSpc>
                <a:spcPct val="90000"/>
              </a:lnSpc>
              <a:buFont typeface="Wingdings" pitchFamily="2" charset="2"/>
              <a:buNone/>
            </a:pPr>
            <a:r>
              <a:rPr lang="en-US" sz="2400" smtClean="0">
                <a:latin typeface="Courier New" charset="0"/>
              </a:rPr>
              <a:t>Scanner in = </a:t>
            </a:r>
            <a:r>
              <a:rPr lang="en-US" sz="2400" b="1" smtClean="0">
                <a:latin typeface="Courier New" charset="0"/>
              </a:rPr>
              <a:t>new</a:t>
            </a:r>
            <a:r>
              <a:rPr lang="en-US" sz="2400" smtClean="0">
                <a:latin typeface="Courier New" charset="0"/>
              </a:rPr>
              <a:t> Scanner(System.in);</a:t>
            </a:r>
          </a:p>
          <a:p>
            <a:pPr eaLnBrk="1" hangingPunct="1">
              <a:lnSpc>
                <a:spcPct val="90000"/>
              </a:lnSpc>
              <a:buFont typeface="Wingdings" pitchFamily="2" charset="2"/>
              <a:buNone/>
            </a:pPr>
            <a:r>
              <a:rPr lang="en-US" sz="2400" smtClean="0">
                <a:latin typeface="Courier New" charset="0"/>
              </a:rPr>
              <a:t>System.out.print(</a:t>
            </a:r>
          </a:p>
          <a:p>
            <a:pPr eaLnBrk="1" hangingPunct="1">
              <a:lnSpc>
                <a:spcPct val="90000"/>
              </a:lnSpc>
              <a:buFont typeface="Wingdings" pitchFamily="2" charset="2"/>
              <a:buNone/>
            </a:pPr>
            <a:r>
              <a:rPr lang="en-US" sz="2400" smtClean="0">
                <a:latin typeface="Courier New" charset="0"/>
              </a:rPr>
              <a:t>  “Enter a non-zero integer: ”);</a:t>
            </a:r>
          </a:p>
          <a:p>
            <a:pPr eaLnBrk="1" hangingPunct="1">
              <a:lnSpc>
                <a:spcPct val="90000"/>
              </a:lnSpc>
              <a:buFont typeface="Wingdings" pitchFamily="2" charset="2"/>
              <a:buNone/>
            </a:pPr>
            <a:r>
              <a:rPr lang="en-US" sz="2400" b="1" smtClean="0">
                <a:latin typeface="Courier New" charset="0"/>
              </a:rPr>
              <a:t>int</a:t>
            </a:r>
            <a:r>
              <a:rPr lang="en-US" sz="2400" smtClean="0">
                <a:latin typeface="Courier New" charset="0"/>
              </a:rPr>
              <a:t> nonZeroInt = in.nextInt();</a:t>
            </a:r>
          </a:p>
          <a:p>
            <a:pPr eaLnBrk="1" hangingPunct="1">
              <a:lnSpc>
                <a:spcPct val="90000"/>
              </a:lnSpc>
              <a:buFont typeface="Wingdings" pitchFamily="2" charset="2"/>
              <a:buNone/>
            </a:pPr>
            <a:r>
              <a:rPr lang="en-US" sz="2400" b="1" smtClean="0">
                <a:latin typeface="Courier New" charset="0"/>
              </a:rPr>
              <a:t>while</a:t>
            </a:r>
            <a:r>
              <a:rPr lang="en-US" sz="2400" smtClean="0">
                <a:latin typeface="Courier New" charset="0"/>
              </a:rPr>
              <a:t> (nonZeroInt == 0) {</a:t>
            </a:r>
          </a:p>
          <a:p>
            <a:pPr eaLnBrk="1" hangingPunct="1">
              <a:lnSpc>
                <a:spcPct val="90000"/>
              </a:lnSpc>
              <a:buFont typeface="Wingdings" pitchFamily="2" charset="2"/>
              <a:buNone/>
            </a:pPr>
            <a:r>
              <a:rPr lang="en-US" sz="2400" smtClean="0">
                <a:latin typeface="Courier New" charset="0"/>
              </a:rPr>
              <a:t>  System.out.println(</a:t>
            </a:r>
          </a:p>
          <a:p>
            <a:pPr eaLnBrk="1" hangingPunct="1">
              <a:lnSpc>
                <a:spcPct val="90000"/>
              </a:lnSpc>
              <a:buFont typeface="Wingdings" pitchFamily="2" charset="2"/>
              <a:buNone/>
            </a:pPr>
            <a:r>
              <a:rPr lang="en-US" sz="2400" smtClean="0">
                <a:latin typeface="Courier New" charset="0"/>
              </a:rPr>
              <a:t>    “Error: non-zero integer expected”);</a:t>
            </a:r>
          </a:p>
          <a:p>
            <a:pPr eaLnBrk="1" hangingPunct="1">
              <a:lnSpc>
                <a:spcPct val="90000"/>
              </a:lnSpc>
              <a:buFont typeface="Wingdings" pitchFamily="2" charset="2"/>
              <a:buNone/>
            </a:pPr>
            <a:r>
              <a:rPr lang="en-US" sz="2400" smtClean="0">
                <a:latin typeface="Courier New" charset="0"/>
              </a:rPr>
              <a:t>  System.out.print(</a:t>
            </a:r>
          </a:p>
          <a:p>
            <a:pPr eaLnBrk="1" hangingPunct="1">
              <a:lnSpc>
                <a:spcPct val="90000"/>
              </a:lnSpc>
              <a:buFont typeface="Wingdings" pitchFamily="2" charset="2"/>
              <a:buNone/>
            </a:pPr>
            <a:r>
              <a:rPr lang="en-US" sz="2400" smtClean="0">
                <a:latin typeface="Courier New" charset="0"/>
              </a:rPr>
              <a:t>    “Enter a non-zero integer: ”);</a:t>
            </a:r>
          </a:p>
          <a:p>
            <a:pPr eaLnBrk="1" hangingPunct="1">
              <a:lnSpc>
                <a:spcPct val="90000"/>
              </a:lnSpc>
              <a:buFont typeface="Wingdings" pitchFamily="2" charset="2"/>
              <a:buNone/>
            </a:pPr>
            <a:r>
              <a:rPr lang="en-US" sz="2400" smtClean="0">
                <a:latin typeface="Courier New" charset="0"/>
              </a:rPr>
              <a:t>  nonZeroInt = in.nextInt();</a:t>
            </a:r>
          </a:p>
          <a:p>
            <a:pPr eaLnBrk="1" hangingPunct="1">
              <a:lnSpc>
                <a:spcPct val="90000"/>
              </a:lnSpc>
              <a:buFont typeface="Wingdings" pitchFamily="2" charset="2"/>
              <a:buNone/>
            </a:pPr>
            <a:r>
              <a:rPr lang="en-US" sz="24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98A3741-1CDF-4591-A00F-4A8FF4A9466C}" type="slidenum">
              <a:rPr lang="en-US" sz="1200">
                <a:solidFill>
                  <a:srgbClr val="898989"/>
                </a:solidFill>
              </a:rPr>
              <a:pPr eaLnBrk="1" hangingPunct="1"/>
              <a:t>4</a:t>
            </a:fld>
            <a:endParaRPr lang="en-US" sz="1200">
              <a:solidFill>
                <a:srgbClr val="898989"/>
              </a:solidFill>
            </a:endParaRPr>
          </a:p>
        </p:txBody>
      </p:sp>
    </p:spTree>
    <p:extLst>
      <p:ext uri="{BB962C8B-B14F-4D97-AF65-F5344CB8AC3E}">
        <p14:creationId xmlns:p14="http://schemas.microsoft.com/office/powerpoint/2010/main" val="629625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40</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12208306"/>
              </p:ext>
            </p:extLst>
          </p:nvPr>
        </p:nvGraphicFramePr>
        <p:xfrm>
          <a:off x="152400" y="914400"/>
          <a:ext cx="8686800" cy="5171874"/>
        </p:xfrm>
        <a:graphic>
          <a:graphicData uri="http://schemas.openxmlformats.org/drawingml/2006/table">
            <a:tbl>
              <a:tblPr firstRow="1" bandRow="1">
                <a:tableStyleId>{2D5ABB26-0587-4C30-8999-92F81FD0307C}</a:tableStyleId>
              </a:tblPr>
              <a:tblGrid>
                <a:gridCol w="3733800"/>
                <a:gridCol w="1737444"/>
                <a:gridCol w="3215556"/>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Console shows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last)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err="1" smtClean="0">
                          <a:latin typeface="Courier New" panose="02070309020205020404" pitchFamily="49" charset="0"/>
                          <a:cs typeface="Courier New" panose="02070309020205020404" pitchFamily="49" charset="0"/>
                        </a:rPr>
                        <a:t>System.out.println</a:t>
                      </a:r>
                      <a:r>
                        <a:rPr lang="en-US" sz="1600" b="0" baseline="0" dirty="0" smtClean="0">
                          <a:latin typeface="Courier New" panose="02070309020205020404" pitchFamily="49" charset="0"/>
                          <a:cs typeface="Courier New" panose="02070309020205020404" pitchFamily="49" charset="0"/>
                        </a:rPr>
                        <a:t>(</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3810000" y="1295400"/>
            <a:ext cx="13716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791201" y="1340648"/>
            <a:ext cx="2971800" cy="646331"/>
          </a:xfrm>
          <a:prstGeom prst="rect">
            <a:avLst/>
          </a:prstGeom>
          <a:noFill/>
          <a:ln>
            <a:solidFill>
              <a:schemeClr val="tx2"/>
            </a:solidFill>
          </a:ln>
        </p:spPr>
        <p:txBody>
          <a:bodyPr wrap="square" rtlCol="0">
            <a:spAutoFit/>
          </a:bodyPr>
          <a:lstStyle/>
          <a:p>
            <a:r>
              <a:rPr lang="en-US" dirty="0" smtClean="0"/>
              <a:t>We’ll start with a 3x3 to make the trace shorter.</a:t>
            </a:r>
          </a:p>
        </p:txBody>
      </p:sp>
      <p:cxnSp>
        <p:nvCxnSpPr>
          <p:cNvPr id="9" name="Straight Arrow Connector 8"/>
          <p:cNvCxnSpPr>
            <a:stCxn id="7" idx="1"/>
          </p:cNvCxnSpPr>
          <p:nvPr/>
        </p:nvCxnSpPr>
        <p:spPr>
          <a:xfrm flipH="1" flipV="1">
            <a:off x="5181600" y="1485900"/>
            <a:ext cx="609601" cy="177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33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41</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16891474"/>
              </p:ext>
            </p:extLst>
          </p:nvPr>
        </p:nvGraphicFramePr>
        <p:xfrm>
          <a:off x="152400" y="914400"/>
          <a:ext cx="8686800" cy="5171874"/>
        </p:xfrm>
        <a:graphic>
          <a:graphicData uri="http://schemas.openxmlformats.org/drawingml/2006/table">
            <a:tbl>
              <a:tblPr firstRow="1" bandRow="1">
                <a:tableStyleId>{2D5ABB26-0587-4C30-8999-92F81FD0307C}</a:tableStyleId>
              </a:tblPr>
              <a:tblGrid>
                <a:gridCol w="3733800"/>
                <a:gridCol w="1737444"/>
                <a:gridCol w="3215556"/>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Console shows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last)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err="1" smtClean="0">
                          <a:latin typeface="Courier New" panose="02070309020205020404" pitchFamily="49" charset="0"/>
                          <a:cs typeface="Courier New" panose="02070309020205020404" pitchFamily="49" charset="0"/>
                        </a:rPr>
                        <a:t>System.out.println</a:t>
                      </a:r>
                      <a:r>
                        <a:rPr lang="en-US" sz="1600" b="0" baseline="0" dirty="0" smtClean="0">
                          <a:latin typeface="Courier New" panose="02070309020205020404" pitchFamily="49" charset="0"/>
                          <a:cs typeface="Courier New" panose="02070309020205020404" pitchFamily="49" charset="0"/>
                        </a:rPr>
                        <a:t>(</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baseline="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33295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42</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42275187"/>
              </p:ext>
            </p:extLst>
          </p:nvPr>
        </p:nvGraphicFramePr>
        <p:xfrm>
          <a:off x="152400" y="914400"/>
          <a:ext cx="8686800" cy="5171874"/>
        </p:xfrm>
        <a:graphic>
          <a:graphicData uri="http://schemas.openxmlformats.org/drawingml/2006/table">
            <a:tbl>
              <a:tblPr firstRow="1" bandRow="1">
                <a:tableStyleId>{2D5ABB26-0587-4C30-8999-92F81FD0307C}</a:tableStyleId>
              </a:tblPr>
              <a:tblGrid>
                <a:gridCol w="3733800"/>
                <a:gridCol w="1737444"/>
                <a:gridCol w="3215556"/>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Console shows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last)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err="1" smtClean="0">
                          <a:latin typeface="Courier New" panose="02070309020205020404" pitchFamily="49" charset="0"/>
                          <a:cs typeface="Courier New" panose="02070309020205020404" pitchFamily="49" charset="0"/>
                        </a:rPr>
                        <a:t>System.out.println</a:t>
                      </a:r>
                      <a:r>
                        <a:rPr lang="en-US" sz="1600" b="0" baseline="0" dirty="0" smtClean="0">
                          <a:latin typeface="Courier New" panose="02070309020205020404" pitchFamily="49" charset="0"/>
                          <a:cs typeface="Courier New" panose="02070309020205020404" pitchFamily="49" charset="0"/>
                        </a:rPr>
                        <a:t>(</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baseline="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2</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25958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43</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29868942"/>
              </p:ext>
            </p:extLst>
          </p:nvPr>
        </p:nvGraphicFramePr>
        <p:xfrm>
          <a:off x="152400" y="914400"/>
          <a:ext cx="8686800" cy="5171874"/>
        </p:xfrm>
        <a:graphic>
          <a:graphicData uri="http://schemas.openxmlformats.org/drawingml/2006/table">
            <a:tbl>
              <a:tblPr firstRow="1" bandRow="1">
                <a:tableStyleId>{2D5ABB26-0587-4C30-8999-92F81FD0307C}</a:tableStyleId>
              </a:tblPr>
              <a:tblGrid>
                <a:gridCol w="3733800"/>
                <a:gridCol w="1737444"/>
                <a:gridCol w="3215556"/>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Console shows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last)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err="1" smtClean="0">
                          <a:latin typeface="Courier New" panose="02070309020205020404" pitchFamily="49" charset="0"/>
                          <a:cs typeface="Courier New" panose="02070309020205020404" pitchFamily="49" charset="0"/>
                        </a:rPr>
                        <a:t>System.out.println</a:t>
                      </a:r>
                      <a:r>
                        <a:rPr lang="en-US" sz="1600" b="0" baseline="0" dirty="0" smtClean="0">
                          <a:latin typeface="Courier New" panose="02070309020205020404" pitchFamily="49" charset="0"/>
                          <a:cs typeface="Courier New" panose="02070309020205020404" pitchFamily="49" charset="0"/>
                        </a:rPr>
                        <a:t>(</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2</a:t>
                      </a:r>
                      <a:endParaRPr lang="en-US" strike="noStrike" baseline="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3</a:t>
                      </a:r>
                      <a:endParaRPr lang="en-US" strike="noStrike"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26863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44</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82937594"/>
              </p:ext>
            </p:extLst>
          </p:nvPr>
        </p:nvGraphicFramePr>
        <p:xfrm>
          <a:off x="152400" y="914400"/>
          <a:ext cx="8686800" cy="5171874"/>
        </p:xfrm>
        <a:graphic>
          <a:graphicData uri="http://schemas.openxmlformats.org/drawingml/2006/table">
            <a:tbl>
              <a:tblPr firstRow="1" bandRow="1">
                <a:tableStyleId>{2D5ABB26-0587-4C30-8999-92F81FD0307C}</a:tableStyleId>
              </a:tblPr>
              <a:tblGrid>
                <a:gridCol w="3733800"/>
                <a:gridCol w="1737444"/>
                <a:gridCol w="3215556"/>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Console shows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last)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err="1" smtClean="0">
                          <a:latin typeface="Courier New" panose="02070309020205020404" pitchFamily="49" charset="0"/>
                          <a:cs typeface="Courier New" panose="02070309020205020404" pitchFamily="49" charset="0"/>
                        </a:rPr>
                        <a:t>System.out.println</a:t>
                      </a:r>
                      <a:r>
                        <a:rPr lang="en-US" sz="1600" b="0" baseline="0" dirty="0" smtClean="0">
                          <a:latin typeface="Courier New" panose="02070309020205020404" pitchFamily="49" charset="0"/>
                          <a:cs typeface="Courier New" panose="02070309020205020404" pitchFamily="49" charset="0"/>
                        </a:rPr>
                        <a:t>(</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3</a:t>
                      </a:r>
                      <a:endParaRPr lang="en-US" strike="noStrike" baseline="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noStrike"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780414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45</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42879660"/>
              </p:ext>
            </p:extLst>
          </p:nvPr>
        </p:nvGraphicFramePr>
        <p:xfrm>
          <a:off x="152400" y="914400"/>
          <a:ext cx="8686800" cy="5171874"/>
        </p:xfrm>
        <a:graphic>
          <a:graphicData uri="http://schemas.openxmlformats.org/drawingml/2006/table">
            <a:tbl>
              <a:tblPr firstRow="1" bandRow="1">
                <a:tableStyleId>{2D5ABB26-0587-4C30-8999-92F81FD0307C}</a:tableStyleId>
              </a:tblPr>
              <a:tblGrid>
                <a:gridCol w="3733800"/>
                <a:gridCol w="1737444"/>
                <a:gridCol w="3215556"/>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Console shows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last)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err="1" smtClean="0">
                          <a:latin typeface="Courier New" panose="02070309020205020404" pitchFamily="49" charset="0"/>
                          <a:cs typeface="Courier New" panose="02070309020205020404" pitchFamily="49" charset="0"/>
                        </a:rPr>
                        <a:t>System.out.println</a:t>
                      </a:r>
                      <a:r>
                        <a:rPr lang="en-US" sz="1600" b="0" baseline="0" dirty="0" smtClean="0">
                          <a:latin typeface="Courier New" panose="02070309020205020404" pitchFamily="49" charset="0"/>
                          <a:cs typeface="Courier New" panose="02070309020205020404" pitchFamily="49" charset="0"/>
                        </a:rPr>
                        <a:t>(</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3</a:t>
                      </a:r>
                      <a:endParaRPr lang="en-US" strike="noStrike" baseline="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noStrike"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1066800" y="1943100"/>
            <a:ext cx="12954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81600" y="840938"/>
            <a:ext cx="3810000" cy="1754326"/>
          </a:xfrm>
          <a:prstGeom prst="rect">
            <a:avLst/>
          </a:prstGeom>
          <a:solidFill>
            <a:schemeClr val="bg1"/>
          </a:solidFill>
          <a:ln>
            <a:solidFill>
              <a:srgbClr val="C00000"/>
            </a:solidFill>
          </a:ln>
        </p:spPr>
        <p:txBody>
          <a:bodyPr wrap="square" rtlCol="0">
            <a:spAutoFit/>
          </a:bodyPr>
          <a:lstStyle/>
          <a:p>
            <a:r>
              <a:rPr lang="en-US" dirty="0" smtClean="0"/>
              <a:t>Now this expression is false!</a:t>
            </a:r>
          </a:p>
          <a:p>
            <a:endParaRPr lang="en-US" dirty="0"/>
          </a:p>
          <a:p>
            <a:r>
              <a:rPr lang="en-US" dirty="0" smtClean="0"/>
              <a:t>4 &lt;=3 is false!</a:t>
            </a:r>
          </a:p>
          <a:p>
            <a:endParaRPr lang="en-US" dirty="0"/>
          </a:p>
          <a:p>
            <a:r>
              <a:rPr lang="en-US" dirty="0" smtClean="0"/>
              <a:t>So now we stop and jump to the end of the loop!</a:t>
            </a:r>
            <a:endParaRPr lang="en-US" dirty="0"/>
          </a:p>
        </p:txBody>
      </p:sp>
      <p:cxnSp>
        <p:nvCxnSpPr>
          <p:cNvPr id="9" name="Straight Arrow Connector 8"/>
          <p:cNvCxnSpPr/>
          <p:nvPr/>
        </p:nvCxnSpPr>
        <p:spPr>
          <a:xfrm flipH="1">
            <a:off x="2362200" y="1718101"/>
            <a:ext cx="2819400" cy="41549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799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46</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950990023"/>
              </p:ext>
            </p:extLst>
          </p:nvPr>
        </p:nvGraphicFramePr>
        <p:xfrm>
          <a:off x="152400" y="914400"/>
          <a:ext cx="8686800" cy="5171874"/>
        </p:xfrm>
        <a:graphic>
          <a:graphicData uri="http://schemas.openxmlformats.org/drawingml/2006/table">
            <a:tbl>
              <a:tblPr firstRow="1" bandRow="1">
                <a:tableStyleId>{2D5ABB26-0587-4C30-8999-92F81FD0307C}</a:tableStyleId>
              </a:tblPr>
              <a:tblGrid>
                <a:gridCol w="3733800"/>
                <a:gridCol w="1737444"/>
                <a:gridCol w="3215556"/>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Console shows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last)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err="1" smtClean="0">
                          <a:latin typeface="Courier New" panose="02070309020205020404" pitchFamily="49" charset="0"/>
                          <a:cs typeface="Courier New" panose="02070309020205020404" pitchFamily="49" charset="0"/>
                        </a:rPr>
                        <a:t>System.out.println</a:t>
                      </a:r>
                      <a:r>
                        <a:rPr lang="en-US" sz="1600" b="0" baseline="0" dirty="0" smtClean="0">
                          <a:latin typeface="Courier New" panose="02070309020205020404" pitchFamily="49" charset="0"/>
                          <a:cs typeface="Courier New" panose="02070309020205020404" pitchFamily="49" charset="0"/>
                        </a:rPr>
                        <a:t>(</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3</a:t>
                      </a:r>
                      <a:endParaRPr lang="en-US" strike="noStrike" baseline="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noStrike"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4</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47441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47</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60914652"/>
              </p:ext>
            </p:extLst>
          </p:nvPr>
        </p:nvGraphicFramePr>
        <p:xfrm>
          <a:off x="152400" y="914400"/>
          <a:ext cx="8686800" cy="5171874"/>
        </p:xfrm>
        <a:graphic>
          <a:graphicData uri="http://schemas.openxmlformats.org/drawingml/2006/table">
            <a:tbl>
              <a:tblPr firstRow="1" bandRow="1">
                <a:tableStyleId>{2D5ABB26-0587-4C30-8999-92F81FD0307C}</a:tableStyleId>
              </a:tblPr>
              <a:tblGrid>
                <a:gridCol w="3733800"/>
                <a:gridCol w="1737444"/>
                <a:gridCol w="3215556"/>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Console shows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last)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err="1" smtClean="0">
                          <a:latin typeface="Courier New" panose="02070309020205020404" pitchFamily="49" charset="0"/>
                          <a:cs typeface="Courier New" panose="02070309020205020404" pitchFamily="49" charset="0"/>
                        </a:rPr>
                        <a:t>System.out.println</a:t>
                      </a:r>
                      <a:r>
                        <a:rPr lang="en-US" sz="1600" b="0" baseline="0" dirty="0" smtClean="0">
                          <a:latin typeface="Courier New" panose="02070309020205020404" pitchFamily="49" charset="0"/>
                          <a:cs typeface="Courier New" panose="02070309020205020404" pitchFamily="49" charset="0"/>
                        </a:rPr>
                        <a:t>(</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1</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3</a:t>
                      </a:r>
                      <a:endParaRPr lang="en-US" strike="noStrike" baseline="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a:t>
                      </a:r>
                      <a:r>
                        <a:rPr lang="en-US" baseline="0" dirty="0" smtClean="0">
                          <a:latin typeface="Courier New" panose="02070309020205020404" pitchFamily="49" charset="0"/>
                          <a:cs typeface="Courier New" panose="02070309020205020404" pitchFamily="49" charset="0"/>
                        </a:rPr>
                        <a: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a:t>
                      </a:r>
                      <a:r>
                        <a:rPr lang="en-US" strike="sngStrike" baseline="0" dirty="0" smtClean="0">
                          <a:latin typeface="Courier New" panose="02070309020205020404" pitchFamily="49" charset="0"/>
                          <a:cs typeface="Courier New" panose="02070309020205020404" pitchFamily="49" charset="0"/>
                        </a:rPr>
                        <a:t>2</a:t>
                      </a:r>
                      <a:r>
                        <a:rPr lang="en-US" strike="noStrike" baseline="0" dirty="0" smtClean="0">
                          <a:latin typeface="Courier New" panose="02070309020205020404" pitchFamily="49" charset="0"/>
                          <a:cs typeface="Courier New" panose="02070309020205020404" pitchFamily="49" charset="0"/>
                        </a:rPr>
                        <a:t> </a:t>
                      </a:r>
                      <a:r>
                        <a:rPr lang="en-US" strike="sngStrike" baseline="0" dirty="0" smtClean="0">
                          <a:latin typeface="Courier New" panose="02070309020205020404" pitchFamily="49" charset="0"/>
                          <a:cs typeface="Courier New" panose="02070309020205020404" pitchFamily="49" charset="0"/>
                        </a:rPr>
                        <a:t>3</a:t>
                      </a:r>
                      <a:r>
                        <a:rPr lang="en-US" strike="noStrike" baseline="0" dirty="0" smtClean="0">
                          <a:latin typeface="Courier New" panose="02070309020205020404" pitchFamily="49" charset="0"/>
                          <a:cs typeface="Courier New" panose="02070309020205020404" pitchFamily="49" charset="0"/>
                        </a:rPr>
                        <a:t> 4</a:t>
                      </a:r>
                      <a:endParaRPr lang="en-US" strike="noStrike"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last = 3</a:t>
                      </a:r>
                    </a:p>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4</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2</a:t>
                      </a:r>
                    </a:p>
                    <a:p>
                      <a:r>
                        <a:rPr lang="en-US" dirty="0" smtClean="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5657850" y="5181600"/>
            <a:ext cx="323850" cy="8382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81600" y="2168544"/>
            <a:ext cx="3810000" cy="646331"/>
          </a:xfrm>
          <a:prstGeom prst="rect">
            <a:avLst/>
          </a:prstGeom>
          <a:solidFill>
            <a:schemeClr val="bg1"/>
          </a:solidFill>
          <a:ln>
            <a:solidFill>
              <a:srgbClr val="C00000"/>
            </a:solidFill>
          </a:ln>
        </p:spPr>
        <p:txBody>
          <a:bodyPr wrap="square" rtlCol="0">
            <a:spAutoFit/>
          </a:bodyPr>
          <a:lstStyle/>
          <a:p>
            <a:r>
              <a:rPr lang="en-US" dirty="0" smtClean="0"/>
              <a:t>This is what gets displayed on the console!</a:t>
            </a:r>
            <a:endParaRPr lang="en-US" dirty="0"/>
          </a:p>
        </p:txBody>
      </p:sp>
      <p:cxnSp>
        <p:nvCxnSpPr>
          <p:cNvPr id="8" name="Straight Arrow Connector 7"/>
          <p:cNvCxnSpPr>
            <a:stCxn id="7" idx="2"/>
          </p:cNvCxnSpPr>
          <p:nvPr/>
        </p:nvCxnSpPr>
        <p:spPr>
          <a:xfrm flipH="1">
            <a:off x="5981700" y="2814875"/>
            <a:ext cx="1104900" cy="278582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974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lstStyle/>
          <a:p>
            <a:r>
              <a:rPr lang="en-US" dirty="0" smtClean="0"/>
              <a:t>We can get the first value easily:</a:t>
            </a:r>
          </a:p>
          <a:p>
            <a:endParaRPr lang="en-US" dirty="0"/>
          </a:p>
          <a:p>
            <a:endParaRPr lang="en-US" dirty="0" smtClean="0"/>
          </a:p>
          <a:p>
            <a:endParaRPr lang="en-US" dirty="0"/>
          </a:p>
          <a:p>
            <a:endParaRPr lang="en-US" dirty="0" smtClean="0"/>
          </a:p>
          <a:p>
            <a:endParaRPr lang="en-US" dirty="0" smtClean="0"/>
          </a:p>
          <a:p>
            <a:pPr lvl="1"/>
            <a:r>
              <a:rPr lang="en-US" dirty="0" smtClean="0"/>
              <a:t>So how do we modify this to provide a display of the multiplication table?</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48</a:t>
            </a:fld>
            <a:endParaRPr lang="en-US" altLang="en-US">
              <a:solidFill>
                <a:srgbClr val="000000"/>
              </a:solidFill>
            </a:endParaRPr>
          </a:p>
        </p:txBody>
      </p:sp>
      <p:sp>
        <p:nvSpPr>
          <p:cNvPr id="5" name="Text Box 4"/>
          <p:cNvSpPr txBox="1">
            <a:spLocks noChangeArrowheads="1"/>
          </p:cNvSpPr>
          <p:nvPr/>
        </p:nvSpPr>
        <p:spPr bwMode="auto">
          <a:xfrm>
            <a:off x="1066800" y="2514600"/>
            <a:ext cx="4495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endParaRPr lang="en-US" b="0" dirty="0"/>
          </a:p>
          <a:p>
            <a:pPr eaLnBrk="1" hangingPunct="1">
              <a:buClrTx/>
              <a:buSzTx/>
              <a:buFontTx/>
              <a:buNone/>
            </a:pPr>
            <a:r>
              <a:rPr lang="en-US" b="0" dirty="0"/>
              <a:t>{</a:t>
            </a:r>
          </a:p>
          <a:p>
            <a:pPr eaLnBrk="1" hangingPunct="1">
              <a:buClrTx/>
              <a:buSzTx/>
              <a:buFontTx/>
              <a:buNone/>
            </a:pPr>
            <a:r>
              <a:rPr lang="en-US" b="0" dirty="0"/>
              <a:t>   </a:t>
            </a:r>
            <a:r>
              <a:rPr lang="en-US" b="0" dirty="0" err="1" smtClean="0"/>
              <a:t>System.out.println</a:t>
            </a:r>
            <a:r>
              <a:rPr lang="en-US" b="0" dirty="0" smtClean="0"/>
              <a:t>(</a:t>
            </a:r>
            <a:r>
              <a:rPr lang="en-US" b="0" dirty="0" err="1" smtClean="0"/>
              <a:t>i</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smtClean="0"/>
              <a:t>i+1;</a:t>
            </a:r>
            <a:endParaRPr lang="en-US" b="0" dirty="0"/>
          </a:p>
          <a:p>
            <a:pPr eaLnBrk="1" hangingPunct="1">
              <a:buClrTx/>
              <a:buSzTx/>
              <a:buFontTx/>
              <a:buNone/>
            </a:pPr>
            <a:r>
              <a:rPr lang="en-US" b="0" dirty="0" smtClean="0"/>
              <a:t>}</a:t>
            </a:r>
            <a:endParaRPr lang="en-US" b="0" dirty="0"/>
          </a:p>
        </p:txBody>
      </p:sp>
    </p:spTree>
    <p:extLst>
      <p:ext uri="{BB962C8B-B14F-4D97-AF65-F5344CB8AC3E}">
        <p14:creationId xmlns:p14="http://schemas.microsoft.com/office/powerpoint/2010/main" val="3504162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lstStyle/>
          <a:p>
            <a:r>
              <a:rPr lang="en-US" dirty="0" smtClean="0"/>
              <a:t>How </a:t>
            </a:r>
            <a:r>
              <a:rPr lang="en-US" dirty="0"/>
              <a:t>do we modify this to provide a display of the multiplication table?</a:t>
            </a:r>
          </a:p>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49</a:t>
            </a:fld>
            <a:endParaRPr lang="en-US" altLang="en-US">
              <a:solidFill>
                <a:srgbClr val="000000"/>
              </a:solidFill>
            </a:endParaRPr>
          </a:p>
        </p:txBody>
      </p:sp>
      <p:sp>
        <p:nvSpPr>
          <p:cNvPr id="5" name="Text Box 4"/>
          <p:cNvSpPr txBox="1">
            <a:spLocks noChangeArrowheads="1"/>
          </p:cNvSpPr>
          <p:nvPr/>
        </p:nvSpPr>
        <p:spPr bwMode="auto">
          <a:xfrm>
            <a:off x="1066800" y="2514600"/>
            <a:ext cx="4495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endParaRPr lang="en-US" b="0" dirty="0"/>
          </a:p>
          <a:p>
            <a:pPr eaLnBrk="1" hangingPunct="1">
              <a:buClrTx/>
              <a:buSzTx/>
              <a:buFontTx/>
              <a:buNone/>
            </a:pPr>
            <a:r>
              <a:rPr lang="en-US" b="0" dirty="0"/>
              <a:t>{</a:t>
            </a:r>
          </a:p>
          <a:p>
            <a:pPr eaLnBrk="1" hangingPunct="1">
              <a:buClrTx/>
              <a:buSzTx/>
              <a:buFontTx/>
              <a:buNone/>
            </a:pPr>
            <a:r>
              <a:rPr lang="en-US" b="0" dirty="0"/>
              <a:t>   </a:t>
            </a:r>
            <a:r>
              <a:rPr lang="en-US" b="0" dirty="0" err="1" smtClean="0"/>
              <a:t>System.out.println</a:t>
            </a:r>
            <a:r>
              <a:rPr lang="en-US" b="0" dirty="0" smtClean="0"/>
              <a:t>(</a:t>
            </a:r>
            <a:r>
              <a:rPr lang="en-US" b="0" dirty="0" err="1" smtClean="0"/>
              <a:t>i</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smtClean="0"/>
              <a:t>i+1;</a:t>
            </a:r>
            <a:endParaRPr lang="en-US" b="0" dirty="0"/>
          </a:p>
          <a:p>
            <a:pPr eaLnBrk="1" hangingPunct="1">
              <a:buClrTx/>
              <a:buSzTx/>
              <a:buFontTx/>
              <a:buNone/>
            </a:pPr>
            <a:r>
              <a:rPr lang="en-US" b="0" dirty="0" smtClean="0"/>
              <a:t>}</a:t>
            </a:r>
            <a:endParaRPr lang="en-US" b="0" dirty="0"/>
          </a:p>
        </p:txBody>
      </p:sp>
      <p:sp>
        <p:nvSpPr>
          <p:cNvPr id="6" name="TextBox 5"/>
          <p:cNvSpPr txBox="1"/>
          <p:nvPr/>
        </p:nvSpPr>
        <p:spPr>
          <a:xfrm>
            <a:off x="6019801" y="2286000"/>
            <a:ext cx="2743200" cy="2308324"/>
          </a:xfrm>
          <a:prstGeom prst="rect">
            <a:avLst/>
          </a:prstGeom>
          <a:noFill/>
        </p:spPr>
        <p:txBody>
          <a:bodyPr wrap="square" rtlCol="0">
            <a:spAutoFit/>
          </a:bodyPr>
          <a:lstStyle/>
          <a:p>
            <a:r>
              <a:rPr lang="en-US" dirty="0" smtClean="0"/>
              <a:t>Need to change the body of the loop.</a:t>
            </a:r>
          </a:p>
          <a:p>
            <a:endParaRPr lang="en-US" dirty="0"/>
          </a:p>
          <a:p>
            <a:r>
              <a:rPr lang="en-US" dirty="0" smtClean="0"/>
              <a:t>Should print a line of numbers, not just the first.</a:t>
            </a:r>
          </a:p>
          <a:p>
            <a:endParaRPr lang="en-US" dirty="0"/>
          </a:p>
          <a:p>
            <a:r>
              <a:rPr lang="en-US" dirty="0" smtClean="0"/>
              <a:t>How do we do that?</a:t>
            </a:r>
            <a:endParaRPr lang="en-US" dirty="0"/>
          </a:p>
        </p:txBody>
      </p:sp>
    </p:spTree>
    <p:extLst>
      <p:ext uri="{BB962C8B-B14F-4D97-AF65-F5344CB8AC3E}">
        <p14:creationId xmlns:p14="http://schemas.microsoft.com/office/powerpoint/2010/main" val="57014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While: Syntax and Flow Chart</a:t>
            </a:r>
          </a:p>
        </p:txBody>
      </p:sp>
      <p:sp>
        <p:nvSpPr>
          <p:cNvPr id="23"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A8682BF-46FB-4DF1-9C9A-6A4242B588CB}" type="slidenum">
              <a:rPr lang="en-US" sz="1200">
                <a:solidFill>
                  <a:srgbClr val="898989"/>
                </a:solidFill>
              </a:rPr>
              <a:pPr eaLnBrk="1" hangingPunct="1"/>
              <a:t>5</a:t>
            </a:fld>
            <a:endParaRPr lang="en-US" sz="1200">
              <a:solidFill>
                <a:srgbClr val="898989"/>
              </a:solidFill>
            </a:endParaRPr>
          </a:p>
        </p:txBody>
      </p:sp>
      <p:sp>
        <p:nvSpPr>
          <p:cNvPr id="327695" name="Rectangle 15"/>
          <p:cNvSpPr>
            <a:spLocks noChangeArrowheads="1"/>
          </p:cNvSpPr>
          <p:nvPr/>
        </p:nvSpPr>
        <p:spPr bwMode="auto">
          <a:xfrm>
            <a:off x="914400" y="2438400"/>
            <a:ext cx="3733800" cy="2439988"/>
          </a:xfrm>
          <a:prstGeom prst="rect">
            <a:avLst/>
          </a:prstGeom>
          <a:noFill/>
          <a:ln w="9525">
            <a:noFill/>
            <a:miter lim="800000"/>
            <a:headEnd/>
            <a:tailEnd/>
          </a:ln>
          <a:effectLst/>
        </p:spPr>
        <p:txBody>
          <a:bodyPr/>
          <a:lstStyle/>
          <a:p>
            <a:pPr marL="342900" indent="-342900">
              <a:spcBef>
                <a:spcPct val="20000"/>
              </a:spcBef>
              <a:defRPr/>
            </a:pPr>
            <a:r>
              <a:rPr lang="en-US" sz="3200" dirty="0"/>
              <a:t>while</a:t>
            </a:r>
            <a:r>
              <a:rPr lang="en-US" sz="3200" b="0" dirty="0"/>
              <a:t> ( test )</a:t>
            </a:r>
          </a:p>
          <a:p>
            <a:pPr marL="342900" indent="-342900">
              <a:spcBef>
                <a:spcPct val="20000"/>
              </a:spcBef>
              <a:defRPr/>
            </a:pPr>
            <a:r>
              <a:rPr lang="en-US" sz="3200" b="0" dirty="0"/>
              <a:t>{</a:t>
            </a:r>
          </a:p>
          <a:p>
            <a:pPr marL="342900" indent="-342900">
              <a:spcBef>
                <a:spcPct val="20000"/>
              </a:spcBef>
              <a:defRPr/>
            </a:pPr>
            <a:r>
              <a:rPr lang="en-US" sz="3200" b="0" dirty="0"/>
              <a:t>	</a:t>
            </a:r>
            <a:r>
              <a:rPr lang="en-US" sz="3200" b="0" dirty="0" err="1"/>
              <a:t>while_block</a:t>
            </a:r>
            <a:endParaRPr lang="en-US" sz="3200" b="0" dirty="0"/>
          </a:p>
          <a:p>
            <a:pPr marL="342900" indent="-342900">
              <a:spcBef>
                <a:spcPct val="20000"/>
              </a:spcBef>
              <a:defRPr/>
            </a:pPr>
            <a:r>
              <a:rPr lang="en-US" sz="3200" b="0" dirty="0"/>
              <a:t>}</a:t>
            </a:r>
          </a:p>
        </p:txBody>
      </p:sp>
      <p:grpSp>
        <p:nvGrpSpPr>
          <p:cNvPr id="2" name="Group 16"/>
          <p:cNvGrpSpPr>
            <a:grpSpLocks/>
          </p:cNvGrpSpPr>
          <p:nvPr/>
        </p:nvGrpSpPr>
        <p:grpSpPr bwMode="auto">
          <a:xfrm>
            <a:off x="114300" y="1601788"/>
            <a:ext cx="3352800" cy="1447800"/>
            <a:chOff x="432" y="1008"/>
            <a:chExt cx="2112" cy="912"/>
          </a:xfrm>
        </p:grpSpPr>
        <p:sp>
          <p:nvSpPr>
            <p:cNvPr id="327697" name="AutoShape 17"/>
            <p:cNvSpPr>
              <a:spLocks noChangeArrowheads="1"/>
            </p:cNvSpPr>
            <p:nvPr/>
          </p:nvSpPr>
          <p:spPr bwMode="auto">
            <a:xfrm>
              <a:off x="1632" y="1536"/>
              <a:ext cx="912" cy="384"/>
            </a:xfrm>
            <a:prstGeom prst="wedgeEllipseCallout">
              <a:avLst>
                <a:gd name="adj1" fmla="val -99671"/>
                <a:gd name="adj2" fmla="val -12135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80918" name="Text Box 18"/>
            <p:cNvSpPr txBox="1">
              <a:spLocks noChangeArrowheads="1"/>
            </p:cNvSpPr>
            <p:nvPr/>
          </p:nvSpPr>
          <p:spPr bwMode="auto">
            <a:xfrm>
              <a:off x="432" y="1008"/>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3" name="Group 22"/>
          <p:cNvGrpSpPr>
            <a:grpSpLocks/>
          </p:cNvGrpSpPr>
          <p:nvPr/>
        </p:nvGrpSpPr>
        <p:grpSpPr bwMode="auto">
          <a:xfrm>
            <a:off x="482600" y="3556000"/>
            <a:ext cx="3784600" cy="2174875"/>
            <a:chOff x="304" y="2240"/>
            <a:chExt cx="2384" cy="1370"/>
          </a:xfrm>
        </p:grpSpPr>
        <p:sp>
          <p:nvSpPr>
            <p:cNvPr id="327700" name="AutoShape 20"/>
            <p:cNvSpPr>
              <a:spLocks noChangeArrowheads="1"/>
            </p:cNvSpPr>
            <p:nvPr/>
          </p:nvSpPr>
          <p:spPr bwMode="auto">
            <a:xfrm>
              <a:off x="720" y="2240"/>
              <a:ext cx="1968" cy="432"/>
            </a:xfrm>
            <a:prstGeom prst="wedgeEllipseCallout">
              <a:avLst>
                <a:gd name="adj1" fmla="val -26981"/>
                <a:gd name="adj2" fmla="val 212269"/>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80916" name="Text Box 21"/>
            <p:cNvSpPr txBox="1">
              <a:spLocks noChangeArrowheads="1"/>
            </p:cNvSpPr>
            <p:nvPr/>
          </p:nvSpPr>
          <p:spPr bwMode="auto">
            <a:xfrm>
              <a:off x="304" y="3360"/>
              <a:ext cx="1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statement sequence</a:t>
              </a:r>
            </a:p>
          </p:txBody>
        </p:sp>
      </p:grpSp>
      <p:grpSp>
        <p:nvGrpSpPr>
          <p:cNvPr id="4" name="Group 27"/>
          <p:cNvGrpSpPr>
            <a:grpSpLocks/>
          </p:cNvGrpSpPr>
          <p:nvPr/>
        </p:nvGrpSpPr>
        <p:grpSpPr bwMode="auto">
          <a:xfrm>
            <a:off x="5513388" y="1600200"/>
            <a:ext cx="2487612" cy="4181475"/>
            <a:chOff x="3306" y="1008"/>
            <a:chExt cx="1567" cy="2634"/>
          </a:xfrm>
        </p:grpSpPr>
        <p:sp>
          <p:nvSpPr>
            <p:cNvPr id="327684" name="AutoShape 4"/>
            <p:cNvSpPr>
              <a:spLocks noChangeArrowheads="1"/>
            </p:cNvSpPr>
            <p:nvPr/>
          </p:nvSpPr>
          <p:spPr bwMode="auto">
            <a:xfrm>
              <a:off x="3312" y="1440"/>
              <a:ext cx="1104" cy="576"/>
            </a:xfrm>
            <a:prstGeom prst="flowChartDecision">
              <a:avLst/>
            </a:prstGeom>
            <a:noFill/>
            <a:ln w="19050" algn="ctr">
              <a:solidFill>
                <a:schemeClr val="tx1"/>
              </a:solidFill>
              <a:miter lim="800000"/>
              <a:headEnd/>
              <a:tailEnd/>
            </a:ln>
            <a:effectLst/>
          </p:spPr>
          <p:txBody>
            <a:bodyPr wrap="none"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327685" name="AutoShape 5"/>
            <p:cNvSpPr>
              <a:spLocks noChangeArrowheads="1"/>
            </p:cNvSpPr>
            <p:nvPr/>
          </p:nvSpPr>
          <p:spPr bwMode="auto">
            <a:xfrm>
              <a:off x="3340"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80907" name="AutoShape 6"/>
            <p:cNvCxnSpPr>
              <a:cxnSpLocks noChangeShapeType="1"/>
              <a:stCxn id="327684" idx="2"/>
              <a:endCxn id="327685" idx="0"/>
            </p:cNvCxnSpPr>
            <p:nvPr/>
          </p:nvCxnSpPr>
          <p:spPr bwMode="auto">
            <a:xfrm>
              <a:off x="3864" y="2022"/>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0908" name="AutoShape 10"/>
            <p:cNvCxnSpPr>
              <a:cxnSpLocks noChangeShapeType="1"/>
            </p:cNvCxnSpPr>
            <p:nvPr/>
          </p:nvCxnSpPr>
          <p:spPr bwMode="auto">
            <a:xfrm>
              <a:off x="3864" y="1008"/>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0909" name="Text Box 11"/>
            <p:cNvSpPr txBox="1">
              <a:spLocks noChangeArrowheads="1"/>
            </p:cNvSpPr>
            <p:nvPr/>
          </p:nvSpPr>
          <p:spPr bwMode="auto">
            <a:xfrm>
              <a:off x="3624" y="15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test</a:t>
              </a:r>
            </a:p>
          </p:txBody>
        </p:sp>
        <p:sp>
          <p:nvSpPr>
            <p:cNvPr id="80910" name="Text Box 12"/>
            <p:cNvSpPr txBox="1">
              <a:spLocks noChangeArrowheads="1"/>
            </p:cNvSpPr>
            <p:nvPr/>
          </p:nvSpPr>
          <p:spPr bwMode="auto">
            <a:xfrm>
              <a:off x="4384" y="1488"/>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false</a:t>
              </a:r>
            </a:p>
          </p:txBody>
        </p:sp>
        <p:sp>
          <p:nvSpPr>
            <p:cNvPr id="80911" name="Text Box 13"/>
            <p:cNvSpPr txBox="1">
              <a:spLocks noChangeArrowheads="1"/>
            </p:cNvSpPr>
            <p:nvPr/>
          </p:nvSpPr>
          <p:spPr bwMode="auto">
            <a:xfrm>
              <a:off x="3840" y="2112"/>
              <a:ext cx="4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true</a:t>
              </a:r>
            </a:p>
          </p:txBody>
        </p:sp>
        <p:sp>
          <p:nvSpPr>
            <p:cNvPr id="80912" name="Text Box 14"/>
            <p:cNvSpPr txBox="1">
              <a:spLocks noChangeArrowheads="1"/>
            </p:cNvSpPr>
            <p:nvPr/>
          </p:nvSpPr>
          <p:spPr bwMode="auto">
            <a:xfrm>
              <a:off x="3370" y="2616"/>
              <a:ext cx="9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eaLnBrk="1" hangingPunct="1">
                <a:buClrTx/>
                <a:buSzTx/>
                <a:buFontTx/>
                <a:buNone/>
              </a:pPr>
              <a:r>
                <a:rPr lang="en-US" b="0">
                  <a:latin typeface="Comic Sans MS" pitchFamily="66" charset="0"/>
                </a:rPr>
                <a:t>while_block</a:t>
              </a:r>
            </a:p>
          </p:txBody>
        </p:sp>
        <p:cxnSp>
          <p:nvCxnSpPr>
            <p:cNvPr id="80913" name="AutoShape 24"/>
            <p:cNvCxnSpPr>
              <a:cxnSpLocks noChangeShapeType="1"/>
              <a:stCxn id="327685" idx="2"/>
              <a:endCxn id="327684" idx="1"/>
            </p:cNvCxnSpPr>
            <p:nvPr/>
          </p:nvCxnSpPr>
          <p:spPr bwMode="auto">
            <a:xfrm rot="16200000" flipV="1">
              <a:off x="2912" y="2122"/>
              <a:ext cx="1350" cy="562"/>
            </a:xfrm>
            <a:prstGeom prst="bentConnector4">
              <a:avLst>
                <a:gd name="adj1" fmla="val -10222"/>
                <a:gd name="adj2" fmla="val 14644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0914" name="AutoShape 26"/>
            <p:cNvCxnSpPr>
              <a:cxnSpLocks noChangeShapeType="1"/>
              <a:stCxn id="327684" idx="3"/>
            </p:cNvCxnSpPr>
            <p:nvPr/>
          </p:nvCxnSpPr>
          <p:spPr bwMode="auto">
            <a:xfrm flipH="1">
              <a:off x="3888" y="1728"/>
              <a:ext cx="534" cy="1914"/>
            </a:xfrm>
            <a:prstGeom prst="bentConnector4">
              <a:avLst>
                <a:gd name="adj1" fmla="val -73037"/>
                <a:gd name="adj2" fmla="val 8819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00848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a:xfrm>
            <a:off x="457200" y="1143000"/>
            <a:ext cx="8229600" cy="4987925"/>
          </a:xfrm>
        </p:spPr>
        <p:txBody>
          <a:bodyPr/>
          <a:lstStyle/>
          <a:p>
            <a:r>
              <a:rPr lang="en-US" dirty="0" smtClean="0"/>
              <a:t>What about this?</a:t>
            </a:r>
          </a:p>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50</a:t>
            </a:fld>
            <a:endParaRPr lang="en-US" altLang="en-US">
              <a:solidFill>
                <a:srgbClr val="000000"/>
              </a:solidFill>
            </a:endParaRPr>
          </a:p>
        </p:txBody>
      </p:sp>
      <p:sp>
        <p:nvSpPr>
          <p:cNvPr id="5" name="Text Box 4"/>
          <p:cNvSpPr txBox="1">
            <a:spLocks noChangeArrowheads="1"/>
          </p:cNvSpPr>
          <p:nvPr/>
        </p:nvSpPr>
        <p:spPr bwMode="auto">
          <a:xfrm>
            <a:off x="1066800" y="1752600"/>
            <a:ext cx="449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p>
          <a:p>
            <a:pPr eaLnBrk="1" hangingPunct="1">
              <a:buClrTx/>
              <a:buSzTx/>
              <a:buFontTx/>
              <a:buNone/>
              <a:tabLst>
                <a:tab pos="457200" algn="l"/>
              </a:tabLst>
            </a:pPr>
            <a:r>
              <a:rPr lang="en-US" b="0" dirty="0" smtClean="0"/>
              <a:t>	</a:t>
            </a:r>
            <a:r>
              <a:rPr lang="en-US" dirty="0" err="1" smtClean="0"/>
              <a:t>int</a:t>
            </a:r>
            <a:r>
              <a:rPr lang="en-US" b="0" dirty="0" smtClean="0"/>
              <a:t> j = 1;</a:t>
            </a:r>
          </a:p>
          <a:p>
            <a:pPr eaLnBrk="1" hangingPunct="1">
              <a:buClrTx/>
              <a:buSzTx/>
              <a:buFontTx/>
              <a:buNone/>
              <a:tabLst>
                <a:tab pos="457200" algn="l"/>
              </a:tabLst>
            </a:pPr>
            <a:r>
              <a:rPr lang="en-US" b="0" dirty="0"/>
              <a:t>	</a:t>
            </a:r>
            <a:r>
              <a:rPr lang="en-US" dirty="0" smtClean="0"/>
              <a:t>while</a:t>
            </a:r>
            <a:r>
              <a:rPr lang="en-US" b="0" dirty="0" smtClean="0"/>
              <a:t> (j &lt;= last) {</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a:t>
            </a:r>
            <a:r>
              <a:rPr lang="en-US" b="0" dirty="0" err="1" smtClean="0"/>
              <a:t>i</a:t>
            </a:r>
            <a:r>
              <a:rPr lang="en-US" b="0" dirty="0" smtClean="0"/>
              <a:t>*j);</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 “);</a:t>
            </a:r>
          </a:p>
          <a:p>
            <a:pPr eaLnBrk="1" hangingPunct="1">
              <a:buClrTx/>
              <a:buSzTx/>
              <a:buFontTx/>
              <a:buNone/>
              <a:tabLst>
                <a:tab pos="457200" algn="l"/>
              </a:tabLst>
            </a:pPr>
            <a:r>
              <a:rPr lang="en-US" b="0" dirty="0"/>
              <a:t>	</a:t>
            </a:r>
            <a:r>
              <a:rPr lang="en-US" b="0" dirty="0" smtClean="0"/>
              <a:t>	j = j + 1;</a:t>
            </a:r>
          </a:p>
          <a:p>
            <a:pPr eaLnBrk="1" hangingPunct="1">
              <a:buClrTx/>
              <a:buSzTx/>
              <a:buFontTx/>
              <a:buNone/>
              <a:tabLst>
                <a:tab pos="457200" algn="l"/>
              </a:tabLst>
            </a:pPr>
            <a:r>
              <a:rPr lang="en-US" b="0" dirty="0"/>
              <a:t>	</a:t>
            </a:r>
            <a:r>
              <a:rPr lang="en-US" b="0" dirty="0" smtClean="0"/>
              <a:t>}	</a:t>
            </a:r>
            <a:endParaRPr lang="en-US" b="0" dirty="0"/>
          </a:p>
          <a:p>
            <a:pPr eaLnBrk="1" hangingPunct="1">
              <a:buClrTx/>
              <a:buSzTx/>
              <a:buFontTx/>
              <a:buNone/>
              <a:tabLst>
                <a:tab pos="457200" algn="l"/>
              </a:tabLst>
            </a:pPr>
            <a:r>
              <a:rPr lang="en-US" b="0" dirty="0"/>
              <a:t>	</a:t>
            </a:r>
            <a:r>
              <a:rPr lang="en-US" b="0" dirty="0" err="1" smtClean="0"/>
              <a:t>System.out.println</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err="1"/>
              <a:t>i</a:t>
            </a:r>
            <a:r>
              <a:rPr lang="en-US" b="0" dirty="0" smtClean="0"/>
              <a:t> + 1;</a:t>
            </a:r>
            <a:endParaRPr lang="en-US" b="0" dirty="0"/>
          </a:p>
          <a:p>
            <a:pPr eaLnBrk="1" hangingPunct="1">
              <a:buClrTx/>
              <a:buSzTx/>
              <a:buFontTx/>
              <a:buNone/>
            </a:pPr>
            <a:r>
              <a:rPr lang="en-US" b="0" dirty="0" smtClean="0"/>
              <a:t>}</a:t>
            </a:r>
            <a:endParaRPr lang="en-US" b="0" dirty="0"/>
          </a:p>
        </p:txBody>
      </p:sp>
    </p:spTree>
    <p:extLst>
      <p:ext uri="{BB962C8B-B14F-4D97-AF65-F5344CB8AC3E}">
        <p14:creationId xmlns:p14="http://schemas.microsoft.com/office/powerpoint/2010/main" val="1633164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a:xfrm>
            <a:off x="457200" y="1143000"/>
            <a:ext cx="8229600" cy="4987925"/>
          </a:xfrm>
        </p:spPr>
        <p:txBody>
          <a:bodyPr/>
          <a:lstStyle/>
          <a:p>
            <a:r>
              <a:rPr lang="en-US" dirty="0" smtClean="0"/>
              <a:t>What about this?</a:t>
            </a:r>
          </a:p>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51</a:t>
            </a:fld>
            <a:endParaRPr lang="en-US" altLang="en-US">
              <a:solidFill>
                <a:srgbClr val="000000"/>
              </a:solidFill>
            </a:endParaRPr>
          </a:p>
        </p:txBody>
      </p:sp>
      <p:sp>
        <p:nvSpPr>
          <p:cNvPr id="5" name="Text Box 4"/>
          <p:cNvSpPr txBox="1">
            <a:spLocks noChangeArrowheads="1"/>
          </p:cNvSpPr>
          <p:nvPr/>
        </p:nvSpPr>
        <p:spPr bwMode="auto">
          <a:xfrm>
            <a:off x="1066800" y="1752600"/>
            <a:ext cx="449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p>
          <a:p>
            <a:pPr eaLnBrk="1" hangingPunct="1">
              <a:buClrTx/>
              <a:buSzTx/>
              <a:buFontTx/>
              <a:buNone/>
              <a:tabLst>
                <a:tab pos="457200" algn="l"/>
              </a:tabLst>
            </a:pPr>
            <a:r>
              <a:rPr lang="en-US" b="0" dirty="0" smtClean="0"/>
              <a:t>	</a:t>
            </a:r>
            <a:r>
              <a:rPr lang="en-US" dirty="0" err="1" smtClean="0"/>
              <a:t>int</a:t>
            </a:r>
            <a:r>
              <a:rPr lang="en-US" b="0" dirty="0" smtClean="0"/>
              <a:t> j = 1;</a:t>
            </a:r>
          </a:p>
          <a:p>
            <a:pPr eaLnBrk="1" hangingPunct="1">
              <a:buClrTx/>
              <a:buSzTx/>
              <a:buFontTx/>
              <a:buNone/>
              <a:tabLst>
                <a:tab pos="457200" algn="l"/>
              </a:tabLst>
            </a:pPr>
            <a:r>
              <a:rPr lang="en-US" b="0" dirty="0"/>
              <a:t>	</a:t>
            </a:r>
            <a:r>
              <a:rPr lang="en-US" dirty="0" smtClean="0"/>
              <a:t>while</a:t>
            </a:r>
            <a:r>
              <a:rPr lang="en-US" b="0" dirty="0" smtClean="0"/>
              <a:t> (j &lt;= last) {</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a:t>
            </a:r>
            <a:r>
              <a:rPr lang="en-US" b="0" dirty="0" err="1" smtClean="0"/>
              <a:t>i</a:t>
            </a:r>
            <a:r>
              <a:rPr lang="en-US" b="0" dirty="0" smtClean="0"/>
              <a:t>*j);</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 “);</a:t>
            </a:r>
          </a:p>
          <a:p>
            <a:pPr eaLnBrk="1" hangingPunct="1">
              <a:buClrTx/>
              <a:buSzTx/>
              <a:buFontTx/>
              <a:buNone/>
              <a:tabLst>
                <a:tab pos="457200" algn="l"/>
              </a:tabLst>
            </a:pPr>
            <a:r>
              <a:rPr lang="en-US" b="0" dirty="0"/>
              <a:t>	</a:t>
            </a:r>
            <a:r>
              <a:rPr lang="en-US" b="0" dirty="0" smtClean="0"/>
              <a:t>	j = j + 1;</a:t>
            </a:r>
          </a:p>
          <a:p>
            <a:pPr eaLnBrk="1" hangingPunct="1">
              <a:buClrTx/>
              <a:buSzTx/>
              <a:buFontTx/>
              <a:buNone/>
              <a:tabLst>
                <a:tab pos="457200" algn="l"/>
              </a:tabLst>
            </a:pPr>
            <a:r>
              <a:rPr lang="en-US" b="0" dirty="0"/>
              <a:t>	</a:t>
            </a:r>
            <a:r>
              <a:rPr lang="en-US" b="0" dirty="0" smtClean="0"/>
              <a:t>}	</a:t>
            </a:r>
            <a:endParaRPr lang="en-US" b="0" dirty="0"/>
          </a:p>
          <a:p>
            <a:pPr eaLnBrk="1" hangingPunct="1">
              <a:buClrTx/>
              <a:buSzTx/>
              <a:buFontTx/>
              <a:buNone/>
              <a:tabLst>
                <a:tab pos="457200" algn="l"/>
              </a:tabLst>
            </a:pPr>
            <a:r>
              <a:rPr lang="en-US" b="0" dirty="0"/>
              <a:t>	</a:t>
            </a:r>
            <a:r>
              <a:rPr lang="en-US" b="0" dirty="0" err="1" smtClean="0"/>
              <a:t>System.out.println</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err="1"/>
              <a:t>i</a:t>
            </a:r>
            <a:r>
              <a:rPr lang="en-US" b="0" dirty="0" smtClean="0"/>
              <a:t> + 1;</a:t>
            </a:r>
            <a:endParaRPr lang="en-US" b="0" dirty="0"/>
          </a:p>
          <a:p>
            <a:pPr eaLnBrk="1" hangingPunct="1">
              <a:buClrTx/>
              <a:buSzTx/>
              <a:buFontTx/>
              <a:buNone/>
            </a:pPr>
            <a:r>
              <a:rPr lang="en-US" b="0" dirty="0" smtClean="0"/>
              <a:t>}</a:t>
            </a:r>
            <a:endParaRPr lang="en-US" b="0" dirty="0"/>
          </a:p>
        </p:txBody>
      </p:sp>
      <p:sp>
        <p:nvSpPr>
          <p:cNvPr id="6" name="TextBox 5"/>
          <p:cNvSpPr txBox="1"/>
          <p:nvPr/>
        </p:nvSpPr>
        <p:spPr>
          <a:xfrm>
            <a:off x="5791200" y="2133600"/>
            <a:ext cx="2895601" cy="2308324"/>
          </a:xfrm>
          <a:prstGeom prst="rect">
            <a:avLst/>
          </a:prstGeom>
          <a:noFill/>
        </p:spPr>
        <p:txBody>
          <a:bodyPr wrap="square" rtlCol="0">
            <a:spAutoFit/>
          </a:bodyPr>
          <a:lstStyle/>
          <a:p>
            <a:r>
              <a:rPr lang="en-US" dirty="0" smtClean="0"/>
              <a:t>Inner loop prints a single line of values.</a:t>
            </a:r>
          </a:p>
          <a:p>
            <a:endParaRPr lang="en-US" dirty="0"/>
          </a:p>
          <a:p>
            <a:r>
              <a:rPr lang="en-US" dirty="0" smtClean="0"/>
              <a:t>Note the use of “print” vs. “</a:t>
            </a:r>
            <a:r>
              <a:rPr lang="en-US" dirty="0" err="1" smtClean="0"/>
              <a:t>println</a:t>
            </a:r>
            <a:r>
              <a:rPr lang="en-US" dirty="0" smtClean="0"/>
              <a:t>” to keep everything on one line.</a:t>
            </a:r>
          </a:p>
          <a:p>
            <a:endParaRPr lang="en-US" dirty="0"/>
          </a:p>
          <a:p>
            <a:endParaRPr lang="en-US" dirty="0"/>
          </a:p>
        </p:txBody>
      </p:sp>
      <p:sp>
        <p:nvSpPr>
          <p:cNvPr id="7" name="Rounded Rectangle 6"/>
          <p:cNvSpPr/>
          <p:nvPr/>
        </p:nvSpPr>
        <p:spPr>
          <a:xfrm>
            <a:off x="1219200" y="2743200"/>
            <a:ext cx="4343400" cy="1828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5809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a:xfrm>
            <a:off x="457200" y="1143000"/>
            <a:ext cx="8229600" cy="4987925"/>
          </a:xfrm>
        </p:spPr>
        <p:txBody>
          <a:bodyPr/>
          <a:lstStyle/>
          <a:p>
            <a:r>
              <a:rPr lang="en-US" dirty="0" smtClean="0"/>
              <a:t>What about this?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1"/>
            <a:r>
              <a:rPr lang="en-US" dirty="0" smtClean="0"/>
              <a:t>Let’s trace it</a:t>
            </a:r>
          </a:p>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52</a:t>
            </a:fld>
            <a:endParaRPr lang="en-US" altLang="en-US" dirty="0">
              <a:solidFill>
                <a:srgbClr val="000000"/>
              </a:solidFill>
            </a:endParaRPr>
          </a:p>
        </p:txBody>
      </p:sp>
      <p:sp>
        <p:nvSpPr>
          <p:cNvPr id="5" name="Text Box 4"/>
          <p:cNvSpPr txBox="1">
            <a:spLocks noChangeArrowheads="1"/>
          </p:cNvSpPr>
          <p:nvPr/>
        </p:nvSpPr>
        <p:spPr bwMode="auto">
          <a:xfrm>
            <a:off x="1066800" y="1752600"/>
            <a:ext cx="449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p>
          <a:p>
            <a:pPr eaLnBrk="1" hangingPunct="1">
              <a:buClrTx/>
              <a:buSzTx/>
              <a:buFontTx/>
              <a:buNone/>
              <a:tabLst>
                <a:tab pos="457200" algn="l"/>
              </a:tabLst>
            </a:pPr>
            <a:r>
              <a:rPr lang="en-US" b="0" dirty="0" smtClean="0"/>
              <a:t>	</a:t>
            </a:r>
            <a:r>
              <a:rPr lang="en-US" dirty="0" err="1" smtClean="0"/>
              <a:t>int</a:t>
            </a:r>
            <a:r>
              <a:rPr lang="en-US" b="0" dirty="0" smtClean="0"/>
              <a:t> j = 1;</a:t>
            </a:r>
          </a:p>
          <a:p>
            <a:pPr eaLnBrk="1" hangingPunct="1">
              <a:buClrTx/>
              <a:buSzTx/>
              <a:buFontTx/>
              <a:buNone/>
              <a:tabLst>
                <a:tab pos="457200" algn="l"/>
              </a:tabLst>
            </a:pPr>
            <a:r>
              <a:rPr lang="en-US" b="0" dirty="0"/>
              <a:t>	</a:t>
            </a:r>
            <a:r>
              <a:rPr lang="en-US" dirty="0" smtClean="0"/>
              <a:t>while</a:t>
            </a:r>
            <a:r>
              <a:rPr lang="en-US" b="0" dirty="0" smtClean="0"/>
              <a:t> (j &lt;= last) {</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a:t>
            </a:r>
            <a:r>
              <a:rPr lang="en-US" b="0" dirty="0" err="1" smtClean="0"/>
              <a:t>i</a:t>
            </a:r>
            <a:r>
              <a:rPr lang="en-US" b="0" dirty="0" smtClean="0"/>
              <a:t>*j);</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 “);</a:t>
            </a:r>
          </a:p>
          <a:p>
            <a:pPr eaLnBrk="1" hangingPunct="1">
              <a:buClrTx/>
              <a:buSzTx/>
              <a:buFontTx/>
              <a:buNone/>
              <a:tabLst>
                <a:tab pos="457200" algn="l"/>
              </a:tabLst>
            </a:pPr>
            <a:r>
              <a:rPr lang="en-US" b="0" dirty="0"/>
              <a:t>	</a:t>
            </a:r>
            <a:r>
              <a:rPr lang="en-US" b="0" dirty="0" smtClean="0"/>
              <a:t>	j = j + 1;</a:t>
            </a:r>
          </a:p>
          <a:p>
            <a:pPr eaLnBrk="1" hangingPunct="1">
              <a:buClrTx/>
              <a:buSzTx/>
              <a:buFontTx/>
              <a:buNone/>
              <a:tabLst>
                <a:tab pos="457200" algn="l"/>
              </a:tabLst>
            </a:pPr>
            <a:r>
              <a:rPr lang="en-US" b="0" dirty="0"/>
              <a:t>	</a:t>
            </a:r>
            <a:r>
              <a:rPr lang="en-US" b="0" dirty="0" smtClean="0"/>
              <a:t>}	</a:t>
            </a:r>
            <a:endParaRPr lang="en-US" b="0" dirty="0"/>
          </a:p>
          <a:p>
            <a:pPr eaLnBrk="1" hangingPunct="1">
              <a:buClrTx/>
              <a:buSzTx/>
              <a:buFontTx/>
              <a:buNone/>
              <a:tabLst>
                <a:tab pos="457200" algn="l"/>
              </a:tabLst>
            </a:pPr>
            <a:r>
              <a:rPr lang="en-US" b="0" dirty="0"/>
              <a:t>	</a:t>
            </a:r>
            <a:r>
              <a:rPr lang="en-US" b="0" dirty="0" err="1" smtClean="0"/>
              <a:t>System.out.println</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err="1"/>
              <a:t>i</a:t>
            </a:r>
            <a:r>
              <a:rPr lang="en-US" b="0" dirty="0" smtClean="0"/>
              <a:t> + 1;</a:t>
            </a:r>
            <a:endParaRPr lang="en-US" b="0" dirty="0"/>
          </a:p>
          <a:p>
            <a:pPr eaLnBrk="1" hangingPunct="1">
              <a:buClrTx/>
              <a:buSzTx/>
              <a:buFontTx/>
              <a:buNone/>
            </a:pPr>
            <a:r>
              <a:rPr lang="en-US" b="0" dirty="0" smtClean="0"/>
              <a:t>}</a:t>
            </a:r>
            <a:endParaRPr lang="en-US" b="0" dirty="0"/>
          </a:p>
        </p:txBody>
      </p:sp>
      <p:sp>
        <p:nvSpPr>
          <p:cNvPr id="6" name="TextBox 5"/>
          <p:cNvSpPr txBox="1"/>
          <p:nvPr/>
        </p:nvSpPr>
        <p:spPr>
          <a:xfrm>
            <a:off x="5791200" y="2133600"/>
            <a:ext cx="2895601" cy="2308324"/>
          </a:xfrm>
          <a:prstGeom prst="rect">
            <a:avLst/>
          </a:prstGeom>
          <a:noFill/>
        </p:spPr>
        <p:txBody>
          <a:bodyPr wrap="square" rtlCol="0">
            <a:spAutoFit/>
          </a:bodyPr>
          <a:lstStyle/>
          <a:p>
            <a:r>
              <a:rPr lang="en-US" dirty="0" smtClean="0"/>
              <a:t>Outer loop takes care of which line we are printing.</a:t>
            </a:r>
          </a:p>
          <a:p>
            <a:endParaRPr lang="en-US" dirty="0"/>
          </a:p>
          <a:p>
            <a:r>
              <a:rPr lang="en-US" dirty="0" smtClean="0"/>
              <a:t>Note the use of “</a:t>
            </a:r>
            <a:r>
              <a:rPr lang="en-US" dirty="0" err="1" smtClean="0"/>
              <a:t>println</a:t>
            </a:r>
            <a:r>
              <a:rPr lang="en-US" dirty="0" smtClean="0"/>
              <a:t>” to move the cursor to the next line at the end of every iteration of the outer loop!</a:t>
            </a:r>
            <a:endParaRPr lang="en-US" dirty="0"/>
          </a:p>
        </p:txBody>
      </p:sp>
      <p:sp>
        <p:nvSpPr>
          <p:cNvPr id="7" name="Rounded Rectangle 6"/>
          <p:cNvSpPr/>
          <p:nvPr/>
        </p:nvSpPr>
        <p:spPr>
          <a:xfrm>
            <a:off x="1219200" y="2743200"/>
            <a:ext cx="4343400" cy="1828800"/>
          </a:xfrm>
          <a:prstGeom prst="roundRect">
            <a:avLst/>
          </a:prstGeom>
          <a:solidFill>
            <a:srgbClr val="C00000">
              <a:alpha val="25098"/>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14400" y="2057400"/>
            <a:ext cx="4876800" cy="3124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168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53</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94166671"/>
              </p:ext>
            </p:extLst>
          </p:nvPr>
        </p:nvGraphicFramePr>
        <p:xfrm>
          <a:off x="228600" y="152400"/>
          <a:ext cx="8686800" cy="6452034"/>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ounded Rectangle 5"/>
          <p:cNvSpPr/>
          <p:nvPr/>
        </p:nvSpPr>
        <p:spPr>
          <a:xfrm>
            <a:off x="4130040" y="564351"/>
            <a:ext cx="13716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11241" y="622186"/>
            <a:ext cx="2971800" cy="646331"/>
          </a:xfrm>
          <a:prstGeom prst="rect">
            <a:avLst/>
          </a:prstGeom>
          <a:solidFill>
            <a:schemeClr val="bg1"/>
          </a:solidFill>
          <a:ln>
            <a:solidFill>
              <a:schemeClr val="tx2"/>
            </a:solidFill>
          </a:ln>
        </p:spPr>
        <p:txBody>
          <a:bodyPr wrap="square" rtlCol="0">
            <a:spAutoFit/>
          </a:bodyPr>
          <a:lstStyle/>
          <a:p>
            <a:r>
              <a:rPr lang="en-US" dirty="0" smtClean="0"/>
              <a:t>We’ll only do a 2x2 trace this time to make our point</a:t>
            </a:r>
          </a:p>
        </p:txBody>
      </p:sp>
      <p:cxnSp>
        <p:nvCxnSpPr>
          <p:cNvPr id="9" name="Straight Arrow Connector 8"/>
          <p:cNvCxnSpPr>
            <a:stCxn id="7" idx="1"/>
          </p:cNvCxnSpPr>
          <p:nvPr/>
        </p:nvCxnSpPr>
        <p:spPr>
          <a:xfrm flipH="1" flipV="1">
            <a:off x="5501641" y="767441"/>
            <a:ext cx="609600" cy="177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773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54</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79648107"/>
              </p:ext>
            </p:extLst>
          </p:nvPr>
        </p:nvGraphicFramePr>
        <p:xfrm>
          <a:off x="228600" y="152400"/>
          <a:ext cx="8686800" cy="6452034"/>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j</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j</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30291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55</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16708015"/>
              </p:ext>
            </p:extLst>
          </p:nvPr>
        </p:nvGraphicFramePr>
        <p:xfrm>
          <a:off x="228600" y="152400"/>
          <a:ext cx="8686800" cy="6452034"/>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j</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j</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2</a:t>
                      </a:r>
                      <a:r>
                        <a:rPr lang="en-US" sz="1600" baseline="0" dirty="0" smtClean="0">
                          <a:latin typeface="Courier New" panose="02070309020205020404" pitchFamily="49" charset="0"/>
                          <a:cs typeface="Courier New" panose="02070309020205020404" pitchFamily="49" charset="0"/>
                        </a:rPr>
                        <a:t> 3</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56013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56</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17312064"/>
              </p:ext>
            </p:extLst>
          </p:nvPr>
        </p:nvGraphicFramePr>
        <p:xfrm>
          <a:off x="228600" y="152400"/>
          <a:ext cx="8686800" cy="6452034"/>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strike="noStrike" dirty="0" smtClean="0">
                          <a:latin typeface="Courier New" panose="02070309020205020404" pitchFamily="49" charset="0"/>
                          <a:cs typeface="Courier New" panose="02070309020205020404" pitchFamily="49" charset="0"/>
                        </a:rPr>
                        <a:t>j</a:t>
                      </a:r>
                      <a:r>
                        <a:rPr lang="en-US" sz="1600" strike="noStrike"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strike="noStrike" baseline="0" dirty="0" smtClean="0">
                          <a:latin typeface="Courier New" panose="02070309020205020404" pitchFamily="49" charset="0"/>
                          <a:cs typeface="Courier New" panose="02070309020205020404" pitchFamily="49" charset="0"/>
                        </a:rPr>
                        <a:t> 2</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strike="noStrike" dirty="0" smtClean="0">
                          <a:latin typeface="Courier New" panose="02070309020205020404" pitchFamily="49" charset="0"/>
                          <a:cs typeface="Courier New" panose="02070309020205020404" pitchFamily="49" charset="0"/>
                        </a:rPr>
                        <a:t>j</a:t>
                      </a:r>
                      <a:r>
                        <a:rPr lang="en-US" sz="1600" strike="noStrike"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2</a:t>
                      </a:r>
                      <a:r>
                        <a:rPr lang="en-US" sz="1600" strike="noStrike" baseline="0" dirty="0" smtClean="0">
                          <a:latin typeface="Courier New" panose="02070309020205020404" pitchFamily="49" charset="0"/>
                          <a:cs typeface="Courier New" panose="02070309020205020404" pitchFamily="49" charset="0"/>
                        </a:rPr>
                        <a:t> 3</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2</a:t>
                      </a:r>
                    </a:p>
                    <a:p>
                      <a:r>
                        <a:rPr lang="en-US" sz="1600" dirty="0" smtClean="0">
                          <a:latin typeface="Courier New" panose="02070309020205020404" pitchFamily="49" charset="0"/>
                          <a:cs typeface="Courier New" panose="02070309020205020404" pitchFamily="49" charset="0"/>
                        </a:rPr>
                        <a:t>j</a:t>
                      </a:r>
                      <a:r>
                        <a:rPr lang="en-US" sz="1600" baseline="0" dirty="0" smtClean="0">
                          <a:latin typeface="Courier New" panose="02070309020205020404" pitchFamily="49" charset="0"/>
                          <a:cs typeface="Courier New" panose="02070309020205020404" pitchFamily="49" charset="0"/>
                        </a:rPr>
                        <a:t> = 3</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34885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57</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37221858"/>
              </p:ext>
            </p:extLst>
          </p:nvPr>
        </p:nvGraphicFramePr>
        <p:xfrm>
          <a:off x="228600" y="152400"/>
          <a:ext cx="8686800" cy="6452034"/>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j</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a:t>
                      </a:r>
                      <a:r>
                        <a:rPr lang="en-US" sz="1600" strike="noStrike" baseline="0" dirty="0" smtClean="0">
                          <a:latin typeface="Courier New" panose="02070309020205020404" pitchFamily="49" charset="0"/>
                          <a:cs typeface="Courier New" panose="02070309020205020404" pitchFamily="49" charset="0"/>
                        </a:rPr>
                        <a:t>2</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j</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2</a:t>
                      </a:r>
                      <a:r>
                        <a:rPr lang="en-US" sz="1600" baseline="0" dirty="0" smtClean="0">
                          <a:latin typeface="Courier New" panose="02070309020205020404" pitchFamily="49" charset="0"/>
                          <a:cs typeface="Courier New" panose="02070309020205020404" pitchFamily="49" charset="0"/>
                        </a:rPr>
                        <a:t> </a:t>
                      </a:r>
                      <a:r>
                        <a:rPr lang="en-US" sz="1600" strike="noStrike" baseline="0" dirty="0" smtClean="0">
                          <a:latin typeface="Courier New" panose="02070309020205020404" pitchFamily="49" charset="0"/>
                          <a:cs typeface="Courier New" panose="02070309020205020404" pitchFamily="49" charset="0"/>
                        </a:rPr>
                        <a:t>3</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j = 3</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ounded Rectangle 5"/>
          <p:cNvSpPr/>
          <p:nvPr/>
        </p:nvSpPr>
        <p:spPr>
          <a:xfrm>
            <a:off x="990600" y="1078017"/>
            <a:ext cx="13716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1" y="1724348"/>
            <a:ext cx="2971800" cy="1754326"/>
          </a:xfrm>
          <a:prstGeom prst="rect">
            <a:avLst/>
          </a:prstGeom>
          <a:solidFill>
            <a:schemeClr val="bg1"/>
          </a:solidFill>
          <a:ln>
            <a:solidFill>
              <a:schemeClr val="tx2"/>
            </a:solidFill>
          </a:ln>
        </p:spPr>
        <p:txBody>
          <a:bodyPr wrap="square" rtlCol="0">
            <a:spAutoFit/>
          </a:bodyPr>
          <a:lstStyle/>
          <a:p>
            <a:r>
              <a:rPr lang="en-US" dirty="0" smtClean="0"/>
              <a:t>Check the start of the outer loop.  Is </a:t>
            </a:r>
            <a:r>
              <a:rPr lang="en-US" dirty="0" err="1" smtClean="0"/>
              <a:t>i</a:t>
            </a:r>
            <a:r>
              <a:rPr lang="en-US" dirty="0" smtClean="0"/>
              <a:t>&lt;=2?  </a:t>
            </a:r>
          </a:p>
          <a:p>
            <a:endParaRPr lang="en-US" dirty="0"/>
          </a:p>
          <a:p>
            <a:r>
              <a:rPr lang="en-US" dirty="0" smtClean="0"/>
              <a:t>Yes!</a:t>
            </a:r>
          </a:p>
          <a:p>
            <a:endParaRPr lang="en-US" dirty="0"/>
          </a:p>
          <a:p>
            <a:r>
              <a:rPr lang="en-US" dirty="0" smtClean="0"/>
              <a:t>We need another iteration</a:t>
            </a:r>
          </a:p>
        </p:txBody>
      </p:sp>
      <p:cxnSp>
        <p:nvCxnSpPr>
          <p:cNvPr id="8" name="Straight Arrow Connector 7"/>
          <p:cNvCxnSpPr>
            <a:stCxn id="7" idx="1"/>
          </p:cNvCxnSpPr>
          <p:nvPr/>
        </p:nvCxnSpPr>
        <p:spPr>
          <a:xfrm flipH="1" flipV="1">
            <a:off x="2362201" y="1268520"/>
            <a:ext cx="3581400" cy="13329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420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58</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21717216"/>
              </p:ext>
            </p:extLst>
          </p:nvPr>
        </p:nvGraphicFramePr>
        <p:xfrm>
          <a:off x="228600" y="152400"/>
          <a:ext cx="8686800" cy="6292716"/>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endParaRPr lang="en-US" sz="1600" strike="sng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Tree>
    <p:extLst>
      <p:ext uri="{BB962C8B-B14F-4D97-AF65-F5344CB8AC3E}">
        <p14:creationId xmlns:p14="http://schemas.microsoft.com/office/powerpoint/2010/main" val="1082612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59</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46164458"/>
              </p:ext>
            </p:extLst>
          </p:nvPr>
        </p:nvGraphicFramePr>
        <p:xfrm>
          <a:off x="228600" y="152400"/>
          <a:ext cx="8686800" cy="6536556"/>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endParaRPr lang="en-US" sz="1600" strike="noStrike" baseline="0" dirty="0" smtClean="0">
                        <a:latin typeface="Courier New" panose="02070309020205020404" pitchFamily="49" charset="0"/>
                        <a:cs typeface="Courier New" panose="02070309020205020404" pitchFamily="49" charset="0"/>
                      </a:endParaRPr>
                    </a:p>
                    <a:p>
                      <a:endParaRPr lang="en-US" sz="1600" strike="sng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2 3</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6" name="Rounded Rectangle 5"/>
          <p:cNvSpPr/>
          <p:nvPr/>
        </p:nvSpPr>
        <p:spPr>
          <a:xfrm>
            <a:off x="4152901" y="2133600"/>
            <a:ext cx="1371600" cy="533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1" y="3657600"/>
            <a:ext cx="2971800" cy="923330"/>
          </a:xfrm>
          <a:prstGeom prst="rect">
            <a:avLst/>
          </a:prstGeom>
          <a:solidFill>
            <a:schemeClr val="bg1"/>
          </a:solidFill>
          <a:ln>
            <a:solidFill>
              <a:schemeClr val="tx2"/>
            </a:solidFill>
          </a:ln>
        </p:spPr>
        <p:txBody>
          <a:bodyPr wrap="square" rtlCol="0">
            <a:spAutoFit/>
          </a:bodyPr>
          <a:lstStyle/>
          <a:p>
            <a:r>
              <a:rPr lang="en-US" dirty="0" smtClean="0"/>
              <a:t>Whoa!  Stop for a minute!</a:t>
            </a:r>
          </a:p>
          <a:p>
            <a:endParaRPr lang="en-US" dirty="0"/>
          </a:p>
          <a:p>
            <a:r>
              <a:rPr lang="en-US" dirty="0" smtClean="0"/>
              <a:t>What happened here?</a:t>
            </a:r>
          </a:p>
        </p:txBody>
      </p:sp>
      <p:cxnSp>
        <p:nvCxnSpPr>
          <p:cNvPr id="8" name="Straight Arrow Connector 7"/>
          <p:cNvCxnSpPr>
            <a:stCxn id="7" idx="1"/>
          </p:cNvCxnSpPr>
          <p:nvPr/>
        </p:nvCxnSpPr>
        <p:spPr>
          <a:xfrm flipH="1" flipV="1">
            <a:off x="4838701" y="2667002"/>
            <a:ext cx="1104900" cy="1452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98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An Example</a:t>
            </a:r>
          </a:p>
        </p:txBody>
      </p:sp>
      <p:sp>
        <p:nvSpPr>
          <p:cNvPr id="81923" name="Rectangle 3"/>
          <p:cNvSpPr>
            <a:spLocks noGrp="1" noChangeArrowheads="1"/>
          </p:cNvSpPr>
          <p:nvPr>
            <p:ph idx="1"/>
          </p:nvPr>
        </p:nvSpPr>
        <p:spPr>
          <a:xfrm>
            <a:off x="455613" y="1598613"/>
            <a:ext cx="8535987" cy="4497387"/>
          </a:xfrm>
        </p:spPr>
        <p:txBody>
          <a:bodyPr/>
          <a:lstStyle/>
          <a:p>
            <a:pPr eaLnBrk="1" hangingPunct="1"/>
            <a:r>
              <a:rPr lang="en-US" sz="2800" dirty="0" smtClean="0"/>
              <a:t>Write a program segment that computes a sum of the numbers from 1 to some maximum value </a:t>
            </a:r>
            <a:r>
              <a:rPr lang="en-US" sz="2800" i="1" dirty="0" smtClean="0"/>
              <a:t>max</a:t>
            </a:r>
            <a:endParaRPr lang="en-US" sz="2800" dirty="0" smtClean="0"/>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6A4B0C4-30AE-436E-ADEF-4FC8974519FE}" type="slidenum">
              <a:rPr lang="en-US" sz="1200">
                <a:solidFill>
                  <a:srgbClr val="898989"/>
                </a:solidFill>
              </a:rPr>
              <a:pPr eaLnBrk="1" hangingPunct="1"/>
              <a:t>6</a:t>
            </a:fld>
            <a:endParaRPr lang="en-US" sz="1200">
              <a:solidFill>
                <a:srgbClr val="898989"/>
              </a:solidFill>
            </a:endParaRPr>
          </a:p>
        </p:txBody>
      </p:sp>
    </p:spTree>
    <p:extLst>
      <p:ext uri="{BB962C8B-B14F-4D97-AF65-F5344CB8AC3E}">
        <p14:creationId xmlns:p14="http://schemas.microsoft.com/office/powerpoint/2010/main" val="1686686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60</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96454577"/>
              </p:ext>
            </p:extLst>
          </p:nvPr>
        </p:nvGraphicFramePr>
        <p:xfrm>
          <a:off x="228600" y="152400"/>
          <a:ext cx="8686800" cy="6536556"/>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p>
                    <a:p>
                      <a:endParaRPr lang="en-US" sz="1600" strike="sng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2 3</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6" name="Rounded Rectangle 5"/>
          <p:cNvSpPr/>
          <p:nvPr/>
        </p:nvSpPr>
        <p:spPr>
          <a:xfrm>
            <a:off x="4152901" y="2133600"/>
            <a:ext cx="1371600" cy="533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58841" y="1447800"/>
            <a:ext cx="2971800" cy="5355312"/>
          </a:xfrm>
          <a:prstGeom prst="rect">
            <a:avLst/>
          </a:prstGeom>
          <a:solidFill>
            <a:schemeClr val="bg1"/>
          </a:solidFill>
          <a:ln>
            <a:solidFill>
              <a:schemeClr val="tx2"/>
            </a:solidFill>
          </a:ln>
        </p:spPr>
        <p:txBody>
          <a:bodyPr wrap="square" rtlCol="0">
            <a:spAutoFit/>
          </a:bodyPr>
          <a:lstStyle/>
          <a:p>
            <a:r>
              <a:rPr lang="en-US" dirty="0" smtClean="0"/>
              <a:t>Whoa!  Stop for a minute!</a:t>
            </a:r>
          </a:p>
          <a:p>
            <a:endParaRPr lang="en-US" dirty="0"/>
          </a:p>
          <a:p>
            <a:r>
              <a:rPr lang="en-US" dirty="0" smtClean="0"/>
              <a:t>What happened here?</a:t>
            </a:r>
          </a:p>
          <a:p>
            <a:endParaRPr lang="en-US" dirty="0"/>
          </a:p>
          <a:p>
            <a:r>
              <a:rPr lang="en-US" dirty="0" smtClean="0"/>
              <a:t>The variable j was declared inside the loop.</a:t>
            </a:r>
          </a:p>
          <a:p>
            <a:endParaRPr lang="en-US" dirty="0" smtClean="0"/>
          </a:p>
          <a:p>
            <a:r>
              <a:rPr lang="en-US" dirty="0" smtClean="0"/>
              <a:t>So at this step a new variable named j is created – the old j is thrown away and replaced by this new declaration.</a:t>
            </a:r>
          </a:p>
          <a:p>
            <a:endParaRPr lang="en-US" dirty="0" smtClean="0"/>
          </a:p>
          <a:p>
            <a:r>
              <a:rPr lang="en-US" dirty="0" smtClean="0"/>
              <a:t>(Actually it was thrown away at the bottom of the loop – after </a:t>
            </a:r>
            <a:r>
              <a:rPr lang="en-US" dirty="0" err="1" smtClean="0"/>
              <a:t>i</a:t>
            </a:r>
            <a:r>
              <a:rPr lang="en-US" dirty="0" smtClean="0"/>
              <a:t> was incremented more on this later when we discuss </a:t>
            </a:r>
            <a:r>
              <a:rPr lang="en-US" i="1" dirty="0" smtClean="0"/>
              <a:t>variable scope</a:t>
            </a:r>
            <a:r>
              <a:rPr lang="en-US" dirty="0" smtClean="0"/>
              <a:t>.)</a:t>
            </a:r>
          </a:p>
        </p:txBody>
      </p:sp>
      <p:cxnSp>
        <p:nvCxnSpPr>
          <p:cNvPr id="8" name="Straight Arrow Connector 7"/>
          <p:cNvCxnSpPr>
            <a:stCxn id="7" idx="1"/>
            <a:endCxn id="6" idx="3"/>
          </p:cNvCxnSpPr>
          <p:nvPr/>
        </p:nvCxnSpPr>
        <p:spPr>
          <a:xfrm flipH="1" flipV="1">
            <a:off x="5524501" y="2400300"/>
            <a:ext cx="434340" cy="1725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632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61</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57545253"/>
              </p:ext>
            </p:extLst>
          </p:nvPr>
        </p:nvGraphicFramePr>
        <p:xfrm>
          <a:off x="228600" y="152400"/>
          <a:ext cx="8686800" cy="6536556"/>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p>
                    <a:p>
                      <a:endParaRPr lang="en-US" sz="1600" strike="sng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2 3</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6" name="Rounded Rectangle 5"/>
          <p:cNvSpPr/>
          <p:nvPr/>
        </p:nvSpPr>
        <p:spPr>
          <a:xfrm>
            <a:off x="4152901" y="2133600"/>
            <a:ext cx="1371600" cy="533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1" y="2020672"/>
            <a:ext cx="2971800" cy="2031325"/>
          </a:xfrm>
          <a:prstGeom prst="rect">
            <a:avLst/>
          </a:prstGeom>
          <a:solidFill>
            <a:schemeClr val="bg1"/>
          </a:solidFill>
          <a:ln>
            <a:solidFill>
              <a:schemeClr val="tx2"/>
            </a:solidFill>
          </a:ln>
        </p:spPr>
        <p:txBody>
          <a:bodyPr wrap="square" rtlCol="0">
            <a:spAutoFit/>
          </a:bodyPr>
          <a:lstStyle/>
          <a:p>
            <a:r>
              <a:rPr lang="en-US" dirty="0" smtClean="0"/>
              <a:t>Right now, you just need to know that j has been replaced, setting it to 1.</a:t>
            </a:r>
          </a:p>
          <a:p>
            <a:endParaRPr lang="en-US" dirty="0"/>
          </a:p>
          <a:p>
            <a:r>
              <a:rPr lang="en-US" dirty="0" smtClean="0"/>
              <a:t>Useful for us, we want to run this loop again starting from 1!</a:t>
            </a:r>
          </a:p>
        </p:txBody>
      </p:sp>
      <p:cxnSp>
        <p:nvCxnSpPr>
          <p:cNvPr id="8" name="Straight Arrow Connector 7"/>
          <p:cNvCxnSpPr>
            <a:stCxn id="7" idx="1"/>
          </p:cNvCxnSpPr>
          <p:nvPr/>
        </p:nvCxnSpPr>
        <p:spPr>
          <a:xfrm flipH="1" flipV="1">
            <a:off x="5524501" y="2400310"/>
            <a:ext cx="419100" cy="636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501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62</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35981267"/>
              </p:ext>
            </p:extLst>
          </p:nvPr>
        </p:nvGraphicFramePr>
        <p:xfrm>
          <a:off x="228600" y="152400"/>
          <a:ext cx="8686800" cy="6536556"/>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p>
                    <a:p>
                      <a:endParaRPr lang="en-US" sz="1600" strike="sng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Tree>
    <p:extLst>
      <p:ext uri="{BB962C8B-B14F-4D97-AF65-F5344CB8AC3E}">
        <p14:creationId xmlns:p14="http://schemas.microsoft.com/office/powerpoint/2010/main" val="2415224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63</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9481060"/>
              </p:ext>
            </p:extLst>
          </p:nvPr>
        </p:nvGraphicFramePr>
        <p:xfrm>
          <a:off x="228600" y="152400"/>
          <a:ext cx="8686800" cy="6536556"/>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strike="noStrike" baseline="0" dirty="0" smtClean="0">
                          <a:latin typeface="Courier New" panose="02070309020205020404" pitchFamily="49" charset="0"/>
                          <a:cs typeface="Courier New" panose="02070309020205020404" pitchFamily="49" charset="0"/>
                        </a:rPr>
                        <a:t> 2</a:t>
                      </a:r>
                      <a:endParaRPr lang="en-US" sz="1600" strike="sngStrike"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endParaRPr lang="en-US" sz="1600" strike="noStrike" baseline="0" dirty="0" smtClean="0">
                        <a:latin typeface="Courier New" panose="02070309020205020404" pitchFamily="49" charset="0"/>
                        <a:cs typeface="Courier New" panose="02070309020205020404" pitchFamily="49" charset="0"/>
                      </a:endParaRPr>
                    </a:p>
                    <a:p>
                      <a:r>
                        <a:rPr lang="en-US" sz="1600" strike="noStrike" baseline="0" dirty="0" smtClean="0">
                          <a:latin typeface="Courier New" panose="02070309020205020404" pitchFamily="49" charset="0"/>
                          <a:cs typeface="Courier New" panose="02070309020205020404" pitchFamily="49" charset="0"/>
                        </a:rPr>
                        <a:t>j = 2</a:t>
                      </a:r>
                      <a:endParaRPr lang="en-US" sz="1600" strike="sng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p>
                    <a:p>
                      <a:r>
                        <a:rPr lang="en-US" sz="1600" dirty="0" smtClean="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2</a:t>
                      </a:r>
                    </a:p>
                    <a:p>
                      <a:r>
                        <a:rPr lang="en-US" sz="1600" strike="sngStrike" dirty="0" smtClean="0">
                          <a:latin typeface="Courier New" panose="02070309020205020404" pitchFamily="49" charset="0"/>
                          <a:cs typeface="Courier New" panose="02070309020205020404" pitchFamily="49" charset="0"/>
                        </a:rPr>
                        <a:t>j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Tree>
    <p:extLst>
      <p:ext uri="{BB962C8B-B14F-4D97-AF65-F5344CB8AC3E}">
        <p14:creationId xmlns:p14="http://schemas.microsoft.com/office/powerpoint/2010/main" val="318142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64</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89454707"/>
              </p:ext>
            </p:extLst>
          </p:nvPr>
        </p:nvGraphicFramePr>
        <p:xfrm>
          <a:off x="228600" y="19235"/>
          <a:ext cx="8686800" cy="6780396"/>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a:t>
                      </a:r>
                      <a:r>
                        <a:rPr lang="en-US" sz="1600" strike="noStrike" baseline="0" dirty="0" smtClean="0">
                          <a:latin typeface="Courier New" panose="02070309020205020404" pitchFamily="49" charset="0"/>
                          <a:cs typeface="Courier New" panose="02070309020205020404" pitchFamily="49" charset="0"/>
                        </a:rPr>
                        <a:t>2</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strike="noStrike" baseline="0" dirty="0" smtClean="0">
                          <a:latin typeface="Courier New" panose="02070309020205020404" pitchFamily="49" charset="0"/>
                          <a:cs typeface="Courier New" panose="02070309020205020404" pitchFamily="49" charset="0"/>
                        </a:rPr>
                        <a:t> 2</a:t>
                      </a:r>
                      <a:endParaRPr lang="en-US" sz="1600" strike="sngStrike"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endParaRPr lang="en-US" sz="1600" strike="noStrike" baseline="0" dirty="0" smtClean="0">
                        <a:latin typeface="Courier New" panose="02070309020205020404" pitchFamily="49" charset="0"/>
                        <a:cs typeface="Courier New" panose="02070309020205020404" pitchFamily="49" charset="0"/>
                      </a:endParaRPr>
                    </a:p>
                    <a:p>
                      <a:r>
                        <a:rPr lang="en-US" sz="1600" strike="noStrike" baseline="0" dirty="0" smtClean="0">
                          <a:latin typeface="Courier New" panose="02070309020205020404" pitchFamily="49" charset="0"/>
                          <a:cs typeface="Courier New" panose="02070309020205020404" pitchFamily="49" charset="0"/>
                        </a:rPr>
                        <a:t>j = </a:t>
                      </a:r>
                      <a:r>
                        <a:rPr lang="en-US" sz="1600" strike="sngStrike" baseline="0" dirty="0" smtClean="0">
                          <a:latin typeface="Courier New" panose="02070309020205020404" pitchFamily="49" charset="0"/>
                          <a:cs typeface="Courier New" panose="02070309020205020404" pitchFamily="49" charset="0"/>
                        </a:rPr>
                        <a:t>2 </a:t>
                      </a:r>
                      <a:r>
                        <a:rPr lang="en-US" sz="1600" strike="noStrike" baseline="0" dirty="0" smtClean="0">
                          <a:latin typeface="Courier New" panose="02070309020205020404" pitchFamily="49" charset="0"/>
                          <a:cs typeface="Courier New" panose="02070309020205020404" pitchFamily="49" charset="0"/>
                        </a:rPr>
                        <a:t>3</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p>
                    <a:p>
                      <a:r>
                        <a:rPr lang="en-US" sz="1600" dirty="0" smtClean="0">
                          <a:latin typeface="Courier New" panose="02070309020205020404" pitchFamily="49" charset="0"/>
                          <a:cs typeface="Courier New" panose="02070309020205020404" pitchFamily="49" charset="0"/>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2</a:t>
                      </a:r>
                      <a:r>
                        <a:rPr lang="en-US" sz="1600" baseline="0" dirty="0" smtClean="0">
                          <a:latin typeface="Courier New" panose="02070309020205020404" pitchFamily="49" charset="0"/>
                          <a:cs typeface="Courier New" panose="02070309020205020404" pitchFamily="49" charset="0"/>
                        </a:rPr>
                        <a:t> 3 </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r>
                        <a:rPr lang="en-US" sz="1600" strike="noStrike" baseline="0" dirty="0" smtClean="0">
                          <a:latin typeface="Courier New" panose="02070309020205020404" pitchFamily="49" charset="0"/>
                          <a:cs typeface="Courier New" panose="02070309020205020404" pitchFamily="49" charset="0"/>
                        </a:rPr>
                        <a:t>  </a:t>
                      </a:r>
                    </a:p>
                    <a:p>
                      <a:r>
                        <a:rPr lang="en-US" sz="1600" strike="noStrike" baseline="0" dirty="0" smtClean="0">
                          <a:latin typeface="Courier New" panose="02070309020205020404" pitchFamily="49" charset="0"/>
                          <a:cs typeface="Courier New" panose="02070309020205020404" pitchFamily="49" charset="0"/>
                        </a:rPr>
                        <a:t>j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 </a:t>
                      </a:r>
                      <a:endParaRPr lang="en-US" sz="1600" dirty="0" smtClean="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anose="02070309020205020404" pitchFamily="49" charset="0"/>
                          <a:cs typeface="Courier New" panose="02070309020205020404" pitchFamily="49" charset="0"/>
                        </a:rPr>
                        <a:t>2 4</a:t>
                      </a: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Tree>
    <p:extLst>
      <p:ext uri="{BB962C8B-B14F-4D97-AF65-F5344CB8AC3E}">
        <p14:creationId xmlns:p14="http://schemas.microsoft.com/office/powerpoint/2010/main" val="3750292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65</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97742108"/>
              </p:ext>
            </p:extLst>
          </p:nvPr>
        </p:nvGraphicFramePr>
        <p:xfrm>
          <a:off x="228601" y="28113"/>
          <a:ext cx="8686800" cy="6780396"/>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dirty="0" smtClean="0"/>
                        <a:t>Program 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Program 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t>Console shows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4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a:t>
                      </a:r>
                      <a:r>
                        <a:rPr lang="en-US" sz="1600" strike="noStrike" baseline="0" dirty="0" smtClean="0">
                          <a:latin typeface="Courier New" panose="02070309020205020404" pitchFamily="49" charset="0"/>
                          <a:cs typeface="Courier New" panose="02070309020205020404" pitchFamily="49" charset="0"/>
                        </a:rPr>
                        <a:t>2</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strike="noStrike" baseline="0" dirty="0" smtClean="0">
                          <a:latin typeface="Courier New" panose="02070309020205020404" pitchFamily="49" charset="0"/>
                          <a:cs typeface="Courier New" panose="02070309020205020404" pitchFamily="49" charset="0"/>
                        </a:rPr>
                        <a:t> 2</a:t>
                      </a:r>
                      <a:endParaRPr lang="en-US" sz="1600" strike="sngStrike"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endParaRPr lang="en-US" sz="1600" strike="noStrike" baseline="0" dirty="0" smtClean="0">
                        <a:latin typeface="Courier New" panose="02070309020205020404" pitchFamily="49" charset="0"/>
                        <a:cs typeface="Courier New" panose="02070309020205020404" pitchFamily="49" charset="0"/>
                      </a:endParaRPr>
                    </a:p>
                    <a:p>
                      <a:r>
                        <a:rPr lang="en-US" sz="1600" strike="noStrike" baseline="0" dirty="0" smtClean="0">
                          <a:latin typeface="Courier New" panose="02070309020205020404" pitchFamily="49" charset="0"/>
                          <a:cs typeface="Courier New" panose="02070309020205020404" pitchFamily="49" charset="0"/>
                        </a:rPr>
                        <a:t>j = </a:t>
                      </a:r>
                      <a:r>
                        <a:rPr lang="en-US" sz="1600" strike="sngStrike" baseline="0" dirty="0" smtClean="0">
                          <a:latin typeface="Courier New" panose="02070309020205020404" pitchFamily="49" charset="0"/>
                          <a:cs typeface="Courier New" panose="02070309020205020404" pitchFamily="49" charset="0"/>
                        </a:rPr>
                        <a:t>2 </a:t>
                      </a:r>
                      <a:r>
                        <a:rPr lang="en-US" sz="1600" strike="noStrike" baseline="0" dirty="0" smtClean="0">
                          <a:latin typeface="Courier New" panose="02070309020205020404" pitchFamily="49" charset="0"/>
                          <a:cs typeface="Courier New" panose="02070309020205020404" pitchFamily="49" charset="0"/>
                        </a:rPr>
                        <a:t>3</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p>
                    <a:p>
                      <a:r>
                        <a:rPr lang="en-US" sz="1600" dirty="0" smtClean="0">
                          <a:latin typeface="Courier New" panose="02070309020205020404" pitchFamily="49" charset="0"/>
                          <a:cs typeface="Courier New" panose="02070309020205020404" pitchFamily="49" charset="0"/>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2</a:t>
                      </a:r>
                      <a:r>
                        <a:rPr lang="en-US" sz="1600" baseline="0" dirty="0" smtClean="0">
                          <a:latin typeface="Courier New" panose="02070309020205020404" pitchFamily="49" charset="0"/>
                          <a:cs typeface="Courier New" panose="02070309020205020404" pitchFamily="49" charset="0"/>
                        </a:rPr>
                        <a:t> 3 </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endParaRPr lang="en-US" sz="1600" strike="noStrike" baseline="0" dirty="0" smtClean="0">
                        <a:latin typeface="Courier New" panose="02070309020205020404" pitchFamily="49" charset="0"/>
                        <a:cs typeface="Courier New" panose="02070309020205020404" pitchFamily="49" charset="0"/>
                      </a:endParaRPr>
                    </a:p>
                    <a:p>
                      <a:r>
                        <a:rPr lang="en-US" sz="1600" strike="noStrike" baseline="0" dirty="0" smtClean="0">
                          <a:latin typeface="Courier New" panose="02070309020205020404" pitchFamily="49" charset="0"/>
                          <a:cs typeface="Courier New" panose="02070309020205020404" pitchFamily="49" charset="0"/>
                        </a:rPr>
                        <a:t>j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p>
                    <a:p>
                      <a:r>
                        <a:rPr lang="en-US" sz="1600" dirty="0" smtClean="0">
                          <a:latin typeface="Courier New" panose="02070309020205020404" pitchFamily="49" charset="0"/>
                          <a:cs typeface="Courier New" panose="02070309020205020404" pitchFamily="49" charset="0"/>
                        </a:rPr>
                        <a:t>2 4</a:t>
                      </a: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6" name="Rounded Rectangle 5"/>
          <p:cNvSpPr/>
          <p:nvPr/>
        </p:nvSpPr>
        <p:spPr>
          <a:xfrm>
            <a:off x="990600" y="1078017"/>
            <a:ext cx="1371600" cy="381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1" y="1724348"/>
            <a:ext cx="2971800" cy="1754326"/>
          </a:xfrm>
          <a:prstGeom prst="rect">
            <a:avLst/>
          </a:prstGeom>
          <a:solidFill>
            <a:schemeClr val="bg1"/>
          </a:solidFill>
          <a:ln>
            <a:solidFill>
              <a:schemeClr val="tx2"/>
            </a:solidFill>
          </a:ln>
        </p:spPr>
        <p:txBody>
          <a:bodyPr wrap="square" rtlCol="0">
            <a:spAutoFit/>
          </a:bodyPr>
          <a:lstStyle/>
          <a:p>
            <a:r>
              <a:rPr lang="en-US" dirty="0" smtClean="0"/>
              <a:t>Check the start of the outer loop.  Is </a:t>
            </a:r>
            <a:r>
              <a:rPr lang="en-US" dirty="0" err="1" smtClean="0"/>
              <a:t>i</a:t>
            </a:r>
            <a:r>
              <a:rPr lang="en-US" dirty="0" smtClean="0"/>
              <a:t>&lt;=2?  </a:t>
            </a:r>
          </a:p>
          <a:p>
            <a:endParaRPr lang="en-US" dirty="0"/>
          </a:p>
          <a:p>
            <a:r>
              <a:rPr lang="en-US" dirty="0" smtClean="0"/>
              <a:t>No!  3&lt;=2 is false!</a:t>
            </a:r>
          </a:p>
          <a:p>
            <a:endParaRPr lang="en-US" dirty="0"/>
          </a:p>
          <a:p>
            <a:r>
              <a:rPr lang="en-US" dirty="0" smtClean="0"/>
              <a:t>The loop is finished</a:t>
            </a:r>
          </a:p>
        </p:txBody>
      </p:sp>
      <p:cxnSp>
        <p:nvCxnSpPr>
          <p:cNvPr id="8" name="Straight Arrow Connector 7"/>
          <p:cNvCxnSpPr>
            <a:stCxn id="7" idx="1"/>
          </p:cNvCxnSpPr>
          <p:nvPr/>
        </p:nvCxnSpPr>
        <p:spPr>
          <a:xfrm flipH="1" flipV="1">
            <a:off x="2362201" y="1268523"/>
            <a:ext cx="3581400" cy="13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4571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66</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60674638"/>
              </p:ext>
            </p:extLst>
          </p:nvPr>
        </p:nvGraphicFramePr>
        <p:xfrm>
          <a:off x="228600" y="152400"/>
          <a:ext cx="8686800" cy="6377238"/>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a:t>
                      </a:r>
                      <a:r>
                        <a:rPr lang="en-US" sz="1600" strike="noStrike" baseline="0" dirty="0" smtClean="0">
                          <a:latin typeface="Courier New" panose="02070309020205020404" pitchFamily="49" charset="0"/>
                          <a:cs typeface="Courier New" panose="02070309020205020404" pitchFamily="49" charset="0"/>
                        </a:rPr>
                        <a:t>2</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strike="noStrike" baseline="0" dirty="0" smtClean="0">
                          <a:latin typeface="Courier New" panose="02070309020205020404" pitchFamily="49" charset="0"/>
                          <a:cs typeface="Courier New" panose="02070309020205020404" pitchFamily="49" charset="0"/>
                        </a:rPr>
                        <a:t> 2</a:t>
                      </a:r>
                      <a:endParaRPr lang="en-US" sz="1600" strike="sngStrike"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endParaRPr lang="en-US" sz="1600" strike="noStrike" baseline="0" dirty="0" smtClean="0">
                        <a:latin typeface="Courier New" panose="02070309020205020404" pitchFamily="49" charset="0"/>
                        <a:cs typeface="Courier New" panose="02070309020205020404" pitchFamily="49" charset="0"/>
                      </a:endParaRPr>
                    </a:p>
                    <a:p>
                      <a:r>
                        <a:rPr lang="en-US" sz="1600" strike="noStrike" baseline="0" dirty="0" smtClean="0">
                          <a:latin typeface="Courier New" panose="02070309020205020404" pitchFamily="49" charset="0"/>
                          <a:cs typeface="Courier New" panose="02070309020205020404" pitchFamily="49" charset="0"/>
                        </a:rPr>
                        <a:t>j = </a:t>
                      </a:r>
                      <a:r>
                        <a:rPr lang="en-US" sz="1600" strike="sngStrike" baseline="0" dirty="0" smtClean="0">
                          <a:latin typeface="Courier New" panose="02070309020205020404" pitchFamily="49" charset="0"/>
                          <a:cs typeface="Courier New" panose="02070309020205020404" pitchFamily="49" charset="0"/>
                        </a:rPr>
                        <a:t>2 </a:t>
                      </a:r>
                      <a:r>
                        <a:rPr lang="en-US" sz="1600" strike="noStrike" baseline="0" dirty="0" smtClean="0">
                          <a:latin typeface="Courier New" panose="02070309020205020404" pitchFamily="49" charset="0"/>
                          <a:cs typeface="Courier New" panose="02070309020205020404" pitchFamily="49" charset="0"/>
                        </a:rPr>
                        <a:t>3</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p>
                    <a:p>
                      <a:r>
                        <a:rPr lang="en-US" sz="1600" dirty="0" smtClean="0">
                          <a:latin typeface="Courier New" panose="02070309020205020404" pitchFamily="49" charset="0"/>
                          <a:cs typeface="Courier New" panose="02070309020205020404" pitchFamily="49" charset="0"/>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2</a:t>
                      </a:r>
                      <a:r>
                        <a:rPr lang="en-US" sz="1600" baseline="0" dirty="0" smtClean="0">
                          <a:latin typeface="Courier New" panose="02070309020205020404" pitchFamily="49" charset="0"/>
                          <a:cs typeface="Courier New" panose="02070309020205020404" pitchFamily="49" charset="0"/>
                        </a:rPr>
                        <a:t> 3 </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p>
                    <a:p>
                      <a:r>
                        <a:rPr lang="en-US" sz="1600" strike="sngStrike" baseline="0" dirty="0" smtClean="0">
                          <a:latin typeface="Courier New" panose="02070309020205020404" pitchFamily="49" charset="0"/>
                          <a:cs typeface="Courier New" panose="02070309020205020404" pitchFamily="49" charset="0"/>
                        </a:rPr>
                        <a:t>j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3</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1 2</a:t>
                      </a:r>
                    </a:p>
                    <a:p>
                      <a:r>
                        <a:rPr lang="en-US" sz="1600" dirty="0" smtClean="0">
                          <a:latin typeface="Courier New" panose="02070309020205020404" pitchFamily="49" charset="0"/>
                          <a:cs typeface="Courier New" panose="02070309020205020404" pitchFamily="49" charset="0"/>
                        </a:rPr>
                        <a:t>2 4</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55777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67</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49292670"/>
              </p:ext>
            </p:extLst>
          </p:nvPr>
        </p:nvGraphicFramePr>
        <p:xfrm>
          <a:off x="228600" y="152400"/>
          <a:ext cx="8686800" cy="6377238"/>
        </p:xfrm>
        <a:graphic>
          <a:graphicData uri="http://schemas.openxmlformats.org/drawingml/2006/table">
            <a:tbl>
              <a:tblPr firstRow="1" bandRow="1">
                <a:tableStyleId>{2D5ABB26-0587-4C30-8999-92F81FD0307C}</a:tableStyleId>
              </a:tblPr>
              <a:tblGrid>
                <a:gridCol w="3962400"/>
                <a:gridCol w="1752600"/>
                <a:gridCol w="2971800"/>
              </a:tblGrid>
              <a:tr h="403158">
                <a:tc>
                  <a:txBody>
                    <a:bodyPr/>
                    <a:lstStyle/>
                    <a:p>
                      <a:r>
                        <a:rPr lang="en-US" sz="1400" b="1" dirty="0" smtClean="0">
                          <a:latin typeface="Courier New" panose="02070309020205020404" pitchFamily="49" charset="0"/>
                          <a:cs typeface="Courier New" panose="02070309020205020404" pitchFamily="49" charset="0"/>
                        </a:rPr>
                        <a:t>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&lt;= last) {</a:t>
                      </a:r>
                    </a:p>
                    <a:p>
                      <a:pPr>
                        <a:tabLst>
                          <a:tab pos="463550" algn="l"/>
                        </a:tabLst>
                      </a:pPr>
                      <a:r>
                        <a:rPr lang="en-US" sz="1400"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int</a:t>
                      </a:r>
                      <a:r>
                        <a:rPr lang="en-US" sz="1400" b="0" baseline="0" dirty="0" smtClean="0">
                          <a:latin typeface="Courier New" panose="02070309020205020404" pitchFamily="49" charset="0"/>
                          <a:cs typeface="Courier New" panose="02070309020205020404" pitchFamily="49" charset="0"/>
                        </a:rPr>
                        <a:t> j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1 2</a:t>
                      </a:r>
                    </a:p>
                    <a:p>
                      <a:r>
                        <a:rPr lang="en-US" sz="1600" baseline="0" dirty="0" smtClean="0">
                          <a:latin typeface="Courier New" panose="02070309020205020404" pitchFamily="49" charset="0"/>
                          <a:cs typeface="Courier New" panose="02070309020205020404" pitchFamily="49" charset="0"/>
                        </a:rPr>
                        <a:t>j = </a:t>
                      </a:r>
                      <a:r>
                        <a:rPr lang="en-US" sz="1600" strike="sngStrike" baseline="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a:t>
                      </a:r>
                      <a:r>
                        <a:rPr lang="en-US" sz="1600" strike="noStrike" baseline="0" dirty="0" smtClean="0">
                          <a:latin typeface="Courier New" panose="02070309020205020404" pitchFamily="49" charset="0"/>
                          <a:cs typeface="Courier New" panose="02070309020205020404" pitchFamily="49" charset="0"/>
                        </a:rPr>
                        <a:t>2</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a:tabLst>
                          <a:tab pos="457200" algn="l"/>
                          <a:tab pos="914400" algn="l"/>
                        </a:tabLst>
                      </a:pPr>
                      <a:r>
                        <a:rPr lang="en-US" sz="1400" b="1" dirty="0" smtClean="0">
                          <a:latin typeface="Courier New" panose="02070309020205020404" pitchFamily="49" charset="0"/>
                          <a:cs typeface="Courier New" panose="02070309020205020404" pitchFamily="49" charset="0"/>
                        </a:rPr>
                        <a:t>	while</a:t>
                      </a:r>
                      <a:r>
                        <a:rPr lang="en-US" sz="1400" b="1" baseline="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(j</a:t>
                      </a:r>
                      <a:r>
                        <a:rPr lang="en-US" sz="1400" baseline="0" dirty="0" smtClean="0">
                          <a:latin typeface="Courier New" panose="02070309020205020404" pitchFamily="49" charset="0"/>
                          <a:cs typeface="Courier New" panose="02070309020205020404" pitchFamily="49" charset="0"/>
                        </a:rPr>
                        <a:t> &lt;= last)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*j);</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a:t>
                      </a:r>
                      <a:r>
                        <a:rPr lang="en-US" sz="1400" baseline="0" dirty="0" err="1" smtClean="0">
                          <a:latin typeface="Courier New" panose="02070309020205020404" pitchFamily="49" charset="0"/>
                          <a:cs typeface="Courier New" panose="02070309020205020404" pitchFamily="49" charset="0"/>
                        </a:rPr>
                        <a:t>System.out.print</a:t>
                      </a:r>
                      <a:r>
                        <a:rPr lang="en-US" sz="1400" baseline="0" dirty="0" smtClean="0">
                          <a:latin typeface="Courier New" panose="02070309020205020404" pitchFamily="49" charset="0"/>
                          <a:cs typeface="Courier New" panose="02070309020205020404" pitchFamily="49" charset="0"/>
                        </a:rPr>
                        <a:t>(“ “);</a:t>
                      </a:r>
                    </a:p>
                    <a:p>
                      <a:pPr>
                        <a:tabLst>
                          <a:tab pos="457200" algn="l"/>
                          <a:tab pos="914400" algn="l"/>
                        </a:tabLst>
                      </a:pPr>
                      <a:r>
                        <a:rPr lang="en-US" sz="1400" baseline="0" dirty="0" smtClean="0">
                          <a:latin typeface="Courier New" panose="02070309020205020404" pitchFamily="49" charset="0"/>
                          <a:cs typeface="Courier New" panose="02070309020205020404" pitchFamily="49" charset="0"/>
                        </a:rPr>
                        <a:t>		j = j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1</a:t>
                      </a:r>
                      <a:r>
                        <a:rPr lang="en-US" sz="1600" strike="noStrike" baseline="0" dirty="0" smtClean="0">
                          <a:latin typeface="Courier New" panose="02070309020205020404" pitchFamily="49" charset="0"/>
                          <a:cs typeface="Courier New" panose="02070309020205020404" pitchFamily="49" charset="0"/>
                        </a:rPr>
                        <a:t> 2</a:t>
                      </a:r>
                      <a:endParaRPr lang="en-US" sz="1600" strike="sngStrike"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2 3</a:t>
                      </a:r>
                      <a:endParaRPr lang="en-US" sz="1600" strike="noStrike" baseline="0" dirty="0" smtClean="0">
                        <a:latin typeface="Courier New" panose="02070309020205020404" pitchFamily="49" charset="0"/>
                        <a:cs typeface="Courier New" panose="02070309020205020404" pitchFamily="49" charset="0"/>
                      </a:endParaRPr>
                    </a:p>
                    <a:p>
                      <a:r>
                        <a:rPr lang="en-US" sz="1600" strike="noStrike" baseline="0" dirty="0" smtClean="0">
                          <a:latin typeface="Courier New" panose="02070309020205020404" pitchFamily="49" charset="0"/>
                          <a:cs typeface="Courier New" panose="02070309020205020404" pitchFamily="49" charset="0"/>
                        </a:rPr>
                        <a:t>j = </a:t>
                      </a:r>
                      <a:r>
                        <a:rPr lang="en-US" sz="1600" strike="sngStrike" baseline="0" dirty="0" smtClean="0">
                          <a:latin typeface="Courier New" panose="02070309020205020404" pitchFamily="49" charset="0"/>
                          <a:cs typeface="Courier New" panose="02070309020205020404" pitchFamily="49" charset="0"/>
                        </a:rPr>
                        <a:t>2 </a:t>
                      </a:r>
                      <a:r>
                        <a:rPr lang="en-US" sz="1600" strike="noStrike" baseline="0" dirty="0" smtClean="0">
                          <a:latin typeface="Courier New" panose="02070309020205020404" pitchFamily="49" charset="0"/>
                          <a:cs typeface="Courier New" panose="02070309020205020404" pitchFamily="49" charset="0"/>
                        </a:rPr>
                        <a:t>3</a:t>
                      </a:r>
                      <a:endParaRPr lang="en-US" sz="1600" strike="noStrike"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p>
                    <a:p>
                      <a:r>
                        <a:rPr lang="en-US" sz="1600" dirty="0" smtClean="0">
                          <a:latin typeface="Courier New" panose="02070309020205020404" pitchFamily="49" charset="0"/>
                          <a:cs typeface="Courier New" panose="02070309020205020404" pitchFamily="49" charset="0"/>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 pos="914400" algn="l"/>
                        </a:tabLst>
                        <a:defRPr/>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a:t>
                      </a:r>
                      <a:r>
                        <a:rPr lang="en-US" sz="1400" baseline="0" dirty="0" err="1" smtClean="0">
                          <a:latin typeface="Courier New" panose="02070309020205020404" pitchFamily="49" charset="0"/>
                          <a:cs typeface="Courier New" panose="02070309020205020404" pitchFamily="49" charset="0"/>
                        </a:rPr>
                        <a:t>i</a:t>
                      </a:r>
                      <a:r>
                        <a:rPr lang="en-US" sz="1400" baseline="0" dirty="0" smtClean="0">
                          <a:latin typeface="Courier New" panose="02070309020205020404" pitchFamily="49" charset="0"/>
                          <a:cs typeface="Courier New" panose="02070309020205020404" pitchFamily="49" charset="0"/>
                        </a:rPr>
                        <a:t> + 1;</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a:t>
                      </a:r>
                      <a:r>
                        <a:rPr lang="en-US" sz="1600" strike="sngStrike" baseline="0" dirty="0" smtClean="0">
                          <a:latin typeface="Courier New" panose="02070309020205020404" pitchFamily="49" charset="0"/>
                          <a:cs typeface="Courier New" panose="02070309020205020404" pitchFamily="49" charset="0"/>
                        </a:rPr>
                        <a:t>2</a:t>
                      </a:r>
                      <a:r>
                        <a:rPr lang="en-US" sz="1600" baseline="0" dirty="0" smtClean="0">
                          <a:latin typeface="Courier New" panose="02070309020205020404" pitchFamily="49" charset="0"/>
                          <a:cs typeface="Courier New" panose="02070309020205020404" pitchFamily="49" charset="0"/>
                        </a:rPr>
                        <a:t> 3 </a:t>
                      </a:r>
                      <a:endParaRPr lang="en-US" sz="1600" dirty="0" smtClean="0">
                        <a:latin typeface="Courier New" panose="02070309020205020404" pitchFamily="49" charset="0"/>
                        <a:cs typeface="Courier New" panose="02070309020205020404" pitchFamily="49" charset="0"/>
                      </a:endParaRPr>
                    </a:p>
                    <a:p>
                      <a:r>
                        <a:rPr lang="en-US" sz="1600" strike="sngStrike" dirty="0" smtClean="0">
                          <a:latin typeface="Courier New" panose="02070309020205020404" pitchFamily="49" charset="0"/>
                          <a:cs typeface="Courier New" panose="02070309020205020404" pitchFamily="49" charset="0"/>
                        </a:rPr>
                        <a:t>j</a:t>
                      </a:r>
                      <a:r>
                        <a:rPr lang="en-US" sz="1600" strike="sngStrike" baseline="0" dirty="0" smtClean="0">
                          <a:latin typeface="Courier New" panose="02070309020205020404" pitchFamily="49" charset="0"/>
                          <a:cs typeface="Courier New" panose="02070309020205020404" pitchFamily="49" charset="0"/>
                        </a:rPr>
                        <a:t> = 3</a:t>
                      </a:r>
                    </a:p>
                    <a:p>
                      <a:r>
                        <a:rPr lang="en-US" sz="1600" strike="sngStrike" baseline="0" dirty="0" smtClean="0">
                          <a:latin typeface="Courier New" panose="02070309020205020404" pitchFamily="49" charset="0"/>
                          <a:cs typeface="Courier New" panose="02070309020205020404" pitchFamily="49" charset="0"/>
                        </a:rPr>
                        <a:t>j = 3</a:t>
                      </a:r>
                      <a:endParaRPr lang="en-US" sz="1600" strike="sngStrike"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a:t>
                      </a:r>
                      <a:r>
                        <a:rPr lang="en-US" sz="1600" baseline="0" dirty="0" smtClean="0">
                          <a:latin typeface="Courier New" panose="02070309020205020404" pitchFamily="49" charset="0"/>
                          <a:cs typeface="Courier New" panose="02070309020205020404" pitchFamily="49" charset="0"/>
                        </a:rPr>
                        <a:t> 2</a:t>
                      </a:r>
                    </a:p>
                    <a:p>
                      <a:r>
                        <a:rPr lang="en-US" sz="1600" dirty="0" smtClean="0">
                          <a:latin typeface="Courier New" panose="02070309020205020404" pitchFamily="49" charset="0"/>
                          <a:cs typeface="Courier New" panose="02070309020205020404" pitchFamily="49" charset="0"/>
                        </a:rPr>
                        <a:t>2 4</a:t>
                      </a:r>
                    </a:p>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smtClean="0">
                          <a:latin typeface="Courier New" panose="02070309020205020404" pitchFamily="49" charset="0"/>
                          <a:cs typeface="Courier New" panose="02070309020205020404" pitchFamily="49" charset="0"/>
                        </a:rPr>
                        <a:t>last</a:t>
                      </a:r>
                      <a:r>
                        <a:rPr lang="en-US" sz="1600" baseline="0" dirty="0" smtClean="0">
                          <a:latin typeface="Courier New" panose="02070309020205020404" pitchFamily="49" charset="0"/>
                          <a:cs typeface="Courier New" panose="02070309020205020404" pitchFamily="49" charset="0"/>
                        </a:rPr>
                        <a:t> = 3</a:t>
                      </a:r>
                    </a:p>
                    <a:p>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3</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urier New" panose="02070309020205020404" pitchFamily="49" charset="0"/>
                          <a:cs typeface="Courier New" panose="02070309020205020404" pitchFamily="49" charset="0"/>
                        </a:rPr>
                        <a:t>1 2</a:t>
                      </a:r>
                    </a:p>
                    <a:p>
                      <a:r>
                        <a:rPr lang="en-US" sz="1600" dirty="0" smtClean="0">
                          <a:latin typeface="Courier New" panose="02070309020205020404" pitchFamily="49" charset="0"/>
                          <a:cs typeface="Courier New" panose="02070309020205020404" pitchFamily="49" charset="0"/>
                        </a:rPr>
                        <a:t>2 4</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4107773" y="5943600"/>
            <a:ext cx="1371600" cy="533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67401" y="1736305"/>
            <a:ext cx="2971800" cy="1477328"/>
          </a:xfrm>
          <a:prstGeom prst="rect">
            <a:avLst/>
          </a:prstGeom>
          <a:solidFill>
            <a:schemeClr val="bg1"/>
          </a:solidFill>
          <a:ln>
            <a:solidFill>
              <a:schemeClr val="tx2"/>
            </a:solidFill>
          </a:ln>
        </p:spPr>
        <p:txBody>
          <a:bodyPr wrap="square" rtlCol="0">
            <a:spAutoFit/>
          </a:bodyPr>
          <a:lstStyle/>
          <a:p>
            <a:r>
              <a:rPr lang="en-US" dirty="0" smtClean="0"/>
              <a:t>Note the final values here!</a:t>
            </a:r>
          </a:p>
          <a:p>
            <a:endParaRPr lang="en-US" dirty="0"/>
          </a:p>
          <a:p>
            <a:r>
              <a:rPr lang="en-US" dirty="0" err="1" smtClean="0"/>
              <a:t>i</a:t>
            </a:r>
            <a:r>
              <a:rPr lang="en-US" dirty="0" smtClean="0"/>
              <a:t> = 3, last =3</a:t>
            </a:r>
          </a:p>
          <a:p>
            <a:endParaRPr lang="en-US" dirty="0"/>
          </a:p>
          <a:p>
            <a:r>
              <a:rPr lang="en-US" dirty="0" smtClean="0"/>
              <a:t>What about j?</a:t>
            </a:r>
          </a:p>
        </p:txBody>
      </p:sp>
      <p:cxnSp>
        <p:nvCxnSpPr>
          <p:cNvPr id="8" name="Straight Arrow Connector 7"/>
          <p:cNvCxnSpPr>
            <a:stCxn id="7" idx="1"/>
            <a:endCxn id="6" idx="0"/>
          </p:cNvCxnSpPr>
          <p:nvPr/>
        </p:nvCxnSpPr>
        <p:spPr>
          <a:xfrm flipH="1">
            <a:off x="4793573" y="2474969"/>
            <a:ext cx="1073828" cy="3468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680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Variable Scope</a:t>
            </a:r>
            <a:endParaRPr lang="en-US" dirty="0"/>
          </a:p>
        </p:txBody>
      </p:sp>
      <p:sp>
        <p:nvSpPr>
          <p:cNvPr id="3" name="Content Placeholder 2"/>
          <p:cNvSpPr>
            <a:spLocks noGrp="1"/>
          </p:cNvSpPr>
          <p:nvPr>
            <p:ph idx="1"/>
          </p:nvPr>
        </p:nvSpPr>
        <p:spPr>
          <a:xfrm>
            <a:off x="457200" y="914400"/>
            <a:ext cx="8229600" cy="5216525"/>
          </a:xfrm>
        </p:spPr>
        <p:txBody>
          <a:bodyPr/>
          <a:lstStyle/>
          <a:p>
            <a:r>
              <a:rPr lang="en-US" dirty="0" smtClean="0"/>
              <a:t>Variables have a </a:t>
            </a:r>
            <a:r>
              <a:rPr lang="en-US" i="1" dirty="0" smtClean="0"/>
              <a:t>lifespan:</a:t>
            </a:r>
            <a:endParaRPr lang="en-US" dirty="0" smtClean="0"/>
          </a:p>
          <a:p>
            <a:pPr lvl="1"/>
            <a:r>
              <a:rPr lang="en-US" dirty="0" smtClean="0"/>
              <a:t>They are “born” when they are declared</a:t>
            </a:r>
          </a:p>
          <a:p>
            <a:pPr lvl="2"/>
            <a:r>
              <a:rPr lang="en-US" dirty="0" err="1"/>
              <a:t>i</a:t>
            </a:r>
            <a:r>
              <a:rPr lang="en-US" dirty="0" err="1" smtClean="0"/>
              <a:t>nt</a:t>
            </a:r>
            <a:r>
              <a:rPr lang="en-US" dirty="0" smtClean="0"/>
              <a:t> j = 1;</a:t>
            </a:r>
          </a:p>
          <a:p>
            <a:pPr lvl="1"/>
            <a:r>
              <a:rPr lang="en-US" dirty="0" smtClean="0"/>
              <a:t>While they are “alive” operations can be performed using them</a:t>
            </a:r>
          </a:p>
          <a:p>
            <a:pPr lvl="2"/>
            <a:r>
              <a:rPr lang="en-US" dirty="0" smtClean="0"/>
              <a:t>j = j + 1;</a:t>
            </a:r>
          </a:p>
          <a:p>
            <a:pPr lvl="1"/>
            <a:r>
              <a:rPr lang="en-US" dirty="0" smtClean="0"/>
              <a:t>But eventually they “die”</a:t>
            </a:r>
          </a:p>
          <a:p>
            <a:pPr lvl="2"/>
            <a:r>
              <a:rPr lang="en-US" dirty="0" smtClean="0"/>
              <a:t>Or in programming terms “fall out of </a:t>
            </a:r>
            <a:r>
              <a:rPr lang="en-US" i="1" dirty="0" smtClean="0"/>
              <a:t>scope</a:t>
            </a:r>
            <a:r>
              <a:rPr lang="en-US" dirty="0" smtClean="0"/>
              <a:t>”</a:t>
            </a:r>
          </a:p>
          <a:p>
            <a:pPr lvl="2"/>
            <a:r>
              <a:rPr lang="en-US" dirty="0" smtClean="0"/>
              <a:t>The </a:t>
            </a:r>
            <a:r>
              <a:rPr lang="en-US" i="1" dirty="0" smtClean="0"/>
              <a:t>scope</a:t>
            </a:r>
            <a:r>
              <a:rPr lang="en-US" dirty="0" smtClean="0"/>
              <a:t> of a variable is the span of code that the variable “lives” in</a:t>
            </a:r>
          </a:p>
          <a:p>
            <a:pPr lvl="3"/>
            <a:r>
              <a:rPr lang="en-US" dirty="0" smtClean="0"/>
              <a:t>Outside of this span, the variable does not exist as far as the program is concerned</a:t>
            </a:r>
          </a:p>
          <a:p>
            <a:pPr lvl="3"/>
            <a:r>
              <a:rPr lang="en-US" dirty="0" smtClean="0"/>
              <a:t>Attempting to access it results in a syntax error</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68</a:t>
            </a:fld>
            <a:endParaRPr lang="en-US" altLang="en-US">
              <a:solidFill>
                <a:srgbClr val="000000"/>
              </a:solidFill>
            </a:endParaRPr>
          </a:p>
        </p:txBody>
      </p:sp>
    </p:spTree>
    <p:extLst>
      <p:ext uri="{BB962C8B-B14F-4D97-AF65-F5344CB8AC3E}">
        <p14:creationId xmlns:p14="http://schemas.microsoft.com/office/powerpoint/2010/main" val="33999336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a:xfrm>
            <a:off x="457200" y="1143000"/>
            <a:ext cx="8229600" cy="4987925"/>
          </a:xfrm>
        </p:spPr>
        <p:txBody>
          <a:bodyPr/>
          <a:lstStyle/>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69</a:t>
            </a:fld>
            <a:endParaRPr lang="en-US" altLang="en-US">
              <a:solidFill>
                <a:srgbClr val="000000"/>
              </a:solidFill>
            </a:endParaRPr>
          </a:p>
        </p:txBody>
      </p:sp>
      <p:sp>
        <p:nvSpPr>
          <p:cNvPr id="5" name="Text Box 4"/>
          <p:cNvSpPr txBox="1">
            <a:spLocks noChangeArrowheads="1"/>
          </p:cNvSpPr>
          <p:nvPr/>
        </p:nvSpPr>
        <p:spPr bwMode="auto">
          <a:xfrm>
            <a:off x="1066800" y="1752600"/>
            <a:ext cx="449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p>
          <a:p>
            <a:pPr eaLnBrk="1" hangingPunct="1">
              <a:buClrTx/>
              <a:buSzTx/>
              <a:buFontTx/>
              <a:buNone/>
              <a:tabLst>
                <a:tab pos="457200" algn="l"/>
              </a:tabLst>
            </a:pPr>
            <a:r>
              <a:rPr lang="en-US" b="0" dirty="0" smtClean="0"/>
              <a:t>	</a:t>
            </a:r>
            <a:r>
              <a:rPr lang="en-US" dirty="0" err="1" smtClean="0"/>
              <a:t>int</a:t>
            </a:r>
            <a:r>
              <a:rPr lang="en-US" b="0" dirty="0" smtClean="0"/>
              <a:t> j = 1;</a:t>
            </a:r>
          </a:p>
          <a:p>
            <a:pPr eaLnBrk="1" hangingPunct="1">
              <a:buClrTx/>
              <a:buSzTx/>
              <a:buFontTx/>
              <a:buNone/>
              <a:tabLst>
                <a:tab pos="457200" algn="l"/>
              </a:tabLst>
            </a:pPr>
            <a:r>
              <a:rPr lang="en-US" b="0" dirty="0"/>
              <a:t>	</a:t>
            </a:r>
            <a:r>
              <a:rPr lang="en-US" dirty="0" smtClean="0"/>
              <a:t>while</a:t>
            </a:r>
            <a:r>
              <a:rPr lang="en-US" b="0" dirty="0" smtClean="0"/>
              <a:t> (j &lt;= last) {</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a:t>
            </a:r>
            <a:r>
              <a:rPr lang="en-US" b="0" dirty="0" err="1" smtClean="0"/>
              <a:t>i</a:t>
            </a:r>
            <a:r>
              <a:rPr lang="en-US" b="0" dirty="0" smtClean="0"/>
              <a:t>*j);</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 “);</a:t>
            </a:r>
          </a:p>
          <a:p>
            <a:pPr eaLnBrk="1" hangingPunct="1">
              <a:buClrTx/>
              <a:buSzTx/>
              <a:buFontTx/>
              <a:buNone/>
              <a:tabLst>
                <a:tab pos="457200" algn="l"/>
              </a:tabLst>
            </a:pPr>
            <a:r>
              <a:rPr lang="en-US" b="0" dirty="0"/>
              <a:t>	</a:t>
            </a:r>
            <a:r>
              <a:rPr lang="en-US" b="0" dirty="0" smtClean="0"/>
              <a:t>	j = j + 1;</a:t>
            </a:r>
          </a:p>
          <a:p>
            <a:pPr eaLnBrk="1" hangingPunct="1">
              <a:buClrTx/>
              <a:buSzTx/>
              <a:buFontTx/>
              <a:buNone/>
              <a:tabLst>
                <a:tab pos="457200" algn="l"/>
              </a:tabLst>
            </a:pPr>
            <a:r>
              <a:rPr lang="en-US" b="0" dirty="0"/>
              <a:t>	</a:t>
            </a:r>
            <a:r>
              <a:rPr lang="en-US" b="0" dirty="0" smtClean="0"/>
              <a:t>}	</a:t>
            </a:r>
            <a:endParaRPr lang="en-US" b="0" dirty="0"/>
          </a:p>
          <a:p>
            <a:pPr eaLnBrk="1" hangingPunct="1">
              <a:buClrTx/>
              <a:buSzTx/>
              <a:buFontTx/>
              <a:buNone/>
              <a:tabLst>
                <a:tab pos="457200" algn="l"/>
              </a:tabLst>
            </a:pPr>
            <a:r>
              <a:rPr lang="en-US" b="0" dirty="0"/>
              <a:t>	</a:t>
            </a:r>
            <a:r>
              <a:rPr lang="en-US" b="0" dirty="0" err="1" smtClean="0"/>
              <a:t>System.out.println</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err="1"/>
              <a:t>i</a:t>
            </a:r>
            <a:r>
              <a:rPr lang="en-US" b="0" dirty="0" smtClean="0"/>
              <a:t> + 1;</a:t>
            </a:r>
            <a:endParaRPr lang="en-US" b="0" dirty="0"/>
          </a:p>
          <a:p>
            <a:pPr eaLnBrk="1" hangingPunct="1">
              <a:buClrTx/>
              <a:buSzTx/>
              <a:buFontTx/>
              <a:buNone/>
            </a:pPr>
            <a:r>
              <a:rPr lang="en-US" b="0" dirty="0" smtClean="0"/>
              <a:t>}</a:t>
            </a:r>
            <a:endParaRPr lang="en-US" b="0" dirty="0"/>
          </a:p>
        </p:txBody>
      </p:sp>
      <p:sp>
        <p:nvSpPr>
          <p:cNvPr id="6" name="TextBox 5"/>
          <p:cNvSpPr txBox="1"/>
          <p:nvPr/>
        </p:nvSpPr>
        <p:spPr>
          <a:xfrm>
            <a:off x="5791200" y="2133600"/>
            <a:ext cx="2895601" cy="923330"/>
          </a:xfrm>
          <a:prstGeom prst="rect">
            <a:avLst/>
          </a:prstGeom>
          <a:noFill/>
        </p:spPr>
        <p:txBody>
          <a:bodyPr wrap="square" rtlCol="0">
            <a:spAutoFit/>
          </a:bodyPr>
          <a:lstStyle/>
          <a:p>
            <a:r>
              <a:rPr lang="en-US" dirty="0" smtClean="0"/>
              <a:t>The </a:t>
            </a:r>
            <a:r>
              <a:rPr lang="en-US" i="1" dirty="0" smtClean="0"/>
              <a:t>scope</a:t>
            </a:r>
            <a:r>
              <a:rPr lang="en-US" dirty="0" smtClean="0"/>
              <a:t> of the variable j is from when j is declared…</a:t>
            </a:r>
          </a:p>
        </p:txBody>
      </p:sp>
      <p:cxnSp>
        <p:nvCxnSpPr>
          <p:cNvPr id="9" name="Straight Arrow Connector 8"/>
          <p:cNvCxnSpPr>
            <a:stCxn id="6" idx="1"/>
          </p:cNvCxnSpPr>
          <p:nvPr/>
        </p:nvCxnSpPr>
        <p:spPr>
          <a:xfrm flipH="1">
            <a:off x="3200400" y="2595265"/>
            <a:ext cx="2590800" cy="30033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23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An Example</a:t>
            </a:r>
          </a:p>
        </p:txBody>
      </p:sp>
      <p:sp>
        <p:nvSpPr>
          <p:cNvPr id="81923" name="Rectangle 3"/>
          <p:cNvSpPr>
            <a:spLocks noGrp="1" noChangeArrowheads="1"/>
          </p:cNvSpPr>
          <p:nvPr>
            <p:ph idx="1"/>
          </p:nvPr>
        </p:nvSpPr>
        <p:spPr>
          <a:xfrm>
            <a:off x="455613" y="1598613"/>
            <a:ext cx="8535987" cy="4497387"/>
          </a:xfrm>
        </p:spPr>
        <p:txBody>
          <a:bodyPr/>
          <a:lstStyle/>
          <a:p>
            <a:r>
              <a:rPr lang="en-US" sz="2800" dirty="0"/>
              <a:t>Write a program segment that computes a sum of the numbers from 1 to some maximum value </a:t>
            </a:r>
            <a:r>
              <a:rPr lang="en-US" sz="2800" i="1" dirty="0"/>
              <a:t>max</a:t>
            </a:r>
            <a:endParaRPr lang="en-US" sz="2800" dirty="0"/>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6A4B0C4-30AE-436E-ADEF-4FC8974519FE}" type="slidenum">
              <a:rPr lang="en-US" sz="1200">
                <a:solidFill>
                  <a:srgbClr val="898989"/>
                </a:solidFill>
              </a:rPr>
              <a:pPr eaLnBrk="1" hangingPunct="1"/>
              <a:t>7</a:t>
            </a:fld>
            <a:endParaRPr lang="en-US" sz="1200">
              <a:solidFill>
                <a:srgbClr val="898989"/>
              </a:solidFill>
            </a:endParaRPr>
          </a:p>
        </p:txBody>
      </p:sp>
      <p:sp>
        <p:nvSpPr>
          <p:cNvPr id="329732" name="Text Box 4"/>
          <p:cNvSpPr txBox="1">
            <a:spLocks noChangeArrowheads="1"/>
          </p:cNvSpPr>
          <p:nvPr/>
        </p:nvSpPr>
        <p:spPr bwMode="auto">
          <a:xfrm>
            <a:off x="1066800" y="3124200"/>
            <a:ext cx="63246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a:t>
            </a:r>
            <a:r>
              <a:rPr lang="en-US" b="0" dirty="0"/>
              <a:t>sum = 0</a:t>
            </a:r>
            <a:r>
              <a:rPr lang="en-US" b="0" dirty="0" smtClean="0"/>
              <a:t>;</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max)</a:t>
            </a:r>
            <a:endParaRPr lang="en-US" b="0" dirty="0"/>
          </a:p>
          <a:p>
            <a:pPr eaLnBrk="1" hangingPunct="1">
              <a:buClrTx/>
              <a:buSzTx/>
              <a:buFontTx/>
              <a:buNone/>
            </a:pPr>
            <a:r>
              <a:rPr lang="en-US" b="0" dirty="0"/>
              <a:t>{</a:t>
            </a:r>
          </a:p>
          <a:p>
            <a:pPr eaLnBrk="1" hangingPunct="1">
              <a:buClrTx/>
              <a:buSzTx/>
              <a:buFontTx/>
              <a:buNone/>
            </a:pPr>
            <a:r>
              <a:rPr lang="en-US" b="0" dirty="0"/>
              <a:t>   sum = sum + </a:t>
            </a:r>
            <a:r>
              <a:rPr lang="en-US" b="0" dirty="0" err="1"/>
              <a:t>i</a:t>
            </a:r>
            <a:r>
              <a:rPr lang="en-US" b="0" dirty="0"/>
              <a:t>;</a:t>
            </a:r>
          </a:p>
          <a:p>
            <a:pPr eaLnBrk="1" hangingPunct="1">
              <a:buClrTx/>
              <a:buSzTx/>
              <a:buFontTx/>
              <a:buNone/>
            </a:pPr>
            <a:r>
              <a:rPr lang="en-US" b="0" dirty="0"/>
              <a:t>   </a:t>
            </a:r>
            <a:r>
              <a:rPr lang="en-US" b="0" dirty="0" err="1"/>
              <a:t>i</a:t>
            </a:r>
            <a:r>
              <a:rPr lang="en-US" b="0" dirty="0"/>
              <a:t> = </a:t>
            </a:r>
            <a:r>
              <a:rPr lang="en-US" b="0" dirty="0" smtClean="0"/>
              <a:t>i+1;</a:t>
            </a:r>
            <a:endParaRPr lang="en-US" b="0" dirty="0"/>
          </a:p>
          <a:p>
            <a:pPr eaLnBrk="1" hangingPunct="1">
              <a:buClrTx/>
              <a:buSzTx/>
              <a:buFontTx/>
              <a:buNone/>
            </a:pPr>
            <a:r>
              <a:rPr lang="en-US" b="0" dirty="0"/>
              <a:t>}</a:t>
            </a:r>
          </a:p>
          <a:p>
            <a:pPr eaLnBrk="1" hangingPunct="1">
              <a:buClrTx/>
              <a:buSzTx/>
              <a:buFontTx/>
              <a:buNone/>
            </a:pPr>
            <a:r>
              <a:rPr lang="en-US" b="0" dirty="0" err="1"/>
              <a:t>System.out.println</a:t>
            </a:r>
            <a:r>
              <a:rPr lang="en-US" b="0" dirty="0"/>
              <a:t>(“The sum is ” + sum);</a:t>
            </a:r>
          </a:p>
        </p:txBody>
      </p:sp>
    </p:spTree>
    <p:extLst>
      <p:ext uri="{BB962C8B-B14F-4D97-AF65-F5344CB8AC3E}">
        <p14:creationId xmlns:p14="http://schemas.microsoft.com/office/powerpoint/2010/main" val="2209780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a:xfrm>
            <a:off x="457200" y="1143000"/>
            <a:ext cx="8229600" cy="4987925"/>
          </a:xfrm>
        </p:spPr>
        <p:txBody>
          <a:bodyPr/>
          <a:lstStyle/>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70</a:t>
            </a:fld>
            <a:endParaRPr lang="en-US" altLang="en-US">
              <a:solidFill>
                <a:srgbClr val="000000"/>
              </a:solidFill>
            </a:endParaRPr>
          </a:p>
        </p:txBody>
      </p:sp>
      <p:sp>
        <p:nvSpPr>
          <p:cNvPr id="5" name="Text Box 4"/>
          <p:cNvSpPr txBox="1">
            <a:spLocks noChangeArrowheads="1"/>
          </p:cNvSpPr>
          <p:nvPr/>
        </p:nvSpPr>
        <p:spPr bwMode="auto">
          <a:xfrm>
            <a:off x="1066800" y="1752600"/>
            <a:ext cx="449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p>
          <a:p>
            <a:pPr eaLnBrk="1" hangingPunct="1">
              <a:buClrTx/>
              <a:buSzTx/>
              <a:buFontTx/>
              <a:buNone/>
              <a:tabLst>
                <a:tab pos="457200" algn="l"/>
              </a:tabLst>
            </a:pPr>
            <a:r>
              <a:rPr lang="en-US" b="0" dirty="0" smtClean="0"/>
              <a:t>	</a:t>
            </a:r>
            <a:r>
              <a:rPr lang="en-US" dirty="0" err="1" smtClean="0"/>
              <a:t>int</a:t>
            </a:r>
            <a:r>
              <a:rPr lang="en-US" b="0" dirty="0" smtClean="0"/>
              <a:t> j = 1;</a:t>
            </a:r>
          </a:p>
          <a:p>
            <a:pPr eaLnBrk="1" hangingPunct="1">
              <a:buClrTx/>
              <a:buSzTx/>
              <a:buFontTx/>
              <a:buNone/>
              <a:tabLst>
                <a:tab pos="457200" algn="l"/>
              </a:tabLst>
            </a:pPr>
            <a:r>
              <a:rPr lang="en-US" b="0" dirty="0"/>
              <a:t>	</a:t>
            </a:r>
            <a:r>
              <a:rPr lang="en-US" dirty="0" smtClean="0"/>
              <a:t>while</a:t>
            </a:r>
            <a:r>
              <a:rPr lang="en-US" b="0" dirty="0" smtClean="0"/>
              <a:t> (j &lt;= last) {</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a:t>
            </a:r>
            <a:r>
              <a:rPr lang="en-US" b="0" dirty="0" err="1" smtClean="0"/>
              <a:t>i</a:t>
            </a:r>
            <a:r>
              <a:rPr lang="en-US" b="0" dirty="0" smtClean="0"/>
              <a:t>*j);</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 “);</a:t>
            </a:r>
          </a:p>
          <a:p>
            <a:pPr eaLnBrk="1" hangingPunct="1">
              <a:buClrTx/>
              <a:buSzTx/>
              <a:buFontTx/>
              <a:buNone/>
              <a:tabLst>
                <a:tab pos="457200" algn="l"/>
              </a:tabLst>
            </a:pPr>
            <a:r>
              <a:rPr lang="en-US" b="0" dirty="0"/>
              <a:t>	</a:t>
            </a:r>
            <a:r>
              <a:rPr lang="en-US" b="0" dirty="0" smtClean="0"/>
              <a:t>	j = j + 1;</a:t>
            </a:r>
          </a:p>
          <a:p>
            <a:pPr eaLnBrk="1" hangingPunct="1">
              <a:buClrTx/>
              <a:buSzTx/>
              <a:buFontTx/>
              <a:buNone/>
              <a:tabLst>
                <a:tab pos="457200" algn="l"/>
              </a:tabLst>
            </a:pPr>
            <a:r>
              <a:rPr lang="en-US" b="0" dirty="0"/>
              <a:t>	</a:t>
            </a:r>
            <a:r>
              <a:rPr lang="en-US" b="0" dirty="0" smtClean="0"/>
              <a:t>}	</a:t>
            </a:r>
            <a:endParaRPr lang="en-US" b="0" dirty="0"/>
          </a:p>
          <a:p>
            <a:pPr eaLnBrk="1" hangingPunct="1">
              <a:buClrTx/>
              <a:buSzTx/>
              <a:buFontTx/>
              <a:buNone/>
              <a:tabLst>
                <a:tab pos="457200" algn="l"/>
              </a:tabLst>
            </a:pPr>
            <a:r>
              <a:rPr lang="en-US" b="0" dirty="0"/>
              <a:t>	</a:t>
            </a:r>
            <a:r>
              <a:rPr lang="en-US" b="0" dirty="0" err="1" smtClean="0"/>
              <a:t>System.out.println</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err="1"/>
              <a:t>i</a:t>
            </a:r>
            <a:r>
              <a:rPr lang="en-US" b="0" dirty="0" smtClean="0"/>
              <a:t> + 1;</a:t>
            </a:r>
            <a:endParaRPr lang="en-US" b="0" dirty="0"/>
          </a:p>
          <a:p>
            <a:pPr eaLnBrk="1" hangingPunct="1">
              <a:buClrTx/>
              <a:buSzTx/>
              <a:buFontTx/>
              <a:buNone/>
            </a:pPr>
            <a:r>
              <a:rPr lang="en-US" b="0" dirty="0" smtClean="0"/>
              <a:t>}</a:t>
            </a:r>
            <a:endParaRPr lang="en-US" b="0" dirty="0"/>
          </a:p>
        </p:txBody>
      </p:sp>
      <p:sp>
        <p:nvSpPr>
          <p:cNvPr id="6" name="TextBox 5"/>
          <p:cNvSpPr txBox="1"/>
          <p:nvPr/>
        </p:nvSpPr>
        <p:spPr>
          <a:xfrm>
            <a:off x="5791200" y="2133600"/>
            <a:ext cx="2895601" cy="1754326"/>
          </a:xfrm>
          <a:prstGeom prst="rect">
            <a:avLst/>
          </a:prstGeom>
          <a:noFill/>
        </p:spPr>
        <p:txBody>
          <a:bodyPr wrap="square" rtlCol="0">
            <a:spAutoFit/>
          </a:bodyPr>
          <a:lstStyle/>
          <a:p>
            <a:r>
              <a:rPr lang="en-US" dirty="0" smtClean="0"/>
              <a:t>The </a:t>
            </a:r>
            <a:r>
              <a:rPr lang="en-US" i="1" dirty="0" smtClean="0"/>
              <a:t>scope</a:t>
            </a:r>
            <a:r>
              <a:rPr lang="en-US" dirty="0" smtClean="0"/>
              <a:t> of the variable j is from when j is declared…</a:t>
            </a:r>
          </a:p>
          <a:p>
            <a:endParaRPr lang="en-US" dirty="0"/>
          </a:p>
          <a:p>
            <a:r>
              <a:rPr lang="en-US" dirty="0" smtClean="0"/>
              <a:t>To the final “curly brace” that defines the while loop.</a:t>
            </a:r>
          </a:p>
        </p:txBody>
      </p:sp>
      <p:cxnSp>
        <p:nvCxnSpPr>
          <p:cNvPr id="9" name="Straight Arrow Connector 8"/>
          <p:cNvCxnSpPr>
            <a:stCxn id="6" idx="2"/>
          </p:cNvCxnSpPr>
          <p:nvPr/>
        </p:nvCxnSpPr>
        <p:spPr>
          <a:xfrm flipH="1">
            <a:off x="1371600" y="3887926"/>
            <a:ext cx="5867401" cy="144607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173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a:xfrm>
            <a:off x="457200" y="1143000"/>
            <a:ext cx="8229600" cy="4987925"/>
          </a:xfrm>
        </p:spPr>
        <p:txBody>
          <a:bodyPr/>
          <a:lstStyle/>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71</a:t>
            </a:fld>
            <a:endParaRPr lang="en-US" altLang="en-US">
              <a:solidFill>
                <a:srgbClr val="000000"/>
              </a:solidFill>
            </a:endParaRPr>
          </a:p>
        </p:txBody>
      </p:sp>
      <p:sp>
        <p:nvSpPr>
          <p:cNvPr id="5" name="Text Box 4"/>
          <p:cNvSpPr txBox="1">
            <a:spLocks noChangeArrowheads="1"/>
          </p:cNvSpPr>
          <p:nvPr/>
        </p:nvSpPr>
        <p:spPr bwMode="auto">
          <a:xfrm>
            <a:off x="1066800" y="1752600"/>
            <a:ext cx="449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p>
          <a:p>
            <a:pPr eaLnBrk="1" hangingPunct="1">
              <a:buClrTx/>
              <a:buSzTx/>
              <a:buFontTx/>
              <a:buNone/>
              <a:tabLst>
                <a:tab pos="457200" algn="l"/>
              </a:tabLst>
            </a:pPr>
            <a:r>
              <a:rPr lang="en-US" b="0" dirty="0" smtClean="0"/>
              <a:t>	</a:t>
            </a:r>
            <a:r>
              <a:rPr lang="en-US" dirty="0" err="1" smtClean="0"/>
              <a:t>int</a:t>
            </a:r>
            <a:r>
              <a:rPr lang="en-US" b="0" dirty="0" smtClean="0"/>
              <a:t> j = 1;</a:t>
            </a:r>
          </a:p>
          <a:p>
            <a:pPr eaLnBrk="1" hangingPunct="1">
              <a:buClrTx/>
              <a:buSzTx/>
              <a:buFontTx/>
              <a:buNone/>
              <a:tabLst>
                <a:tab pos="457200" algn="l"/>
              </a:tabLst>
            </a:pPr>
            <a:r>
              <a:rPr lang="en-US" b="0" dirty="0"/>
              <a:t>	</a:t>
            </a:r>
            <a:r>
              <a:rPr lang="en-US" dirty="0" smtClean="0"/>
              <a:t>while</a:t>
            </a:r>
            <a:r>
              <a:rPr lang="en-US" b="0" dirty="0" smtClean="0"/>
              <a:t> (j &lt;= last) {</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a:t>
            </a:r>
            <a:r>
              <a:rPr lang="en-US" b="0" dirty="0" err="1" smtClean="0"/>
              <a:t>i</a:t>
            </a:r>
            <a:r>
              <a:rPr lang="en-US" b="0" dirty="0" smtClean="0"/>
              <a:t>*j);</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 “);</a:t>
            </a:r>
          </a:p>
          <a:p>
            <a:pPr eaLnBrk="1" hangingPunct="1">
              <a:buClrTx/>
              <a:buSzTx/>
              <a:buFontTx/>
              <a:buNone/>
              <a:tabLst>
                <a:tab pos="457200" algn="l"/>
              </a:tabLst>
            </a:pPr>
            <a:r>
              <a:rPr lang="en-US" b="0" dirty="0"/>
              <a:t>	</a:t>
            </a:r>
            <a:r>
              <a:rPr lang="en-US" b="0" dirty="0" smtClean="0"/>
              <a:t>	j = j + 1;</a:t>
            </a:r>
          </a:p>
          <a:p>
            <a:pPr eaLnBrk="1" hangingPunct="1">
              <a:buClrTx/>
              <a:buSzTx/>
              <a:buFontTx/>
              <a:buNone/>
              <a:tabLst>
                <a:tab pos="457200" algn="l"/>
              </a:tabLst>
            </a:pPr>
            <a:r>
              <a:rPr lang="en-US" b="0" dirty="0"/>
              <a:t>	</a:t>
            </a:r>
            <a:r>
              <a:rPr lang="en-US" b="0" dirty="0" smtClean="0"/>
              <a:t>}	</a:t>
            </a:r>
            <a:endParaRPr lang="en-US" b="0" dirty="0"/>
          </a:p>
          <a:p>
            <a:pPr eaLnBrk="1" hangingPunct="1">
              <a:buClrTx/>
              <a:buSzTx/>
              <a:buFontTx/>
              <a:buNone/>
              <a:tabLst>
                <a:tab pos="457200" algn="l"/>
              </a:tabLst>
            </a:pPr>
            <a:r>
              <a:rPr lang="en-US" b="0" dirty="0"/>
              <a:t>	</a:t>
            </a:r>
            <a:r>
              <a:rPr lang="en-US" b="0" dirty="0" err="1" smtClean="0"/>
              <a:t>System.out.println</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err="1"/>
              <a:t>i</a:t>
            </a:r>
            <a:r>
              <a:rPr lang="en-US" b="0" dirty="0" smtClean="0"/>
              <a:t> + 1;</a:t>
            </a:r>
            <a:endParaRPr lang="en-US" b="0" dirty="0"/>
          </a:p>
          <a:p>
            <a:pPr eaLnBrk="1" hangingPunct="1">
              <a:buClrTx/>
              <a:buSzTx/>
              <a:buFontTx/>
              <a:buNone/>
            </a:pPr>
            <a:r>
              <a:rPr lang="en-US" b="0" dirty="0" smtClean="0"/>
              <a:t>}</a:t>
            </a:r>
            <a:endParaRPr lang="en-US" b="0" dirty="0"/>
          </a:p>
        </p:txBody>
      </p:sp>
      <p:sp>
        <p:nvSpPr>
          <p:cNvPr id="6" name="TextBox 5"/>
          <p:cNvSpPr txBox="1"/>
          <p:nvPr/>
        </p:nvSpPr>
        <p:spPr>
          <a:xfrm>
            <a:off x="5791200" y="739897"/>
            <a:ext cx="2895601" cy="4801314"/>
          </a:xfrm>
          <a:prstGeom prst="rect">
            <a:avLst/>
          </a:prstGeom>
          <a:noFill/>
        </p:spPr>
        <p:txBody>
          <a:bodyPr wrap="square" rtlCol="0">
            <a:spAutoFit/>
          </a:bodyPr>
          <a:lstStyle/>
          <a:p>
            <a:r>
              <a:rPr lang="en-US" dirty="0" smtClean="0"/>
              <a:t>The </a:t>
            </a:r>
            <a:r>
              <a:rPr lang="en-US" i="1" dirty="0" smtClean="0"/>
              <a:t>scope</a:t>
            </a:r>
            <a:r>
              <a:rPr lang="en-US" dirty="0" smtClean="0"/>
              <a:t> of the variable j is from when j is declared…</a:t>
            </a:r>
          </a:p>
          <a:p>
            <a:endParaRPr lang="en-US" dirty="0"/>
          </a:p>
          <a:p>
            <a:r>
              <a:rPr lang="en-US" dirty="0" smtClean="0"/>
              <a:t>To the final “curly brace” that defines the while loop.</a:t>
            </a:r>
          </a:p>
          <a:p>
            <a:endParaRPr lang="en-US" dirty="0"/>
          </a:p>
          <a:p>
            <a:r>
              <a:rPr lang="en-US" dirty="0" smtClean="0"/>
              <a:t>Within this block of code, the variable j can be used.</a:t>
            </a:r>
          </a:p>
          <a:p>
            <a:endParaRPr lang="en-US" dirty="0"/>
          </a:p>
          <a:p>
            <a:r>
              <a:rPr lang="en-US" dirty="0" smtClean="0"/>
              <a:t>Outside of this block of code, attempting to use j results in a syntax error!</a:t>
            </a:r>
          </a:p>
          <a:p>
            <a:endParaRPr lang="en-US" dirty="0"/>
          </a:p>
          <a:p>
            <a:r>
              <a:rPr lang="en-US" dirty="0" smtClean="0"/>
              <a:t>The variable j does not even exist outside of this block!</a:t>
            </a:r>
          </a:p>
        </p:txBody>
      </p:sp>
      <p:sp>
        <p:nvSpPr>
          <p:cNvPr id="7" name="Rounded Rectangle 6"/>
          <p:cNvSpPr/>
          <p:nvPr/>
        </p:nvSpPr>
        <p:spPr>
          <a:xfrm>
            <a:off x="1066800" y="2743200"/>
            <a:ext cx="4495800" cy="23622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8684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a:xfrm>
            <a:off x="457200" y="1143000"/>
            <a:ext cx="8229600" cy="4987925"/>
          </a:xfrm>
        </p:spPr>
        <p:txBody>
          <a:bodyPr/>
          <a:lstStyle/>
          <a:p>
            <a:endParaRPr lang="en-US" dirty="0"/>
          </a:p>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72</a:t>
            </a:fld>
            <a:endParaRPr lang="en-US" altLang="en-US">
              <a:solidFill>
                <a:srgbClr val="000000"/>
              </a:solidFill>
            </a:endParaRPr>
          </a:p>
        </p:txBody>
      </p:sp>
      <p:sp>
        <p:nvSpPr>
          <p:cNvPr id="5" name="Text Box 4"/>
          <p:cNvSpPr txBox="1">
            <a:spLocks noChangeArrowheads="1"/>
          </p:cNvSpPr>
          <p:nvPr/>
        </p:nvSpPr>
        <p:spPr bwMode="auto">
          <a:xfrm>
            <a:off x="1066800" y="1752600"/>
            <a:ext cx="4495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err="1" smtClean="0"/>
              <a:t>int</a:t>
            </a:r>
            <a:r>
              <a:rPr lang="en-US" b="0" dirty="0" smtClean="0"/>
              <a:t> last </a:t>
            </a:r>
            <a:r>
              <a:rPr lang="en-US" b="0" dirty="0"/>
              <a:t>= </a:t>
            </a:r>
            <a:r>
              <a:rPr lang="en-US" b="0" dirty="0" smtClean="0"/>
              <a:t>5;</a:t>
            </a:r>
          </a:p>
          <a:p>
            <a:pPr eaLnBrk="1" hangingPunct="1">
              <a:buClrTx/>
              <a:buSzTx/>
              <a:buFontTx/>
              <a:buNone/>
            </a:pPr>
            <a:r>
              <a:rPr lang="en-US" dirty="0" err="1" smtClean="0"/>
              <a:t>int</a:t>
            </a:r>
            <a:r>
              <a:rPr lang="en-US" b="0" dirty="0" smtClean="0"/>
              <a:t> </a:t>
            </a:r>
            <a:r>
              <a:rPr lang="en-US" b="0" dirty="0" err="1"/>
              <a:t>i</a:t>
            </a:r>
            <a:r>
              <a:rPr lang="en-US" b="0" dirty="0"/>
              <a:t> = </a:t>
            </a:r>
            <a:r>
              <a:rPr lang="en-US" b="0" dirty="0" smtClean="0"/>
              <a:t>1;</a:t>
            </a:r>
            <a:endParaRPr lang="en-US" b="0" dirty="0"/>
          </a:p>
          <a:p>
            <a:pPr eaLnBrk="1" hangingPunct="1">
              <a:buClrTx/>
              <a:buSzTx/>
              <a:buFontTx/>
              <a:buNone/>
            </a:pPr>
            <a:r>
              <a:rPr lang="en-US" dirty="0"/>
              <a:t>while</a:t>
            </a:r>
            <a:r>
              <a:rPr lang="en-US" b="0" dirty="0"/>
              <a:t> (</a:t>
            </a:r>
            <a:r>
              <a:rPr lang="en-US" b="0" dirty="0" err="1"/>
              <a:t>i</a:t>
            </a:r>
            <a:r>
              <a:rPr lang="en-US" b="0" dirty="0"/>
              <a:t> </a:t>
            </a:r>
            <a:r>
              <a:rPr lang="en-US" b="0" dirty="0" smtClean="0"/>
              <a:t>&lt;= last){</a:t>
            </a:r>
          </a:p>
          <a:p>
            <a:pPr eaLnBrk="1" hangingPunct="1">
              <a:buClrTx/>
              <a:buSzTx/>
              <a:buFontTx/>
              <a:buNone/>
              <a:tabLst>
                <a:tab pos="457200" algn="l"/>
              </a:tabLst>
            </a:pPr>
            <a:r>
              <a:rPr lang="en-US" b="0" dirty="0" smtClean="0"/>
              <a:t>	</a:t>
            </a:r>
            <a:r>
              <a:rPr lang="en-US" dirty="0" err="1" smtClean="0"/>
              <a:t>int</a:t>
            </a:r>
            <a:r>
              <a:rPr lang="en-US" b="0" dirty="0" smtClean="0"/>
              <a:t> j = 1;</a:t>
            </a:r>
          </a:p>
          <a:p>
            <a:pPr eaLnBrk="1" hangingPunct="1">
              <a:buClrTx/>
              <a:buSzTx/>
              <a:buFontTx/>
              <a:buNone/>
              <a:tabLst>
                <a:tab pos="457200" algn="l"/>
              </a:tabLst>
            </a:pPr>
            <a:r>
              <a:rPr lang="en-US" b="0" dirty="0"/>
              <a:t>	</a:t>
            </a:r>
            <a:r>
              <a:rPr lang="en-US" dirty="0" smtClean="0"/>
              <a:t>while</a:t>
            </a:r>
            <a:r>
              <a:rPr lang="en-US" b="0" dirty="0" smtClean="0"/>
              <a:t> (j &lt;= last) {</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a:t>
            </a:r>
            <a:r>
              <a:rPr lang="en-US" b="0" dirty="0" err="1" smtClean="0"/>
              <a:t>i</a:t>
            </a:r>
            <a:r>
              <a:rPr lang="en-US" b="0" dirty="0" smtClean="0"/>
              <a:t>*j);</a:t>
            </a:r>
          </a:p>
          <a:p>
            <a:pPr eaLnBrk="1" hangingPunct="1">
              <a:buClrTx/>
              <a:buSzTx/>
              <a:buFontTx/>
              <a:buNone/>
              <a:tabLst>
                <a:tab pos="457200" algn="l"/>
              </a:tabLst>
            </a:pPr>
            <a:r>
              <a:rPr lang="en-US" b="0" dirty="0"/>
              <a:t>	</a:t>
            </a:r>
            <a:r>
              <a:rPr lang="en-US" b="0" dirty="0" smtClean="0"/>
              <a:t>	</a:t>
            </a:r>
            <a:r>
              <a:rPr lang="en-US" b="0" dirty="0" err="1" smtClean="0"/>
              <a:t>System.out.print</a:t>
            </a:r>
            <a:r>
              <a:rPr lang="en-US" b="0" dirty="0" smtClean="0"/>
              <a:t>(“ “);</a:t>
            </a:r>
          </a:p>
          <a:p>
            <a:pPr eaLnBrk="1" hangingPunct="1">
              <a:buClrTx/>
              <a:buSzTx/>
              <a:buFontTx/>
              <a:buNone/>
              <a:tabLst>
                <a:tab pos="457200" algn="l"/>
              </a:tabLst>
            </a:pPr>
            <a:r>
              <a:rPr lang="en-US" b="0" dirty="0"/>
              <a:t>	</a:t>
            </a:r>
            <a:r>
              <a:rPr lang="en-US" b="0" dirty="0" smtClean="0"/>
              <a:t>	j = j + 1;</a:t>
            </a:r>
          </a:p>
          <a:p>
            <a:pPr eaLnBrk="1" hangingPunct="1">
              <a:buClrTx/>
              <a:buSzTx/>
              <a:buFontTx/>
              <a:buNone/>
              <a:tabLst>
                <a:tab pos="457200" algn="l"/>
              </a:tabLst>
            </a:pPr>
            <a:r>
              <a:rPr lang="en-US" b="0" dirty="0"/>
              <a:t>	</a:t>
            </a:r>
            <a:r>
              <a:rPr lang="en-US" b="0" dirty="0" smtClean="0"/>
              <a:t>}	</a:t>
            </a:r>
            <a:endParaRPr lang="en-US" b="0" dirty="0"/>
          </a:p>
          <a:p>
            <a:pPr eaLnBrk="1" hangingPunct="1">
              <a:buClrTx/>
              <a:buSzTx/>
              <a:buFontTx/>
              <a:buNone/>
              <a:tabLst>
                <a:tab pos="457200" algn="l"/>
              </a:tabLst>
            </a:pPr>
            <a:r>
              <a:rPr lang="en-US" b="0" dirty="0"/>
              <a:t>	</a:t>
            </a:r>
            <a:r>
              <a:rPr lang="en-US" b="0" dirty="0" err="1" smtClean="0"/>
              <a:t>System.out.println</a:t>
            </a:r>
            <a:r>
              <a:rPr lang="en-US" b="0" dirty="0" smtClean="0"/>
              <a:t>();</a:t>
            </a:r>
            <a:endParaRPr lang="en-US" b="0" dirty="0"/>
          </a:p>
          <a:p>
            <a:pPr eaLnBrk="1" hangingPunct="1">
              <a:buClrTx/>
              <a:buSzTx/>
              <a:buFontTx/>
              <a:buNone/>
            </a:pPr>
            <a:r>
              <a:rPr lang="en-US" b="0" dirty="0"/>
              <a:t>   </a:t>
            </a:r>
            <a:r>
              <a:rPr lang="en-US" b="0" dirty="0" err="1"/>
              <a:t>i</a:t>
            </a:r>
            <a:r>
              <a:rPr lang="en-US" b="0" dirty="0"/>
              <a:t> = </a:t>
            </a:r>
            <a:r>
              <a:rPr lang="en-US" b="0" dirty="0" err="1"/>
              <a:t>i</a:t>
            </a:r>
            <a:r>
              <a:rPr lang="en-US" b="0" dirty="0" smtClean="0"/>
              <a:t> + 1;</a:t>
            </a:r>
            <a:endParaRPr lang="en-US" b="0" dirty="0"/>
          </a:p>
          <a:p>
            <a:pPr eaLnBrk="1" hangingPunct="1">
              <a:buClrTx/>
              <a:buSzTx/>
              <a:buFontTx/>
              <a:buNone/>
            </a:pPr>
            <a:r>
              <a:rPr lang="en-US" b="0" dirty="0" smtClean="0"/>
              <a:t>}</a:t>
            </a:r>
          </a:p>
          <a:p>
            <a:pPr eaLnBrk="1" hangingPunct="1">
              <a:buClrTx/>
              <a:buSzTx/>
              <a:buFontTx/>
              <a:buNone/>
            </a:pPr>
            <a:r>
              <a:rPr lang="en-US" b="0" dirty="0" smtClean="0"/>
              <a:t>…</a:t>
            </a:r>
            <a:endParaRPr lang="en-US" b="0" dirty="0"/>
          </a:p>
        </p:txBody>
      </p:sp>
      <p:sp>
        <p:nvSpPr>
          <p:cNvPr id="6" name="TextBox 5"/>
          <p:cNvSpPr txBox="1"/>
          <p:nvPr/>
        </p:nvSpPr>
        <p:spPr>
          <a:xfrm>
            <a:off x="5791200" y="739897"/>
            <a:ext cx="2895601" cy="3970318"/>
          </a:xfrm>
          <a:prstGeom prst="rect">
            <a:avLst/>
          </a:prstGeom>
          <a:noFill/>
        </p:spPr>
        <p:txBody>
          <a:bodyPr wrap="square" rtlCol="0">
            <a:spAutoFit/>
          </a:bodyPr>
          <a:lstStyle/>
          <a:p>
            <a:r>
              <a:rPr lang="en-US" dirty="0" smtClean="0"/>
              <a:t>Note that variables live within the entire block they are declared in.</a:t>
            </a:r>
          </a:p>
          <a:p>
            <a:endParaRPr lang="en-US" dirty="0"/>
          </a:p>
          <a:p>
            <a:r>
              <a:rPr lang="en-US" dirty="0" smtClean="0"/>
              <a:t>Even if that means going into an inner </a:t>
            </a:r>
            <a:r>
              <a:rPr lang="en-US" i="1" dirty="0" smtClean="0"/>
              <a:t>nested</a:t>
            </a:r>
            <a:r>
              <a:rPr lang="en-US" dirty="0" smtClean="0"/>
              <a:t> block.</a:t>
            </a:r>
          </a:p>
          <a:p>
            <a:endParaRPr lang="en-US" dirty="0"/>
          </a:p>
          <a:p>
            <a:r>
              <a:rPr lang="en-US" dirty="0" smtClean="0"/>
              <a:t>The scope of </a:t>
            </a:r>
            <a:r>
              <a:rPr lang="en-US" dirty="0" err="1" smtClean="0"/>
              <a:t>i</a:t>
            </a:r>
            <a:r>
              <a:rPr lang="en-US" dirty="0" smtClean="0"/>
              <a:t> and last, for example, is this entire block of code.</a:t>
            </a:r>
          </a:p>
          <a:p>
            <a:endParaRPr lang="en-US" dirty="0"/>
          </a:p>
          <a:p>
            <a:r>
              <a:rPr lang="en-US" dirty="0" smtClean="0"/>
              <a:t>As well as any lines that continue on after the outer while loop ends!</a:t>
            </a:r>
          </a:p>
        </p:txBody>
      </p:sp>
      <p:sp>
        <p:nvSpPr>
          <p:cNvPr id="7" name="Rounded Rectangle 6"/>
          <p:cNvSpPr/>
          <p:nvPr/>
        </p:nvSpPr>
        <p:spPr>
          <a:xfrm>
            <a:off x="685800" y="1752600"/>
            <a:ext cx="4876800" cy="4343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649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smtClean="0"/>
              <a:t>Your Turn</a:t>
            </a:r>
          </a:p>
        </p:txBody>
      </p:sp>
      <p:sp>
        <p:nvSpPr>
          <p:cNvPr id="339971" name="Rectangle 3"/>
          <p:cNvSpPr>
            <a:spLocks noGrp="1" noChangeArrowheads="1"/>
          </p:cNvSpPr>
          <p:nvPr>
            <p:ph idx="1"/>
          </p:nvPr>
        </p:nvSpPr>
        <p:spPr/>
        <p:txBody>
          <a:bodyPr/>
          <a:lstStyle/>
          <a:p>
            <a:pPr eaLnBrk="1" hangingPunct="1"/>
            <a:r>
              <a:rPr lang="en-US" dirty="0" smtClean="0"/>
              <a:t>Write a program segment that given two integer variables, </a:t>
            </a:r>
            <a:r>
              <a:rPr lang="en-US" i="1" dirty="0" smtClean="0"/>
              <a:t>width</a:t>
            </a:r>
            <a:r>
              <a:rPr lang="en-US" dirty="0" smtClean="0"/>
              <a:t> and </a:t>
            </a:r>
            <a:r>
              <a:rPr lang="en-US" i="1" dirty="0" smtClean="0"/>
              <a:t>height</a:t>
            </a:r>
            <a:r>
              <a:rPr lang="en-US" dirty="0" smtClean="0"/>
              <a:t>, outputs a rectangle of ‘+’s of the given width and height.</a:t>
            </a:r>
          </a:p>
          <a:p>
            <a:pPr eaLnBrk="1" hangingPunct="1"/>
            <a:r>
              <a:rPr lang="en-US" dirty="0" smtClean="0"/>
              <a:t>Start by solving a simpler problem: given integer variable </a:t>
            </a:r>
            <a:r>
              <a:rPr lang="en-US" i="1" dirty="0" smtClean="0"/>
              <a:t>width</a:t>
            </a:r>
            <a:r>
              <a:rPr lang="en-US" dirty="0" smtClean="0"/>
              <a:t>, output </a:t>
            </a:r>
            <a:r>
              <a:rPr lang="en-US" i="1" dirty="0" smtClean="0"/>
              <a:t>width</a:t>
            </a:r>
            <a:r>
              <a:rPr lang="en-US" dirty="0" smtClean="0"/>
              <a:t> ‘+’s on one line.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E4332AC-30E9-4CAA-9102-D3848D04941F}" type="slidenum">
              <a:rPr lang="en-US" sz="1200">
                <a:solidFill>
                  <a:srgbClr val="898989"/>
                </a:solidFill>
              </a:rPr>
              <a:pPr eaLnBrk="1" hangingPunct="1"/>
              <a:t>73</a:t>
            </a:fld>
            <a:endParaRPr lang="en-US" sz="1200">
              <a:solidFill>
                <a:srgbClr val="898989"/>
              </a:solidFill>
            </a:endParaRPr>
          </a:p>
        </p:txBody>
      </p:sp>
    </p:spTree>
    <p:extLst>
      <p:ext uri="{BB962C8B-B14F-4D97-AF65-F5344CB8AC3E}">
        <p14:creationId xmlns:p14="http://schemas.microsoft.com/office/powerpoint/2010/main" val="42118084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Output One Row Of ‘+’s</a:t>
            </a:r>
          </a:p>
        </p:txBody>
      </p:sp>
      <p:sp>
        <p:nvSpPr>
          <p:cNvPr id="342019" name="Rectangle 3"/>
          <p:cNvSpPr>
            <a:spLocks noGrp="1" noChangeArrowheads="1"/>
          </p:cNvSpPr>
          <p:nvPr>
            <p:ph idx="1"/>
          </p:nvPr>
        </p:nvSpPr>
        <p:spPr>
          <a:xfrm>
            <a:off x="685800" y="1371600"/>
            <a:ext cx="8077200" cy="4495800"/>
          </a:xfrm>
        </p:spPr>
        <p:txBody>
          <a:bodyPr/>
          <a:lstStyle/>
          <a:p>
            <a:pPr eaLnBrk="1" hangingPunct="1">
              <a:lnSpc>
                <a:spcPct val="90000"/>
              </a:lnSpc>
              <a:spcBef>
                <a:spcPct val="0"/>
              </a:spcBef>
              <a:buFont typeface="Wingdings" pitchFamily="2" charset="2"/>
              <a:buNone/>
            </a:pPr>
            <a:r>
              <a:rPr lang="en-US" sz="2400" b="1" smtClean="0">
                <a:latin typeface="Courier New" charset="0"/>
              </a:rPr>
              <a:t>  int</a:t>
            </a:r>
            <a:r>
              <a:rPr lang="en-US" sz="2400" smtClean="0">
                <a:latin typeface="Courier New" charset="0"/>
              </a:rPr>
              <a:t> col = 0;</a:t>
            </a:r>
          </a:p>
          <a:p>
            <a:pPr eaLnBrk="1" hangingPunct="1">
              <a:lnSpc>
                <a:spcPct val="90000"/>
              </a:lnSpc>
              <a:spcBef>
                <a:spcPct val="0"/>
              </a:spcBef>
              <a:buFont typeface="Wingdings" pitchFamily="2" charset="2"/>
              <a:buNone/>
            </a:pPr>
            <a:r>
              <a:rPr lang="en-US" sz="2400" b="1" smtClean="0">
                <a:latin typeface="Courier New" charset="0"/>
              </a:rPr>
              <a:t>  while</a:t>
            </a:r>
            <a:r>
              <a:rPr lang="en-US" sz="2400" smtClean="0">
                <a:latin typeface="Courier New" charset="0"/>
              </a:rPr>
              <a:t> (col &lt; width)</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System.out.print(‘+’);</a:t>
            </a:r>
          </a:p>
          <a:p>
            <a:pPr eaLnBrk="1" hangingPunct="1">
              <a:lnSpc>
                <a:spcPct val="90000"/>
              </a:lnSpc>
              <a:spcBef>
                <a:spcPct val="0"/>
              </a:spcBef>
              <a:buFont typeface="Wingdings" pitchFamily="2" charset="2"/>
              <a:buNone/>
            </a:pPr>
            <a:r>
              <a:rPr lang="en-US" sz="2400" smtClean="0">
                <a:latin typeface="Courier New" charset="0"/>
              </a:rPr>
              <a:t>    col = col + 1;</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System.out.println();</a:t>
            </a:r>
          </a:p>
          <a:p>
            <a:pPr eaLnBrk="1" hangingPunct="1">
              <a:lnSpc>
                <a:spcPct val="90000"/>
              </a:lnSpc>
              <a:spcBef>
                <a:spcPct val="0"/>
              </a:spcBef>
              <a:buFont typeface="Wingdings" pitchFamily="2" charset="2"/>
              <a:buNone/>
            </a:pPr>
            <a:endParaRPr lang="en-US" sz="2400" smtClean="0">
              <a:latin typeface="Courier New" charset="0"/>
            </a:endParaRPr>
          </a:p>
          <a:p>
            <a:pPr eaLnBrk="1" hangingPunct="1">
              <a:lnSpc>
                <a:spcPct val="90000"/>
              </a:lnSpc>
              <a:spcBef>
                <a:spcPct val="0"/>
              </a:spcBef>
            </a:pPr>
            <a:r>
              <a:rPr lang="en-US" smtClean="0"/>
              <a:t>How are we going to output </a:t>
            </a:r>
            <a:r>
              <a:rPr lang="en-US" i="1" smtClean="0"/>
              <a:t>height</a:t>
            </a:r>
            <a:r>
              <a:rPr lang="en-US" smtClean="0"/>
              <a:t> rows of </a:t>
            </a:r>
            <a:r>
              <a:rPr lang="en-US" i="1" smtClean="0"/>
              <a:t>width</a:t>
            </a:r>
            <a:r>
              <a:rPr lang="en-US" smtClean="0"/>
              <a:t> columns of ‘+’? In other words, how do we repeat the code above </a:t>
            </a:r>
            <a:r>
              <a:rPr lang="en-US" i="1" smtClean="0"/>
              <a:t>height</a:t>
            </a:r>
            <a:r>
              <a:rPr lang="en-US" smtClean="0"/>
              <a:t> times?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B73B6A9-C029-4034-B6DD-46392FA86783}" type="slidenum">
              <a:rPr lang="en-US" sz="1200">
                <a:solidFill>
                  <a:srgbClr val="898989"/>
                </a:solidFill>
              </a:rPr>
              <a:pPr eaLnBrk="1" hangingPunct="1"/>
              <a:t>74</a:t>
            </a:fld>
            <a:endParaRPr lang="en-US" sz="1200">
              <a:solidFill>
                <a:srgbClr val="898989"/>
              </a:solidFill>
            </a:endParaRPr>
          </a:p>
        </p:txBody>
      </p:sp>
    </p:spTree>
    <p:extLst>
      <p:ext uri="{BB962C8B-B14F-4D97-AF65-F5344CB8AC3E}">
        <p14:creationId xmlns:p14="http://schemas.microsoft.com/office/powerpoint/2010/main" val="40365701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Output A Rectangle Of ‘+’s</a:t>
            </a:r>
          </a:p>
        </p:txBody>
      </p:sp>
      <p:sp>
        <p:nvSpPr>
          <p:cNvPr id="344067" name="Rectangle 3"/>
          <p:cNvSpPr>
            <a:spLocks noGrp="1" noChangeArrowheads="1"/>
          </p:cNvSpPr>
          <p:nvPr>
            <p:ph idx="1"/>
          </p:nvPr>
        </p:nvSpPr>
        <p:spPr>
          <a:xfrm>
            <a:off x="685800" y="1371600"/>
            <a:ext cx="8077200" cy="4495800"/>
          </a:xfrm>
        </p:spPr>
        <p:txBody>
          <a:bodyPr/>
          <a:lstStyle/>
          <a:p>
            <a:pPr eaLnBrk="1" hangingPunct="1">
              <a:lnSpc>
                <a:spcPct val="90000"/>
              </a:lnSpc>
              <a:spcBef>
                <a:spcPct val="0"/>
              </a:spcBef>
              <a:buFont typeface="Wingdings" pitchFamily="2" charset="2"/>
              <a:buNone/>
            </a:pPr>
            <a:r>
              <a:rPr lang="en-US" sz="2400" b="1" smtClean="0">
                <a:latin typeface="Courier New" charset="0"/>
              </a:rPr>
              <a:t>int</a:t>
            </a:r>
            <a:r>
              <a:rPr lang="en-US" sz="2400" smtClean="0">
                <a:latin typeface="Courier New" charset="0"/>
              </a:rPr>
              <a:t> row = 0;</a:t>
            </a:r>
            <a:endParaRPr lang="en-US" sz="2400" b="1" smtClean="0">
              <a:latin typeface="Courier New" charset="0"/>
            </a:endParaRPr>
          </a:p>
          <a:p>
            <a:pPr eaLnBrk="1" hangingPunct="1">
              <a:lnSpc>
                <a:spcPct val="90000"/>
              </a:lnSpc>
              <a:spcBef>
                <a:spcPct val="0"/>
              </a:spcBef>
              <a:buFont typeface="Wingdings" pitchFamily="2" charset="2"/>
              <a:buNone/>
            </a:pPr>
            <a:r>
              <a:rPr lang="en-US" sz="2400" b="1" smtClean="0">
                <a:latin typeface="Courier New" charset="0"/>
              </a:rPr>
              <a:t>while</a:t>
            </a:r>
            <a:r>
              <a:rPr lang="en-US" sz="2400" smtClean="0">
                <a:latin typeface="Courier New" charset="0"/>
              </a:rPr>
              <a:t> (row &lt; height)</a:t>
            </a:r>
          </a:p>
          <a:p>
            <a:pPr eaLnBrk="1" hangingPunct="1">
              <a:lnSpc>
                <a:spcPct val="90000"/>
              </a:lnSpc>
              <a:spcBef>
                <a:spcPct val="0"/>
              </a:spcBef>
              <a:buFont typeface="Wingdings" pitchFamily="2" charset="2"/>
              <a:buNone/>
            </a:pPr>
            <a:r>
              <a:rPr lang="en-US" sz="2400" smtClean="0">
                <a:latin typeface="Courier New" charset="0"/>
              </a:rPr>
              <a:t>{</a:t>
            </a:r>
            <a:endParaRPr lang="en-US" sz="2400" b="1" smtClean="0">
              <a:latin typeface="Courier New" charset="0"/>
            </a:endParaRPr>
          </a:p>
          <a:p>
            <a:pPr eaLnBrk="1" hangingPunct="1">
              <a:lnSpc>
                <a:spcPct val="90000"/>
              </a:lnSpc>
              <a:spcBef>
                <a:spcPct val="0"/>
              </a:spcBef>
              <a:buFont typeface="Wingdings" pitchFamily="2" charset="2"/>
              <a:buNone/>
            </a:pPr>
            <a:r>
              <a:rPr lang="en-US" sz="2400" b="1" smtClean="0">
                <a:latin typeface="Courier New" charset="0"/>
              </a:rPr>
              <a:t>  int</a:t>
            </a:r>
            <a:r>
              <a:rPr lang="en-US" sz="2400" smtClean="0">
                <a:latin typeface="Courier New" charset="0"/>
              </a:rPr>
              <a:t> col = 0;</a:t>
            </a:r>
          </a:p>
          <a:p>
            <a:pPr eaLnBrk="1" hangingPunct="1">
              <a:lnSpc>
                <a:spcPct val="90000"/>
              </a:lnSpc>
              <a:spcBef>
                <a:spcPct val="0"/>
              </a:spcBef>
              <a:buFont typeface="Wingdings" pitchFamily="2" charset="2"/>
              <a:buNone/>
            </a:pPr>
            <a:r>
              <a:rPr lang="en-US" sz="2400" b="1" smtClean="0">
                <a:latin typeface="Courier New" charset="0"/>
              </a:rPr>
              <a:t>  while</a:t>
            </a:r>
            <a:r>
              <a:rPr lang="en-US" sz="2400" smtClean="0">
                <a:latin typeface="Courier New" charset="0"/>
              </a:rPr>
              <a:t> (col &lt; width)</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System.out.print(‘+’);</a:t>
            </a:r>
          </a:p>
          <a:p>
            <a:pPr eaLnBrk="1" hangingPunct="1">
              <a:lnSpc>
                <a:spcPct val="90000"/>
              </a:lnSpc>
              <a:spcBef>
                <a:spcPct val="0"/>
              </a:spcBef>
              <a:buFont typeface="Wingdings" pitchFamily="2" charset="2"/>
              <a:buNone/>
            </a:pPr>
            <a:r>
              <a:rPr lang="en-US" sz="2400" smtClean="0">
                <a:latin typeface="Courier New" charset="0"/>
              </a:rPr>
              <a:t>    col = col + 1;</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System.out.println();</a:t>
            </a:r>
          </a:p>
          <a:p>
            <a:pPr eaLnBrk="1" hangingPunct="1">
              <a:lnSpc>
                <a:spcPct val="90000"/>
              </a:lnSpc>
              <a:spcBef>
                <a:spcPct val="0"/>
              </a:spcBef>
              <a:buFont typeface="Wingdings" pitchFamily="2" charset="2"/>
              <a:buNone/>
            </a:pPr>
            <a:r>
              <a:rPr lang="en-US" sz="2400" smtClean="0">
                <a:latin typeface="Courier New" charset="0"/>
              </a:rPr>
              <a:t>  row = row + 1;</a:t>
            </a:r>
          </a:p>
          <a:p>
            <a:pPr eaLnBrk="1" hangingPunct="1">
              <a:lnSpc>
                <a:spcPct val="90000"/>
              </a:lnSpc>
              <a:spcBef>
                <a:spcPct val="0"/>
              </a:spcBef>
              <a:buFont typeface="Wingdings" pitchFamily="2" charset="2"/>
              <a:buNone/>
            </a:pPr>
            <a:r>
              <a:rPr lang="en-US" sz="24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EB67886-34B5-430E-A5E0-6F2BA1461188}" type="slidenum">
              <a:rPr lang="en-US" sz="1200">
                <a:solidFill>
                  <a:srgbClr val="898989"/>
                </a:solidFill>
              </a:rPr>
              <a:pPr eaLnBrk="1" hangingPunct="1"/>
              <a:t>75</a:t>
            </a:fld>
            <a:endParaRPr lang="en-US" sz="1200">
              <a:solidFill>
                <a:srgbClr val="898989"/>
              </a:solidFill>
            </a:endParaRPr>
          </a:p>
        </p:txBody>
      </p:sp>
    </p:spTree>
    <p:extLst>
      <p:ext uri="{BB962C8B-B14F-4D97-AF65-F5344CB8AC3E}">
        <p14:creationId xmlns:p14="http://schemas.microsoft.com/office/powerpoint/2010/main" val="26120287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mtClean="0"/>
              <a:t>Your Turn, One More Time</a:t>
            </a:r>
          </a:p>
        </p:txBody>
      </p:sp>
      <p:sp>
        <p:nvSpPr>
          <p:cNvPr id="94211" name="Rectangle 3"/>
          <p:cNvSpPr>
            <a:spLocks noGrp="1" noChangeArrowheads="1"/>
          </p:cNvSpPr>
          <p:nvPr>
            <p:ph idx="1"/>
          </p:nvPr>
        </p:nvSpPr>
        <p:spPr/>
        <p:txBody>
          <a:bodyPr/>
          <a:lstStyle/>
          <a:p>
            <a:pPr eaLnBrk="1" hangingPunct="1"/>
            <a:r>
              <a:rPr lang="en-US" smtClean="0"/>
              <a:t>Write a program segment that first takes a String as input then prompts for an integer.  The segment should keep prompting for a new value until it receives a valid index for the String that was input, then it should print the character at that location</a:t>
            </a:r>
          </a:p>
          <a:p>
            <a:pPr eaLnBrk="1" hangingPunct="1"/>
            <a:r>
              <a:rPr lang="en-US" smtClean="0"/>
              <a:t>This process should run until the user inputs an empty String</a:t>
            </a:r>
          </a:p>
          <a:p>
            <a:pPr eaLnBrk="1" hangingPunct="1"/>
            <a:r>
              <a:rPr lang="en-US" smtClean="0"/>
              <a:t>How do we start?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EE705B6-76B9-4D6B-BA89-BE690833B4C3}" type="slidenum">
              <a:rPr lang="en-US" sz="1200">
                <a:solidFill>
                  <a:srgbClr val="898989"/>
                </a:solidFill>
              </a:rPr>
              <a:pPr eaLnBrk="1" hangingPunct="1"/>
              <a:t>76</a:t>
            </a:fld>
            <a:endParaRPr lang="en-US" sz="1200">
              <a:solidFill>
                <a:srgbClr val="898989"/>
              </a:solidFill>
            </a:endParaRPr>
          </a:p>
        </p:txBody>
      </p:sp>
    </p:spTree>
    <p:extLst>
      <p:ext uri="{BB962C8B-B14F-4D97-AF65-F5344CB8AC3E}">
        <p14:creationId xmlns:p14="http://schemas.microsoft.com/office/powerpoint/2010/main" val="33657296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Input one string and a valid index</a:t>
            </a:r>
          </a:p>
        </p:txBody>
      </p:sp>
      <p:sp>
        <p:nvSpPr>
          <p:cNvPr id="342019" name="Rectangle 3"/>
          <p:cNvSpPr>
            <a:spLocks noGrp="1" noChangeArrowheads="1"/>
          </p:cNvSpPr>
          <p:nvPr>
            <p:ph idx="1"/>
          </p:nvPr>
        </p:nvSpPr>
        <p:spPr>
          <a:xfrm>
            <a:off x="228600" y="1371600"/>
            <a:ext cx="8763000" cy="4876800"/>
          </a:xfrm>
        </p:spPr>
        <p:txBody>
          <a:bodyPr/>
          <a:lstStyle/>
          <a:p>
            <a:pPr eaLnBrk="1" hangingPunct="1">
              <a:lnSpc>
                <a:spcPct val="90000"/>
              </a:lnSpc>
              <a:spcBef>
                <a:spcPct val="0"/>
              </a:spcBef>
              <a:buFont typeface="Wingdings" pitchFamily="2" charset="2"/>
              <a:buNone/>
            </a:pPr>
            <a:r>
              <a:rPr lang="en-US" sz="2000" b="1" dirty="0" smtClean="0">
                <a:latin typeface="Courier New" charset="0"/>
              </a:rPr>
              <a:t>	</a:t>
            </a:r>
            <a:r>
              <a:rPr lang="en-US" sz="2000" dirty="0" smtClean="0">
                <a:latin typeface="Courier New" charset="0"/>
              </a:rPr>
              <a:t>Scanner keyboard = new Scanner(System.in);</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System.out.print</a:t>
            </a:r>
            <a:r>
              <a:rPr lang="en-US" sz="2000" dirty="0" smtClean="0">
                <a:latin typeface="Courier New" charset="0"/>
              </a:rPr>
              <a:t>(“Enter a string: “);</a:t>
            </a:r>
          </a:p>
          <a:p>
            <a:pPr eaLnBrk="1" hangingPunct="1">
              <a:lnSpc>
                <a:spcPct val="90000"/>
              </a:lnSpc>
              <a:spcBef>
                <a:spcPct val="0"/>
              </a:spcBef>
              <a:buFont typeface="Wingdings" pitchFamily="2" charset="2"/>
              <a:buNone/>
            </a:pPr>
            <a:r>
              <a:rPr lang="en-US" sz="2000" dirty="0" smtClean="0">
                <a:latin typeface="Courier New" charset="0"/>
              </a:rPr>
              <a:t>	String </a:t>
            </a:r>
            <a:r>
              <a:rPr lang="en-US" sz="2000" dirty="0" err="1" smtClean="0">
                <a:latin typeface="Courier New" charset="0"/>
              </a:rPr>
              <a:t>myString</a:t>
            </a:r>
            <a:r>
              <a:rPr lang="en-US" sz="2000" dirty="0" smtClean="0">
                <a:latin typeface="Courier New" charset="0"/>
              </a:rPr>
              <a:t> = </a:t>
            </a:r>
            <a:r>
              <a:rPr lang="en-US" sz="2000" dirty="0" err="1" smtClean="0">
                <a:latin typeface="Courier New" charset="0"/>
              </a:rPr>
              <a:t>keyboard.nextLine</a:t>
            </a:r>
            <a:r>
              <a:rPr lang="en-US" sz="2000" dirty="0" smtClean="0">
                <a:latin typeface="Courier New" charset="0"/>
              </a:rPr>
              <a:t>();</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System.out.print</a:t>
            </a:r>
            <a:r>
              <a:rPr lang="en-US" sz="2000" dirty="0" smtClean="0">
                <a:latin typeface="Courier New" charset="0"/>
              </a:rPr>
              <a:t>(“Enter an index: “);</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int</a:t>
            </a:r>
            <a:r>
              <a:rPr lang="en-US" sz="2000" dirty="0" smtClean="0">
                <a:latin typeface="Courier New" charset="0"/>
              </a:rPr>
              <a:t> </a:t>
            </a:r>
            <a:r>
              <a:rPr lang="en-US" sz="2000" dirty="0" err="1" smtClean="0">
                <a:latin typeface="Courier New" charset="0"/>
              </a:rPr>
              <a:t>myIndex</a:t>
            </a:r>
            <a:r>
              <a:rPr lang="en-US" sz="2000" dirty="0" smtClean="0">
                <a:latin typeface="Courier New" charset="0"/>
              </a:rPr>
              <a:t> = </a:t>
            </a:r>
            <a:r>
              <a:rPr lang="en-US" sz="2000" dirty="0" err="1" smtClean="0">
                <a:latin typeface="Courier New" charset="0"/>
              </a:rPr>
              <a:t>keyboard.nextInt</a:t>
            </a:r>
            <a:r>
              <a:rPr lang="en-US" sz="2000" dirty="0" smtClean="0">
                <a:latin typeface="Courier New" charset="0"/>
              </a:rPr>
              <a:t>();</a:t>
            </a:r>
          </a:p>
          <a:p>
            <a:pPr eaLnBrk="1" hangingPunct="1">
              <a:lnSpc>
                <a:spcPct val="90000"/>
              </a:lnSpc>
              <a:spcBef>
                <a:spcPct val="0"/>
              </a:spcBef>
              <a:buFont typeface="Wingdings" pitchFamily="2" charset="2"/>
              <a:buNone/>
            </a:pPr>
            <a:r>
              <a:rPr lang="en-US" sz="2000" b="1" dirty="0" smtClean="0">
                <a:latin typeface="Courier New" charset="0"/>
              </a:rPr>
              <a:t>  while</a:t>
            </a:r>
            <a:r>
              <a:rPr lang="en-US" sz="2000" dirty="0" smtClean="0">
                <a:latin typeface="Courier New" charset="0"/>
              </a:rPr>
              <a:t> ((</a:t>
            </a:r>
            <a:r>
              <a:rPr lang="en-US" sz="2000" dirty="0" err="1" smtClean="0">
                <a:latin typeface="Courier New" charset="0"/>
              </a:rPr>
              <a:t>myIndex</a:t>
            </a:r>
            <a:r>
              <a:rPr lang="en-US" sz="2000" dirty="0" smtClean="0">
                <a:latin typeface="Courier New" charset="0"/>
              </a:rPr>
              <a:t> &lt; 0) || (</a:t>
            </a:r>
            <a:r>
              <a:rPr lang="en-US" sz="2000" dirty="0" err="1" smtClean="0">
                <a:latin typeface="Courier New" charset="0"/>
              </a:rPr>
              <a:t>myIndex</a:t>
            </a:r>
            <a:r>
              <a:rPr lang="en-US" sz="2000" dirty="0" smtClean="0">
                <a:latin typeface="Courier New" charset="0"/>
              </a:rPr>
              <a:t>&gt;=</a:t>
            </a:r>
            <a:r>
              <a:rPr lang="en-US" sz="2000" dirty="0" err="1" smtClean="0">
                <a:latin typeface="Courier New" charset="0"/>
              </a:rPr>
              <a:t>myString.length</a:t>
            </a:r>
            <a:r>
              <a:rPr lang="en-US" sz="2000" dirty="0" smtClean="0">
                <a:latin typeface="Courier New" charset="0"/>
              </a:rPr>
              <a:t>()))</a:t>
            </a:r>
          </a:p>
          <a:p>
            <a:pPr eaLnBrk="1" hangingPunct="1">
              <a:lnSpc>
                <a:spcPct val="90000"/>
              </a:lnSpc>
              <a:spcBef>
                <a:spcPct val="0"/>
              </a:spcBef>
              <a:buFont typeface="Wingdings" pitchFamily="2" charset="2"/>
              <a:buNone/>
            </a:pPr>
            <a:r>
              <a:rPr lang="en-US" sz="2000" dirty="0" smtClean="0">
                <a:latin typeface="Courier New" charset="0"/>
              </a:rPr>
              <a:t>  {</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(“Invalid index”);</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System.out.print</a:t>
            </a:r>
            <a:r>
              <a:rPr lang="en-US" sz="2000" dirty="0" smtClean="0">
                <a:latin typeface="Courier New" charset="0"/>
              </a:rPr>
              <a:t>(“Enter an index: “);</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myIndex</a:t>
            </a:r>
            <a:r>
              <a:rPr lang="en-US" sz="2000" dirty="0" smtClean="0">
                <a:latin typeface="Courier New" charset="0"/>
              </a:rPr>
              <a:t> = </a:t>
            </a:r>
            <a:r>
              <a:rPr lang="en-US" sz="2000" dirty="0" err="1" smtClean="0">
                <a:latin typeface="Courier New" charset="0"/>
              </a:rPr>
              <a:t>keyboard.nextInt</a:t>
            </a:r>
            <a:r>
              <a:rPr lang="en-US" sz="2000" dirty="0" smtClean="0">
                <a:latin typeface="Courier New" charset="0"/>
              </a:rPr>
              <a:t>();</a:t>
            </a:r>
          </a:p>
          <a:p>
            <a:pPr eaLnBrk="1" hangingPunct="1">
              <a:lnSpc>
                <a:spcPct val="90000"/>
              </a:lnSpc>
              <a:spcBef>
                <a:spcPct val="0"/>
              </a:spcBef>
              <a:buFont typeface="Wingdings" pitchFamily="2" charset="2"/>
              <a:buNone/>
            </a:pPr>
            <a:r>
              <a:rPr lang="en-US" sz="2000" dirty="0" smtClean="0">
                <a:latin typeface="Courier New" charset="0"/>
              </a:rPr>
              <a:t>  }</a:t>
            </a:r>
          </a:p>
          <a:p>
            <a:pPr eaLnBrk="1" hangingPunct="1">
              <a:lnSpc>
                <a:spcPct val="90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(“Character at index “+</a:t>
            </a:r>
            <a:r>
              <a:rPr lang="en-US" sz="2000" dirty="0" err="1" smtClean="0">
                <a:latin typeface="Courier New" charset="0"/>
              </a:rPr>
              <a:t>myIndex</a:t>
            </a:r>
            <a:endParaRPr lang="en-US" sz="2000" dirty="0" smtClean="0">
              <a:latin typeface="Courier New" charset="0"/>
            </a:endParaRPr>
          </a:p>
          <a:p>
            <a:pPr eaLnBrk="1" hangingPunct="1">
              <a:lnSpc>
                <a:spcPct val="90000"/>
              </a:lnSpc>
              <a:spcBef>
                <a:spcPct val="0"/>
              </a:spcBef>
              <a:buFont typeface="Wingdings" pitchFamily="2" charset="2"/>
              <a:buNone/>
            </a:pPr>
            <a:r>
              <a:rPr lang="en-US" sz="2000" dirty="0" smtClean="0">
                <a:latin typeface="Courier New" charset="0"/>
              </a:rPr>
              <a:t>				+ “ is “ + </a:t>
            </a:r>
            <a:r>
              <a:rPr lang="en-US" sz="2000" dirty="0" err="1" smtClean="0">
                <a:latin typeface="Courier New" charset="0"/>
              </a:rPr>
              <a:t>myString.charAt</a:t>
            </a:r>
            <a:r>
              <a:rPr lang="en-US" sz="2000" dirty="0" smtClean="0">
                <a:latin typeface="Courier New" charset="0"/>
              </a:rPr>
              <a:t>(</a:t>
            </a:r>
            <a:r>
              <a:rPr lang="en-US" sz="2000" dirty="0" err="1" smtClean="0">
                <a:latin typeface="Courier New" charset="0"/>
              </a:rPr>
              <a:t>myIndex</a:t>
            </a:r>
            <a:r>
              <a:rPr lang="en-US" sz="2000" dirty="0" smtClean="0">
                <a:latin typeface="Courier New" charset="0"/>
              </a:rPr>
              <a:t>));</a:t>
            </a:r>
          </a:p>
          <a:p>
            <a:pPr eaLnBrk="1" hangingPunct="1">
              <a:lnSpc>
                <a:spcPct val="90000"/>
              </a:lnSpc>
              <a:spcBef>
                <a:spcPct val="0"/>
              </a:spcBef>
              <a:buFont typeface="Wingdings" pitchFamily="2" charset="2"/>
              <a:buNone/>
            </a:pPr>
            <a:endParaRPr lang="en-US" sz="2400" dirty="0" smtClean="0">
              <a:latin typeface="Courier New" charset="0"/>
            </a:endParaRPr>
          </a:p>
          <a:p>
            <a:pPr eaLnBrk="1" hangingPunct="1">
              <a:lnSpc>
                <a:spcPct val="90000"/>
              </a:lnSpc>
              <a:spcBef>
                <a:spcPct val="0"/>
              </a:spcBef>
            </a:pPr>
            <a:r>
              <a:rPr lang="en-US" dirty="0" smtClean="0"/>
              <a:t>Now how do we repeat this until we get an empty String?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8C8D400-3772-4A24-B054-4AE8DA16C936}" type="slidenum">
              <a:rPr lang="en-US" sz="1200">
                <a:solidFill>
                  <a:srgbClr val="898989"/>
                </a:solidFill>
              </a:rPr>
              <a:pPr eaLnBrk="1" hangingPunct="1"/>
              <a:t>77</a:t>
            </a:fld>
            <a:endParaRPr lang="en-US" sz="1200">
              <a:solidFill>
                <a:srgbClr val="898989"/>
              </a:solidFill>
            </a:endParaRPr>
          </a:p>
        </p:txBody>
      </p:sp>
    </p:spTree>
    <p:extLst>
      <p:ext uri="{BB962C8B-B14F-4D97-AF65-F5344CB8AC3E}">
        <p14:creationId xmlns:p14="http://schemas.microsoft.com/office/powerpoint/2010/main" val="33805575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smtClean="0"/>
              <a:t>Input many strings</a:t>
            </a:r>
          </a:p>
        </p:txBody>
      </p:sp>
      <p:sp>
        <p:nvSpPr>
          <p:cNvPr id="342019" name="Rectangle 3"/>
          <p:cNvSpPr>
            <a:spLocks noGrp="1" noChangeArrowheads="1"/>
          </p:cNvSpPr>
          <p:nvPr>
            <p:ph idx="1"/>
          </p:nvPr>
        </p:nvSpPr>
        <p:spPr>
          <a:xfrm>
            <a:off x="0" y="1371600"/>
            <a:ext cx="9144000" cy="4800600"/>
          </a:xfrm>
        </p:spPr>
        <p:txBody>
          <a:bodyPr/>
          <a:lstStyle/>
          <a:p>
            <a:pPr eaLnBrk="1" hangingPunct="1">
              <a:lnSpc>
                <a:spcPct val="90000"/>
              </a:lnSpc>
              <a:spcBef>
                <a:spcPct val="0"/>
              </a:spcBef>
              <a:buFont typeface="Wingdings" pitchFamily="2" charset="2"/>
              <a:buNone/>
            </a:pPr>
            <a:r>
              <a:rPr lang="en-US" sz="2000" b="1" smtClean="0">
                <a:latin typeface="Courier New" charset="0"/>
              </a:rPr>
              <a:t>	</a:t>
            </a:r>
            <a:r>
              <a:rPr lang="en-US" sz="2000" smtClean="0">
                <a:latin typeface="Courier New" charset="0"/>
              </a:rPr>
              <a:t>Scanner keyboard = new Scanner(System.in);</a:t>
            </a:r>
          </a:p>
          <a:p>
            <a:pPr eaLnBrk="1" hangingPunct="1">
              <a:lnSpc>
                <a:spcPct val="90000"/>
              </a:lnSpc>
              <a:spcBef>
                <a:spcPct val="0"/>
              </a:spcBef>
              <a:buFont typeface="Wingdings" pitchFamily="2" charset="2"/>
              <a:buNone/>
            </a:pPr>
            <a:r>
              <a:rPr lang="en-US" sz="2000" smtClean="0">
                <a:latin typeface="Courier New" charset="0"/>
              </a:rPr>
              <a:t>	System.out.print(“Enter a string: “);</a:t>
            </a:r>
          </a:p>
          <a:p>
            <a:pPr eaLnBrk="1" hangingPunct="1">
              <a:lnSpc>
                <a:spcPct val="90000"/>
              </a:lnSpc>
              <a:spcBef>
                <a:spcPct val="0"/>
              </a:spcBef>
              <a:buFont typeface="Wingdings" pitchFamily="2" charset="2"/>
              <a:buNone/>
            </a:pPr>
            <a:r>
              <a:rPr lang="en-US" sz="2000" smtClean="0">
                <a:latin typeface="Courier New" charset="0"/>
              </a:rPr>
              <a:t>	String myString = keyboard.nextLine();</a:t>
            </a:r>
          </a:p>
          <a:p>
            <a:pPr eaLnBrk="1" hangingPunct="1">
              <a:lnSpc>
                <a:spcPct val="90000"/>
              </a:lnSpc>
              <a:spcBef>
                <a:spcPct val="0"/>
              </a:spcBef>
              <a:buFont typeface="Wingdings" pitchFamily="2" charset="2"/>
              <a:buNone/>
            </a:pPr>
            <a:r>
              <a:rPr lang="en-US" sz="2000" smtClean="0">
                <a:latin typeface="Courier New" charset="0"/>
              </a:rPr>
              <a:t>	</a:t>
            </a:r>
            <a:r>
              <a:rPr lang="en-US" sz="2000" b="1" smtClean="0">
                <a:latin typeface="Courier New" charset="0"/>
              </a:rPr>
              <a:t>while</a:t>
            </a:r>
            <a:r>
              <a:rPr lang="en-US" sz="2000" smtClean="0">
                <a:latin typeface="Courier New" charset="0"/>
              </a:rPr>
              <a:t> (myString.length()&gt;0) {</a:t>
            </a:r>
          </a:p>
          <a:p>
            <a:pPr eaLnBrk="1" hangingPunct="1">
              <a:lnSpc>
                <a:spcPct val="90000"/>
              </a:lnSpc>
              <a:spcBef>
                <a:spcPct val="0"/>
              </a:spcBef>
              <a:buFont typeface="Wingdings" pitchFamily="2" charset="2"/>
              <a:buNone/>
            </a:pPr>
            <a:r>
              <a:rPr lang="en-US" sz="2000" smtClean="0">
                <a:latin typeface="Courier New" charset="0"/>
              </a:rPr>
              <a:t>	  System.out.print(“Enter an index: “);</a:t>
            </a:r>
          </a:p>
          <a:p>
            <a:pPr eaLnBrk="1" hangingPunct="1">
              <a:lnSpc>
                <a:spcPct val="90000"/>
              </a:lnSpc>
              <a:spcBef>
                <a:spcPct val="0"/>
              </a:spcBef>
              <a:buFont typeface="Wingdings" pitchFamily="2" charset="2"/>
              <a:buNone/>
            </a:pPr>
            <a:r>
              <a:rPr lang="en-US" sz="2000" smtClean="0">
                <a:latin typeface="Courier New" charset="0"/>
              </a:rPr>
              <a:t>	  int myIndex = keyboard.nextInt();</a:t>
            </a:r>
          </a:p>
          <a:p>
            <a:pPr eaLnBrk="1" hangingPunct="1">
              <a:lnSpc>
                <a:spcPct val="90000"/>
              </a:lnSpc>
              <a:spcBef>
                <a:spcPct val="0"/>
              </a:spcBef>
              <a:buFont typeface="Wingdings" pitchFamily="2" charset="2"/>
              <a:buNone/>
            </a:pPr>
            <a:r>
              <a:rPr lang="en-US" sz="2000" b="1" smtClean="0">
                <a:latin typeface="Courier New" charset="0"/>
              </a:rPr>
              <a:t>	  while</a:t>
            </a:r>
            <a:r>
              <a:rPr lang="en-US" sz="2000" smtClean="0">
                <a:latin typeface="Courier New" charset="0"/>
              </a:rPr>
              <a:t> ((myIndex &lt; 0) || (myIndex&gt;=myString.length()))</a:t>
            </a:r>
          </a:p>
          <a:p>
            <a:pPr eaLnBrk="1" hangingPunct="1">
              <a:lnSpc>
                <a:spcPct val="90000"/>
              </a:lnSpc>
              <a:spcBef>
                <a:spcPct val="0"/>
              </a:spcBef>
              <a:buFont typeface="Wingdings" pitchFamily="2" charset="2"/>
              <a:buNone/>
            </a:pPr>
            <a:r>
              <a:rPr lang="en-US" sz="2000" smtClean="0">
                <a:latin typeface="Courier New" charset="0"/>
              </a:rPr>
              <a:t>    {</a:t>
            </a:r>
          </a:p>
          <a:p>
            <a:pPr eaLnBrk="1" hangingPunct="1">
              <a:lnSpc>
                <a:spcPct val="90000"/>
              </a:lnSpc>
              <a:spcBef>
                <a:spcPct val="0"/>
              </a:spcBef>
              <a:buFont typeface="Wingdings" pitchFamily="2" charset="2"/>
              <a:buNone/>
            </a:pPr>
            <a:r>
              <a:rPr lang="en-US" sz="2000" smtClean="0">
                <a:latin typeface="Courier New" charset="0"/>
              </a:rPr>
              <a:t>      System.out.println(“Invalid index”);</a:t>
            </a:r>
          </a:p>
          <a:p>
            <a:pPr eaLnBrk="1" hangingPunct="1">
              <a:lnSpc>
                <a:spcPct val="90000"/>
              </a:lnSpc>
              <a:spcBef>
                <a:spcPct val="0"/>
              </a:spcBef>
              <a:buFont typeface="Wingdings" pitchFamily="2" charset="2"/>
              <a:buNone/>
            </a:pPr>
            <a:r>
              <a:rPr lang="en-US" sz="2000" smtClean="0">
                <a:latin typeface="Courier New" charset="0"/>
              </a:rPr>
              <a:t>		System.out.print(“Enter an index: “);</a:t>
            </a:r>
          </a:p>
          <a:p>
            <a:pPr eaLnBrk="1" hangingPunct="1">
              <a:lnSpc>
                <a:spcPct val="90000"/>
              </a:lnSpc>
              <a:spcBef>
                <a:spcPct val="0"/>
              </a:spcBef>
              <a:buFont typeface="Wingdings" pitchFamily="2" charset="2"/>
              <a:buNone/>
            </a:pPr>
            <a:r>
              <a:rPr lang="en-US" sz="2000" smtClean="0">
                <a:latin typeface="Courier New" charset="0"/>
              </a:rPr>
              <a:t>		myIndex = keyboard.nextInt();</a:t>
            </a:r>
          </a:p>
          <a:p>
            <a:pPr eaLnBrk="1" hangingPunct="1">
              <a:lnSpc>
                <a:spcPct val="90000"/>
              </a:lnSpc>
              <a:spcBef>
                <a:spcPct val="0"/>
              </a:spcBef>
              <a:buFont typeface="Wingdings" pitchFamily="2" charset="2"/>
              <a:buNone/>
            </a:pPr>
            <a:r>
              <a:rPr lang="en-US" sz="2000" smtClean="0">
                <a:latin typeface="Courier New" charset="0"/>
              </a:rPr>
              <a:t>    }</a:t>
            </a:r>
          </a:p>
          <a:p>
            <a:pPr eaLnBrk="1" hangingPunct="1">
              <a:lnSpc>
                <a:spcPct val="90000"/>
              </a:lnSpc>
              <a:spcBef>
                <a:spcPct val="0"/>
              </a:spcBef>
              <a:buFont typeface="Wingdings" pitchFamily="2" charset="2"/>
              <a:buNone/>
            </a:pPr>
            <a:r>
              <a:rPr lang="en-US" sz="2000" smtClean="0">
                <a:latin typeface="Courier New" charset="0"/>
              </a:rPr>
              <a:t>    System.out.println(“Character at index “+myIndex</a:t>
            </a:r>
          </a:p>
          <a:p>
            <a:pPr eaLnBrk="1" hangingPunct="1">
              <a:lnSpc>
                <a:spcPct val="90000"/>
              </a:lnSpc>
              <a:spcBef>
                <a:spcPct val="0"/>
              </a:spcBef>
              <a:buFont typeface="Wingdings" pitchFamily="2" charset="2"/>
              <a:buNone/>
            </a:pPr>
            <a:r>
              <a:rPr lang="en-US" sz="2000" smtClean="0">
                <a:latin typeface="Courier New" charset="0"/>
              </a:rPr>
              <a:t>				+ “ is “ + myString.charAt(myIndex));</a:t>
            </a:r>
          </a:p>
          <a:p>
            <a:pPr eaLnBrk="1" hangingPunct="1">
              <a:lnSpc>
                <a:spcPct val="90000"/>
              </a:lnSpc>
              <a:spcBef>
                <a:spcPct val="0"/>
              </a:spcBef>
              <a:buFont typeface="Wingdings" pitchFamily="2" charset="2"/>
              <a:buNone/>
            </a:pPr>
            <a:r>
              <a:rPr lang="en-US" sz="2000" smtClean="0">
                <a:latin typeface="Courier New" charset="0"/>
              </a:rPr>
              <a:t>	  keyboard.nextLine(); //switch from int to String input</a:t>
            </a:r>
          </a:p>
          <a:p>
            <a:pPr eaLnBrk="1" hangingPunct="1">
              <a:lnSpc>
                <a:spcPct val="90000"/>
              </a:lnSpc>
              <a:spcBef>
                <a:spcPct val="0"/>
              </a:spcBef>
              <a:buFont typeface="Wingdings" pitchFamily="2" charset="2"/>
              <a:buNone/>
            </a:pPr>
            <a:r>
              <a:rPr lang="en-US" sz="2000" smtClean="0">
                <a:latin typeface="Courier New" charset="0"/>
              </a:rPr>
              <a:t>	  System.out.print(“Enter a string: “);</a:t>
            </a:r>
          </a:p>
          <a:p>
            <a:pPr eaLnBrk="1" hangingPunct="1">
              <a:lnSpc>
                <a:spcPct val="90000"/>
              </a:lnSpc>
              <a:spcBef>
                <a:spcPct val="0"/>
              </a:spcBef>
              <a:buFont typeface="Wingdings" pitchFamily="2" charset="2"/>
              <a:buNone/>
            </a:pPr>
            <a:r>
              <a:rPr lang="en-US" sz="2000" smtClean="0">
                <a:latin typeface="Courier New" charset="0"/>
              </a:rPr>
              <a:t>    myString = keyboard.nextLine();</a:t>
            </a:r>
          </a:p>
          <a:p>
            <a:pPr eaLnBrk="1" hangingPunct="1">
              <a:lnSpc>
                <a:spcPct val="90000"/>
              </a:lnSpc>
              <a:spcBef>
                <a:spcPct val="0"/>
              </a:spcBef>
              <a:buFont typeface="Wingdings" pitchFamily="2" charset="2"/>
              <a:buNone/>
            </a:pPr>
            <a:r>
              <a:rPr lang="en-US" sz="2000" smtClean="0">
                <a:latin typeface="Courier New" charset="0"/>
              </a:rPr>
              <a:t>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CD66297-C565-436B-A767-1BA8149FD78E}" type="slidenum">
              <a:rPr lang="en-US" sz="1200">
                <a:solidFill>
                  <a:srgbClr val="898989"/>
                </a:solidFill>
              </a:rPr>
              <a:pPr eaLnBrk="1" hangingPunct="1"/>
              <a:t>78</a:t>
            </a:fld>
            <a:endParaRPr lang="en-US" sz="1200">
              <a:solidFill>
                <a:srgbClr val="898989"/>
              </a:solidFill>
            </a:endParaRPr>
          </a:p>
        </p:txBody>
      </p:sp>
    </p:spTree>
    <p:extLst>
      <p:ext uri="{BB962C8B-B14F-4D97-AF65-F5344CB8AC3E}">
        <p14:creationId xmlns:p14="http://schemas.microsoft.com/office/powerpoint/2010/main" val="3659062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a while loop</a:t>
            </a:r>
            <a:endParaRPr lang="en-US" dirty="0"/>
          </a:p>
        </p:txBody>
      </p:sp>
      <p:sp>
        <p:nvSpPr>
          <p:cNvPr id="3" name="Content Placeholder 2"/>
          <p:cNvSpPr>
            <a:spLocks noGrp="1"/>
          </p:cNvSpPr>
          <p:nvPr>
            <p:ph idx="1"/>
          </p:nvPr>
        </p:nvSpPr>
        <p:spPr/>
        <p:txBody>
          <a:bodyPr/>
          <a:lstStyle/>
          <a:p>
            <a:r>
              <a:rPr lang="en-US" dirty="0" smtClean="0"/>
              <a:t>To trace a while loop, you may trace over statements multiple times</a:t>
            </a:r>
          </a:p>
          <a:p>
            <a:pPr lvl="1"/>
            <a:r>
              <a:rPr lang="en-US" dirty="0" smtClean="0"/>
              <a:t>Each time you pass through the loop, you trace over all of the statements in the loop body</a:t>
            </a:r>
          </a:p>
          <a:p>
            <a:pPr lvl="1"/>
            <a:r>
              <a:rPr lang="en-US" dirty="0" smtClean="0"/>
              <a:t>You stop tracing (and jump to the end) when the </a:t>
            </a:r>
            <a:r>
              <a:rPr lang="en-US" dirty="0" err="1" smtClean="0"/>
              <a:t>boolean</a:t>
            </a:r>
            <a:r>
              <a:rPr lang="en-US" dirty="0" smtClean="0"/>
              <a:t> condition on the loop evaluates to false</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8</a:t>
            </a:fld>
            <a:endParaRPr lang="en-US" altLang="en-US">
              <a:solidFill>
                <a:srgbClr val="000000"/>
              </a:solidFill>
            </a:endParaRPr>
          </a:p>
        </p:txBody>
      </p:sp>
    </p:spTree>
    <p:extLst>
      <p:ext uri="{BB962C8B-B14F-4D97-AF65-F5344CB8AC3E}">
        <p14:creationId xmlns:p14="http://schemas.microsoft.com/office/powerpoint/2010/main" val="308213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max = 4</a:t>
            </a:r>
          </a:p>
          <a:p>
            <a:r>
              <a:rPr lang="en-US" dirty="0">
                <a:latin typeface="Courier New" panose="02070309020205020404" pitchFamily="49" charset="0"/>
                <a:cs typeface="Courier New" panose="02070309020205020404" pitchFamily="49" charset="0"/>
              </a:rPr>
              <a:t>sum = 0</a:t>
            </a:r>
          </a:p>
          <a:p>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9</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05200896"/>
              </p:ext>
            </p:extLst>
          </p:nvPr>
        </p:nvGraphicFramePr>
        <p:xfrm>
          <a:off x="152400" y="914400"/>
          <a:ext cx="8686801" cy="54461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latin typeface="Courier New" panose="02070309020205020404" pitchFamily="49" charset="0"/>
                          <a:cs typeface="Courier New" panose="02070309020205020404" pitchFamily="49" charset="0"/>
                        </a:rPr>
                        <a:t>max</a:t>
                      </a:r>
                      <a:r>
                        <a:rPr lang="en-US" baseline="0" dirty="0" smtClean="0">
                          <a:latin typeface="Courier New" panose="02070309020205020404" pitchFamily="49" charset="0"/>
                          <a:cs typeface="Courier New" panose="02070309020205020404" pitchFamily="49" charset="0"/>
                        </a:rPr>
                        <a:t> = 4</a:t>
                      </a:r>
                    </a:p>
                    <a:p>
                      <a:r>
                        <a:rPr lang="en-US" baseline="0" dirty="0" smtClean="0">
                          <a:latin typeface="Courier New" panose="02070309020205020404" pitchFamily="49" charset="0"/>
                          <a:cs typeface="Courier New" panose="02070309020205020404" pitchFamily="49" charset="0"/>
                        </a:rPr>
                        <a:t>sum = 0</a:t>
                      </a:r>
                    </a:p>
                    <a:p>
                      <a:r>
                        <a:rPr lang="en-US" baseline="0"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while</a:t>
                      </a:r>
                      <a:r>
                        <a:rPr lang="en-US" sz="1600" b="1" baseline="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&lt;= max)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baseline="0" dirty="0" smtClean="0">
                          <a:latin typeface="Courier New" panose="02070309020205020404" pitchFamily="49" charset="0"/>
                          <a:cs typeface="Courier New" panose="02070309020205020404" pitchFamily="49" charset="0"/>
                        </a:rPr>
                        <a:t>sum = sum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a:t>
                      </a:r>
                      <a:r>
                        <a:rPr lang="en-US" sz="1600" baseline="0" dirty="0" smtClean="0">
                          <a:latin typeface="Courier New" panose="02070309020205020404" pitchFamily="49" charset="0"/>
                          <a:cs typeface="Courier New" panose="02070309020205020404" pitchFamily="49" charset="0"/>
                        </a:rPr>
                        <a:t> </a:t>
                      </a:r>
                      <a:r>
                        <a:rPr lang="en-US" sz="1600" baseline="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+ 1;</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3455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6415</Words>
  <Application>Microsoft Office PowerPoint</Application>
  <PresentationFormat>On-screen Show (4:3)</PresentationFormat>
  <Paragraphs>1660</Paragraphs>
  <Slides>78</Slides>
  <Notes>23</Notes>
  <HiddenSlides>0</HiddenSlides>
  <MMClips>0</MMClips>
  <ScaleCrop>false</ScaleCrop>
  <HeadingPairs>
    <vt:vector size="4" baseType="variant">
      <vt:variant>
        <vt:lpstr>Theme</vt:lpstr>
      </vt:variant>
      <vt:variant>
        <vt:i4>2</vt:i4>
      </vt:variant>
      <vt:variant>
        <vt:lpstr>Slide Titles</vt:lpstr>
      </vt:variant>
      <vt:variant>
        <vt:i4>78</vt:i4>
      </vt:variant>
    </vt:vector>
  </HeadingPairs>
  <TitlesOfParts>
    <vt:vector size="80" baseType="lpstr">
      <vt:lpstr>Office Theme</vt:lpstr>
      <vt:lpstr>00_CourseIntroduction</vt:lpstr>
      <vt:lpstr>CSE 1223: Introduction to Computer Programming in Java Chapter 4 – Looping</vt:lpstr>
      <vt:lpstr>Flow of Control: Part 2</vt:lpstr>
      <vt:lpstr>Flow of Control: Part 2 cont.</vt:lpstr>
      <vt:lpstr>Iterative Statements (Loops)</vt:lpstr>
      <vt:lpstr>While: Syntax and Flow Chart</vt:lpstr>
      <vt:lpstr>An Example</vt:lpstr>
      <vt:lpstr>An Example</vt:lpstr>
      <vt:lpstr>Tracing a while loop</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Another Example</vt:lpstr>
      <vt:lpstr>Another Example</vt:lpstr>
      <vt:lpstr>Your Turn</vt:lpstr>
      <vt:lpstr>Count Odd/Even</vt:lpstr>
      <vt:lpstr>Your Turn, Again</vt:lpstr>
      <vt:lpstr>Count Character</vt:lpstr>
      <vt:lpstr>Your Turn, Again</vt:lpstr>
      <vt:lpstr>Count Letters and Digits</vt:lpstr>
      <vt:lpstr>Your Turn, Yet Again</vt:lpstr>
      <vt:lpstr>Average inputs</vt:lpstr>
      <vt:lpstr>Nested Loops</vt:lpstr>
      <vt:lpstr>Nested Loops</vt:lpstr>
      <vt:lpstr>Nested Loops</vt:lpstr>
      <vt:lpstr>Nested Loops</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Nested Loops</vt:lpstr>
      <vt:lpstr>Nested Loops</vt:lpstr>
      <vt:lpstr>Nested Loops</vt:lpstr>
      <vt:lpstr>Nested Loops</vt:lpstr>
      <vt:lpstr>Nested Loops</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A trace with an initial state</vt:lpstr>
      <vt:lpstr>Variables and Variable Scope</vt:lpstr>
      <vt:lpstr>Variable Scope</vt:lpstr>
      <vt:lpstr>Variable Scope</vt:lpstr>
      <vt:lpstr>Variable Scope</vt:lpstr>
      <vt:lpstr>Variable Scope</vt:lpstr>
      <vt:lpstr>Your Turn</vt:lpstr>
      <vt:lpstr>Output One Row Of ‘+’s</vt:lpstr>
      <vt:lpstr>Output A Rectangle Of ‘+’s</vt:lpstr>
      <vt:lpstr>Your Turn, One More Time</vt:lpstr>
      <vt:lpstr>Input one string and a valid index</vt:lpstr>
      <vt:lpstr>Input many strings</vt:lpstr>
    </vt:vector>
  </TitlesOfParts>
  <Company>Department Of Computer Science And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jeremy morris</cp:lastModifiedBy>
  <cp:revision>26</cp:revision>
  <dcterms:created xsi:type="dcterms:W3CDTF">2012-03-30T19:17:59Z</dcterms:created>
  <dcterms:modified xsi:type="dcterms:W3CDTF">2014-04-14T14:55:19Z</dcterms:modified>
</cp:coreProperties>
</file>