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1"/>
  </p:sldMasterIdLst>
  <p:notesMasterIdLst>
    <p:notesMasterId r:id="rId15"/>
  </p:notesMasterIdLst>
  <p:sldIdLst>
    <p:sldId id="1533" r:id="rId2"/>
    <p:sldId id="1546" r:id="rId3"/>
    <p:sldId id="1538" r:id="rId4"/>
    <p:sldId id="1535" r:id="rId5"/>
    <p:sldId id="1536" r:id="rId6"/>
    <p:sldId id="1537" r:id="rId7"/>
    <p:sldId id="1544" r:id="rId8"/>
    <p:sldId id="1545" r:id="rId9"/>
    <p:sldId id="1539" r:id="rId10"/>
    <p:sldId id="1540" r:id="rId11"/>
    <p:sldId id="1541" r:id="rId12"/>
    <p:sldId id="1542" r:id="rId13"/>
    <p:sldId id="154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2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7DE5F-9EBA-D84B-AE88-149A4149D65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BB85-E665-4B4C-9890-5480B2E6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04166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41359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66888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77819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425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84353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60891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5038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074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55032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739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72024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1639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7618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76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4830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4400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14662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1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3203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1331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D210EE-8F20-FD41-92F4-D0222E10A4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4646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F3E3-946F-3047-8CB6-EE070084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4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098-07B5-7447-8219-1329DD39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>
            <a:extLst>
              <a:ext uri="{FF2B5EF4-FFF2-40B4-BE49-F238E27FC236}">
                <a16:creationId xmlns:a16="http://schemas.microsoft.com/office/drawing/2014/main" id="{DC84F796-3E17-2D4E-807B-6B27302F38D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518CCD-A309-B044-95CF-FB6C83AACCFA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FEE7935-AF8E-B747-BA0A-DC62EE7E791F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D1A3565-E5AE-7E49-BFAA-94F1B3E97D0E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5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4140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CB29-C91B-4B35-BE91-BE273A5AC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40818" y="889000"/>
            <a:ext cx="3181194" cy="5080000"/>
          </a:xfrm>
          <a:ln w="12700">
            <a:miter lim="400000"/>
          </a:ln>
        </p:spPr>
        <p:txBody>
          <a:bodyPr lIns="243840" tIns="243840" rIns="243840" bIns="243840" anchor="ctr">
            <a:noAutofit/>
          </a:bodyPr>
          <a:lstStyle>
            <a:lvl1pPr>
              <a:lnSpc>
                <a:spcPct val="100000"/>
              </a:lnSpc>
              <a:defRPr kumimoji="0" lang="en-CA" spc="200" normalizeH="0" dirty="0">
                <a:ln>
                  <a:noFill/>
                </a:ln>
                <a:solidFill>
                  <a:schemeClr val="bg1"/>
                </a:solidFill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99E0938-3602-4E8B-A7D6-AA3D89B806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4951985" y="889000"/>
            <a:ext cx="6358380" cy="5080000"/>
          </a:xfrm>
          <a:ln w="12700">
            <a:miter lim="400000"/>
          </a:ln>
        </p:spPr>
        <p:txBody>
          <a:bodyPr lIns="0" tIns="0" rIns="0" bIns="0" anchor="ctr"/>
          <a:lstStyle>
            <a:lvl1pPr>
              <a:defRPr lang="en-C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3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0A132-37D9-8541-882C-0CFE13699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172AC9D-DE10-4E9F-8131-F3986F7DCD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white">
          <a:xfrm>
            <a:off x="889000" y="1582432"/>
            <a:ext cx="4762500" cy="4386568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93AFA4F3-D242-4B50-934C-85B3D3A4E5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6540501" y="1581150"/>
            <a:ext cx="4762500" cy="4395215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</p:spTree>
    <p:extLst>
      <p:ext uri="{BB962C8B-B14F-4D97-AF65-F5344CB8AC3E}">
        <p14:creationId xmlns:p14="http://schemas.microsoft.com/office/powerpoint/2010/main" val="2162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971-2E05-4322-8E26-0047CBB9E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A3ACA2E-597D-4874-8419-7515AB4332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8372" y="1581150"/>
            <a:ext cx="10415423" cy="4395215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3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E3CAD4-D77B-4D75-A2B5-868F0413E4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8121650" y="1"/>
            <a:ext cx="407035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8037-EB74-4907-BA0A-6C2977A1A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900" y="1252420"/>
            <a:ext cx="6350115" cy="1325563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290E9E4-FC04-4693-B28C-23304D896F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9900" y="2622054"/>
            <a:ext cx="6350115" cy="2898850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4036A84-2050-41B9-B9AF-EF3BBA1DA7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89899" y="6376046"/>
            <a:ext cx="6350115" cy="923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488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E3CAD4-D77B-4D75-A2B5-868F0413E4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6096001" y="1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8037-EB74-4907-BA0A-6C2977A1A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900" y="1252420"/>
            <a:ext cx="4324466" cy="1325563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0F7898C-5CD8-471A-896A-56BFABF805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89899" y="6376046"/>
            <a:ext cx="4324466" cy="923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3F7C670-763E-4EFD-978F-33E1C615446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9900" y="2622054"/>
            <a:ext cx="4324466" cy="2898850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</p:spTree>
    <p:extLst>
      <p:ext uri="{BB962C8B-B14F-4D97-AF65-F5344CB8AC3E}">
        <p14:creationId xmlns:p14="http://schemas.microsoft.com/office/powerpoint/2010/main" val="388144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and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6B5CCD-2F63-4CCF-B202-D5C6150EA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gray">
          <a:xfrm>
            <a:off x="-1" y="1778496"/>
            <a:ext cx="12192001" cy="5079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152400" tIns="152400" rIns="152400" bIns="152400" anchor="ctr"/>
          <a:lstStyle>
            <a:lvl1pPr>
              <a:defRPr lang="en-CA"/>
            </a:lvl1pPr>
          </a:lstStyle>
          <a:p>
            <a:pPr lvl="0" algn="ctr"/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B399BF9-BDED-40B1-A1A6-1C1BCC6BC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881635" y="224204"/>
            <a:ext cx="1042873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50EAAF-28DD-442A-9D52-76FE9E4EA0A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8566150" y="3331369"/>
            <a:ext cx="2736850" cy="191690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Autofit/>
          </a:bodyPr>
          <a:lstStyle>
            <a:lvl1pPr marL="180975" indent="-180975">
              <a:buFont typeface="Amazon Ember" panose="020B0603020204020204" pitchFamily="34" charset="0"/>
              <a:buChar char="–"/>
              <a:defRPr lang="en-US" dirty="0" smtClean="0">
                <a:solidFill>
                  <a:schemeClr val="bg1"/>
                </a:solidFill>
                <a:latin typeface="Amazon Ember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CA" dirty="0"/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Attribution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C53DB-8942-42EE-9FCC-C5D4CAC4D1D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889001" y="1633516"/>
            <a:ext cx="6343649" cy="3395176"/>
          </a:xfr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224632" indent="-224632">
              <a:defRPr kumimoji="0" lang="en-CA" normalizeH="0">
                <a:ln>
                  <a:noFill/>
                </a:ln>
                <a:solidFill>
                  <a:schemeClr val="bg1"/>
                </a:solidFill>
                <a:effectLst/>
                <a:sym typeface="Amazon Ember"/>
              </a:defRPr>
            </a:lvl1pPr>
          </a:lstStyle>
          <a:p>
            <a:pPr hangingPunct="1"/>
            <a:r>
              <a:rPr lang="en-CA" dirty="0"/>
              <a:t>“Lorem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consectetuer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5183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9000" y="2140160"/>
            <a:ext cx="10414000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z="450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6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9000" y="2140160"/>
            <a:ext cx="10414000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z="450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One point</a:t>
            </a:r>
            <a:endParaRPr dirty="0"/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C84F796-3E17-2D4E-807B-6B27302F38D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518CCD-A309-B044-95CF-FB6C83AACCFA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FEE7935-AF8E-B747-BA0A-DC62EE7E791F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D1A3565-E5AE-7E49-BFAA-94F1B3E97D0E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5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23-9DF0-574D-8B32-19CBE3F9B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9B17A9CB-9F46-4801-B754-89DF178F755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 bwMode="white">
          <a:xfrm>
            <a:off x="889000" y="1581150"/>
            <a:ext cx="10414001" cy="4387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 spc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1pPr>
            <a:lvl2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2pPr>
            <a:lvl3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3pPr>
            <a:lvl4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4pPr>
            <a:lvl5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6646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5079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23-9DF0-574D-8B32-19CBE3F9B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D5CF33EF-9B5F-4725-A171-1B3BAEC053D0}"/>
              </a:ext>
            </a:extLst>
          </p:cNvPr>
          <p:cNvSpPr txBox="1">
            <a:spLocks noGrp="1"/>
          </p:cNvSpPr>
          <p:nvPr>
            <p:ph type="body" sz="half" idx="14" hasCustomPrompt="1"/>
          </p:nvPr>
        </p:nvSpPr>
        <p:spPr bwMode="white">
          <a:xfrm>
            <a:off x="889000" y="1581150"/>
            <a:ext cx="4795922" cy="43878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600"/>
              </a:spcBef>
              <a:defRPr sz="1600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2pPr>
            <a:lvl3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3pPr>
            <a:lvl4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4pPr>
            <a:lvl5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81894BC2-4FDA-453F-B769-F8A63119A3FB}"/>
              </a:ext>
            </a:extLst>
          </p:cNvPr>
          <p:cNvSpPr txBox="1">
            <a:spLocks noGrp="1"/>
          </p:cNvSpPr>
          <p:nvPr>
            <p:ph type="body" sz="half" idx="15" hasCustomPrompt="1"/>
          </p:nvPr>
        </p:nvSpPr>
        <p:spPr bwMode="white">
          <a:xfrm>
            <a:off x="6540500" y="1581150"/>
            <a:ext cx="4795922" cy="43878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600"/>
              </a:spcBef>
              <a:defRPr lang="en-CA" sz="1600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>
              <a:defRPr sz="1600">
                <a:latin typeface="Amazon Ember Mono" panose="020B0509020204020204" pitchFamily="49" charset="0"/>
              </a:defRPr>
            </a:lvl2pPr>
            <a:lvl3pPr>
              <a:defRPr sz="1600">
                <a:latin typeface="Amazon Ember Mono" panose="020B0509020204020204" pitchFamily="49" charset="0"/>
              </a:defRPr>
            </a:lvl3pPr>
            <a:lvl4pPr>
              <a:defRPr sz="1600">
                <a:latin typeface="Amazon Ember Mono" panose="020B0509020204020204" pitchFamily="49" charset="0"/>
              </a:defRPr>
            </a:lvl4pPr>
            <a:lvl5pPr>
              <a:defRPr sz="1600">
                <a:latin typeface="Amazon Ember Mono" panose="020B0509020204020204" pitchFamily="49" charset="0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2144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6" y="289511"/>
            <a:ext cx="11652356" cy="899665"/>
          </a:xfrm>
        </p:spPr>
        <p:txBody>
          <a:bodyPr lIns="182880" tIns="146304" rIns="182880" bIns="146304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4202723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958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43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89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5160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443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7D42668-54D4-B540-9282-3C928BB7B4AB}"/>
              </a:ext>
            </a:extLst>
          </p:cNvPr>
          <p:cNvGrpSpPr/>
          <p:nvPr userDrawn="1"/>
        </p:nvGrpSpPr>
        <p:grpSpPr bwMode="white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BB6B979-1ECD-C946-81A0-E459A775E6C1}"/>
                </a:ext>
              </a:extLst>
            </p:cNvPr>
            <p:cNvSpPr/>
            <p:nvPr/>
          </p:nvSpPr>
          <p:spPr bwMode="white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1AB0D60-518B-8443-9F93-E2B0E6FF013D}"/>
                </a:ext>
              </a:extLst>
            </p:cNvPr>
            <p:cNvSpPr/>
            <p:nvPr/>
          </p:nvSpPr>
          <p:spPr bwMode="white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DFA46C5-6328-C745-A0BA-6365E800655E}"/>
                </a:ext>
              </a:extLst>
            </p:cNvPr>
            <p:cNvSpPr/>
            <p:nvPr/>
          </p:nvSpPr>
          <p:spPr bwMode="white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10B53B-9988-4D4F-A7AF-33B8FC219A3E}"/>
              </a:ext>
            </a:extLst>
          </p:cNvPr>
          <p:cNvSpPr txBox="1"/>
          <p:nvPr userDrawn="1"/>
        </p:nvSpPr>
        <p:spPr>
          <a:xfrm>
            <a:off x="8820758" y="6243678"/>
            <a:ext cx="261866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21920" tIns="121920" rIns="121920" bIns="121920" numCol="1" spcCol="38100" rtlCol="0" anchor="t">
            <a:spAutoFit/>
          </a:bodyPr>
          <a:lstStyle/>
          <a:p>
            <a:pPr marL="0" marR="0" indent="0" algn="l" defTabSz="9143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mazon Ember"/>
                <a:ea typeface="Amazon Ember"/>
                <a:cs typeface="Amazon Ember"/>
                <a:sym typeface="Amazon Ember"/>
              </a:rPr>
              <a:t>©2020Amazon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10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3" r:id="rId17"/>
    <p:sldLayoutId id="2147483686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1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neptune/latest/userguide/CommonErrors.html" TargetMode="External"/><Relationship Id="rId3" Type="http://schemas.openxmlformats.org/officeDocument/2006/relationships/hyperlink" Target="https://docs.aws.amazon.com/neptune/latest/userguide/iam-auth-connecting.html" TargetMode="External"/><Relationship Id="rId7" Type="http://schemas.openxmlformats.org/officeDocument/2006/relationships/hyperlink" Target="https://docs.aws.amazon.com/neptune/latest/userguide/cw-metric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aws.amazon.com/neptune/latest/userguide/parameters.html" TargetMode="External"/><Relationship Id="rId5" Type="http://schemas.openxmlformats.org/officeDocument/2006/relationships/hyperlink" Target="https://docs.aws.amazon.com/neptune/latest/userguide/gremlin-explain.html" TargetMode="External"/><Relationship Id="rId4" Type="http://schemas.openxmlformats.org/officeDocument/2006/relationships/hyperlink" Target="https://docs.aws.amazon.com/neptune/latest/userguide/bulk-load-data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neptune/latest/userguide/neptune-setu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neptune/latest/userguide/iam-auth-connecting-pyth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docs.aws.amazon.com/neptune/latest/userguide/security-iam-actions.html" TargetMode="External"/><Relationship Id="rId4" Type="http://schemas.openxmlformats.org/officeDocument/2006/relationships/hyperlink" Target="https://docs.aws.amazon.com/neptune/latest/userguide/iam-auth-ar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neptune/latest/userguide/access-graph-gremlin-conso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aws.amazon.com/neptune/latest/userguide/access-graph-sparql-rdf4j-conso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Amazon Neptune Service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2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6374" y="146304"/>
            <a:ext cx="8771466" cy="6278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Managing Neptune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Parameter Groups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Instance Parameter Group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Cluster Parameter Group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Modifying a DB Cluster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Adding Neptune Replicas (max 15 reader replicas)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Modifying a DB Cluster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Apply Immediately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Next Maintenance Window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Maintenance of DB Cluster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Cloning a DB Cluster</a:t>
            </a:r>
            <a:b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16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Monitoring Neptune</a:t>
            </a:r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Instance status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CloudWatch 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Audit log files 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CloudTrail / RDS Ops Console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Cloudwatch metrics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ClusterReplicaLag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CPUUtilization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VolumeBytesUsed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VolumeReadIOPs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GremlinRequestsPerSec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SparqlRequestsPerSec</a:t>
            </a:r>
            <a:b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2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58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Support Engineer Guide to Ramp-up on Case Work</a:t>
            </a:r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Connecting and Signing with AWS Signature Version 4</a:t>
            </a: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iam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-auth-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connecting.html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Example: Loading Data into a Neptune DB Instance -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https://docs.aws.amazon.com/neptune/latest/userguide/bulk-load-data.html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Analyzing Neptune query execution using Gremlin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https://docs.aws.amazon.com/neptune/latest/userguide/gremlin-explain.html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Neptune DB Parameter Groups -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6"/>
              </a:rPr>
              <a:t>https://docs.aws.amazon.com/neptune/latest/userguide/parameters.html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CloudWatch Metrics – </a:t>
            </a: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7"/>
              </a:rPr>
              <a:t>https://docs.aws.amazon.com/neptune/latest/userguide/cw-metrics.html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Cluster Management API Error Messages and Codes -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https://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docs.aws.amazon.com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neptune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/latest/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userguide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CommonErrors.html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5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THANK YOU</a:t>
            </a:r>
            <a:br>
              <a:rPr lang="en-US" sz="3200" b="1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I’m happy to answer any Questions </a:t>
            </a: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06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AGENDA</a:t>
            </a:r>
            <a:b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Overview  &amp; Setup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Customer Pain/Support Engineer’s Focus Areas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Authentication Feature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Loading data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Querying graph data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Managing Neptune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Monitoring Neptune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Support Engineer Guide to Ramp-up</a:t>
            </a:r>
          </a:p>
        </p:txBody>
      </p:sp>
    </p:spTree>
    <p:extLst>
      <p:ext uri="{BB962C8B-B14F-4D97-AF65-F5344CB8AC3E}">
        <p14:creationId xmlns:p14="http://schemas.microsoft.com/office/powerpoint/2010/main" val="814039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Overview  &amp; Setup</a:t>
            </a:r>
          </a:p>
          <a:p>
            <a:pPr marL="0" indent="0">
              <a:buNone/>
            </a:pPr>
            <a:br>
              <a:rPr lang="en-US" sz="2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4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Key Service Components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- Primary DB instance 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- Neptune replica 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- Cluster volume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Setting up Neptune - 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neptune-setup.html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61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Customer Pain/Support Engineer’s Focus Areas</a:t>
            </a:r>
          </a:p>
          <a:p>
            <a:pPr marL="0" indent="0">
              <a:buNone/>
            </a:pPr>
            <a:endParaRPr lang="en-US" sz="2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Policies 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Authentication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Connecting &amp; signing requests via SigV4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API Errors/ Loader Errors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Modifying/Maintenance Cluster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Query Performance </a:t>
            </a:r>
          </a:p>
        </p:txBody>
      </p:sp>
    </p:spTree>
    <p:extLst>
      <p:ext uri="{BB962C8B-B14F-4D97-AF65-F5344CB8AC3E}">
        <p14:creationId xmlns:p14="http://schemas.microsoft.com/office/powerpoint/2010/main" val="69245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954346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Authentication Feature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By default, IAM database authentication is disabled. 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 console to enable it.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DB authentication enabled require all HTTP requests to be signed using AWS Signature Version 4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iam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-auth-connecting-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python.html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Constructing a Resource ARN for a Cluster - 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https://docs.aws.amazon.com/neptune/latest/userguide/iam-auth-arn.html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Actions that you can use in Neptune policies - 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https://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docs.aws.amazon.com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neptune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/latest/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userguide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/security-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iam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-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actions.html</a:t>
            </a: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665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Loading data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Bulk Loader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Avoid large number of INSERT statements, addV &amp; addE steps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Rather use Loader command – faster, optimized for large datasets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Using AWS DMS to load data from another service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Create DMS table mapping object to define how data extracted from source database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16191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Create Neptune 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GraphMappingConfig</a:t>
            </a:r>
            <a:r>
              <a:rPr lang="en-US" sz="2000" dirty="0">
                <a:solidFill>
                  <a:srgbClr val="16191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 to specify how the data extracted from the source database should be loaded into Neptune.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655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Bulk Loader to Ingest Data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Graph data present in S3 and require VPC S3 endpoint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required in supported data formats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Permissions to access S3 data via IAM role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Cleaning data - 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Reduce the number of unique predicates</a:t>
            </a: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Supports GZIP compressed source files</a:t>
            </a: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Parameter settings like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Parallelism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queueRequest</a:t>
            </a: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updateSingleCardinalityProperties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566" y="0"/>
            <a:ext cx="927133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Bulk Loader to Ingest Data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accent2">
                  <a:lumMod val="7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Example of Loader command: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curl -X POST https://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your-neptune-endpoint:port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/loader \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-H 'Content-Type: application/json' \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-d '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{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"source" : "s3://bucket-name/object-key-name",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"format" :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opencypher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userProvidedEdgeIds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": "TRUE",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iamRoleArn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 :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arn:aws:iam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::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account-id:role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/role-name",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"region" : "region",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failOnError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 : "FALSE",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"parallelism" : "MEDIUM",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}’</a:t>
            </a:r>
            <a:b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16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Loader Get-Status request syntax</a:t>
            </a:r>
            <a:b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GET https://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your-neptune-endpoint:port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/loader/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loadId</a:t>
            </a:r>
            <a:br>
              <a:rPr lang="en-US" sz="14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14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220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5216" y="475489"/>
            <a:ext cx="9046464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Querying graph data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Gremlin, defined by Apache Tinkerpop for creating and querying property graphs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Set up the Gremlin console to connect to a Neptune DB instance  - 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/access-graph-gremlin-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console.html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SPARQL language based on graph pattern-matching, for querying RDF data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Using the RDF4J console to connect to a Neptune DB instance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https://docs.aws.amazon.com/neptune/latest/userguide/access-graph-sparql-rdf4j-console.html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040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{D3826543-DE36-3642-891A-FF91B33C639B}tf10001060</Template>
  <TotalTime>158</TotalTime>
  <Words>919</Words>
  <Application>Microsoft Macintosh PowerPoint</Application>
  <PresentationFormat>Widescreen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Amazon Ember</vt:lpstr>
      <vt:lpstr>Amazon Ember Light</vt:lpstr>
      <vt:lpstr>Amazon Ember Mono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Elasticsearch Service Intro</dc:title>
  <dc:subject>Amazon Elasticsearch Service Intro</dc:subject>
  <dc:creator>Microsoft Office User</dc:creator>
  <cp:keywords/>
  <dc:description/>
  <cp:lastModifiedBy>Microsoft Office User</cp:lastModifiedBy>
  <cp:revision>21</cp:revision>
  <dcterms:created xsi:type="dcterms:W3CDTF">2021-08-26T14:52:39Z</dcterms:created>
  <dcterms:modified xsi:type="dcterms:W3CDTF">2021-08-26T17:31:35Z</dcterms:modified>
  <cp:category/>
</cp:coreProperties>
</file>