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2" r:id="rId3"/>
    <p:sldId id="273" r:id="rId5"/>
    <p:sldId id="274" r:id="rId6"/>
    <p:sldId id="280" r:id="rId7"/>
    <p:sldId id="281" r:id="rId8"/>
    <p:sldId id="282" r:id="rId9"/>
    <p:sldId id="283" r:id="rId10"/>
    <p:sldId id="284" r:id="rId11"/>
    <p:sldId id="285" r:id="rId12"/>
    <p:sldId id="286" r:id="rId13"/>
    <p:sldId id="300" r:id="rId14"/>
    <p:sldId id="299"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1" r:id="rId35"/>
    <p:sldId id="322" r:id="rId36"/>
    <p:sldId id="320" r:id="rId37"/>
    <p:sldId id="323" r:id="rId38"/>
    <p:sldId id="32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gowda" initials="P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02"/>
    <a:srgbClr val="E73729"/>
    <a:srgbClr val="00808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799B23B-EC83-4686-B30A-512413B5E67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fld id="{021A1D30-C0A0-4124-A783-34D9F15FA0FE}" type="datetime1">
              <a:rPr lang="en-US" smtClean="0"/>
            </a:fld>
            <a:endParaRPr lang="en-US"/>
          </a:p>
        </p:txBody>
      </p:sp>
      <p:sp>
        <p:nvSpPr>
          <p:cNvPr id="19" name="Footer Placeholder 18"/>
          <p:cNvSpPr>
            <a:spLocks noGrp="1"/>
          </p:cNvSpPr>
          <p:nvPr>
            <p:ph type="ftr" sz="quarter" idx="11"/>
          </p:nvPr>
        </p:nvSpPr>
        <p:spPr/>
        <p:txBody>
          <a:bodyPr/>
          <a:lstStyle/>
          <a:p>
            <a:r>
              <a:rPr lang="en-US" dirty="0"/>
              <a:t>Add a footer</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D2DCB740-6776-4EE9-99FD-96D592FA5A23}"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fld>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D55660E0-FA77-4473-A859-74127B089143}" type="datetime1">
              <a:rPr lang="en-US" smtClean="0"/>
            </a:fld>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B5197C5C-1CD1-417D-A89C-14747F5222C7}"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1359EFBB-CFA1-4AA8-9123-F0B52DBD84FE}"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fld>
            <a:endParaRPr lang="en-US"/>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jpeg"/><Relationship Id="rId1" Type="http://schemas.openxmlformats.org/officeDocument/2006/relationships/image" Target="../media/image4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5" name="Rectangle 14"/>
          <p:cNvSpPr/>
          <p:nvPr/>
        </p:nvSpPr>
        <p:spPr>
          <a:xfrm>
            <a:off x="0" y="0"/>
            <a:ext cx="12192000" cy="6167120"/>
          </a:xfrm>
          <a:prstGeom prst="rect">
            <a:avLst/>
          </a:prstGeom>
          <a:blipFill dpi="0" rotWithShape="1">
            <a:blip r:embed="rId2">
              <a:alphaModFix amt="51000"/>
            </a:blip>
            <a:srcRect/>
            <a:stretch>
              <a:fillRect/>
            </a:stretch>
          </a:bli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itle 3"/>
          <p:cNvSpPr>
            <a:spLocks noGrp="1"/>
          </p:cNvSpPr>
          <p:nvPr>
            <p:ph type="ctrTitle"/>
          </p:nvPr>
        </p:nvSpPr>
        <p:spPr>
          <a:xfrm>
            <a:off x="711200" y="1399736"/>
            <a:ext cx="10468864" cy="1828800"/>
          </a:xfrm>
        </p:spPr>
        <p:txBody>
          <a:bodyPr/>
          <a:lstStyle/>
          <a:p>
            <a:pPr algn="ctr"/>
            <a:r>
              <a:rPr lang="en-US" sz="4000" i="1">
                <a:solidFill>
                  <a:schemeClr val="accent1">
                    <a:lumMod val="75000"/>
                  </a:schemeClr>
                </a:solidFill>
                <a:latin typeface="Century" panose="02040604050505020304" pitchFamily="18" charset="0"/>
              </a:rPr>
              <a:t>Project Presentation </a:t>
            </a:r>
            <a:r>
              <a:rPr lang="en-US" sz="4000" i="1" dirty="0">
                <a:solidFill>
                  <a:schemeClr val="accent1">
                    <a:lumMod val="75000"/>
                  </a:schemeClr>
                </a:solidFill>
                <a:latin typeface="Century" panose="02040604050505020304" pitchFamily="18" charset="0"/>
              </a:rPr>
              <a:t>on </a:t>
            </a:r>
            <a:br>
              <a:rPr lang="en-US" dirty="0"/>
            </a:br>
            <a:r>
              <a:rPr lang="en-US" i="1" dirty="0">
                <a:solidFill>
                  <a:srgbClr val="FF0000"/>
                </a:solidFill>
                <a:latin typeface="Century" panose="02040604050505020304" pitchFamily="18" charset="0"/>
              </a:rPr>
              <a:t>“Customer Retention”</a:t>
            </a:r>
            <a:endParaRPr lang="en-US" i="1" dirty="0">
              <a:solidFill>
                <a:srgbClr val="FF0000"/>
              </a:solidFill>
              <a:latin typeface="Century" panose="02040604050505020304" pitchFamily="18" charset="0"/>
            </a:endParaRPr>
          </a:p>
        </p:txBody>
      </p:sp>
      <p:sp>
        <p:nvSpPr>
          <p:cNvPr id="9" name="Subtitle 8"/>
          <p:cNvSpPr>
            <a:spLocks noGrp="1"/>
          </p:cNvSpPr>
          <p:nvPr>
            <p:ph type="subTitle" idx="1"/>
          </p:nvPr>
        </p:nvSpPr>
        <p:spPr>
          <a:xfrm>
            <a:off x="711200" y="4236720"/>
            <a:ext cx="10472928" cy="1930400"/>
          </a:xfrm>
        </p:spPr>
        <p:txBody>
          <a:bodyPr>
            <a:normAutofit fontScale="85000" lnSpcReduction="20000"/>
          </a:bodyPr>
          <a:lstStyle/>
          <a:p>
            <a:endParaRPr lang="en-IN" dirty="0"/>
          </a:p>
          <a:p>
            <a:endParaRPr lang="en-IN" dirty="0"/>
          </a:p>
          <a:p>
            <a:endParaRPr lang="en-IN" dirty="0"/>
          </a:p>
          <a:p>
            <a:endParaRPr lang="en-IN" dirty="0"/>
          </a:p>
          <a:p>
            <a:pPr algn="ctr"/>
            <a:r>
              <a:rPr lang="en-IN" sz="3800" b="1" i="1" dirty="0">
                <a:solidFill>
                  <a:schemeClr val="accent1">
                    <a:lumMod val="75000"/>
                  </a:schemeClr>
                </a:solidFill>
                <a:latin typeface="Century" panose="02040604050505020304" pitchFamily="18" charset="0"/>
              </a:rPr>
              <a:t>Presented by </a:t>
            </a:r>
            <a:r>
              <a:rPr lang="en-US" altLang="en-IN" sz="3800" b="1" i="1" dirty="0">
                <a:solidFill>
                  <a:schemeClr val="accent1">
                    <a:lumMod val="75000"/>
                  </a:schemeClr>
                </a:solidFill>
                <a:latin typeface="Century" panose="02040604050505020304" pitchFamily="18" charset="0"/>
              </a:rPr>
              <a:t>Prashant Shekhar</a:t>
            </a:r>
            <a:r>
              <a:rPr lang="en-IN" sz="3800" b="1" i="1" dirty="0">
                <a:solidFill>
                  <a:schemeClr val="accent1">
                    <a:lumMod val="75000"/>
                  </a:schemeClr>
                </a:solidFill>
                <a:latin typeface="Century" panose="02040604050505020304" pitchFamily="18" charset="0"/>
              </a:rPr>
              <a:t> </a:t>
            </a:r>
            <a:endParaRPr lang="en-IN" sz="3800" b="1" i="1" dirty="0">
              <a:solidFill>
                <a:schemeClr val="accent1">
                  <a:lumMod val="75000"/>
                </a:schemeClr>
              </a:solidFill>
              <a:latin typeface="Century"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7. Data Cleaning</a:t>
            </a:r>
            <a:endParaRPr lang="en-IN" sz="4000" b="1" dirty="0">
              <a:solidFill>
                <a:srgbClr val="FF0000"/>
              </a:solidFill>
              <a:latin typeface="Century" panose="020406040505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And the column names are very descriptive and they look hard to handle with unnecessary spacing so I have changed my column names which will be helpful for further studies.</a:t>
            </a:r>
            <a:endParaRPr lang="en-IN" sz="2400" dirty="0">
              <a:solidFill>
                <a:schemeClr val="accent1">
                  <a:lumMod val="75000"/>
                </a:schemeClr>
              </a:solidFill>
              <a:effectLst/>
              <a:latin typeface="Century" panose="02040604050505020304" pitchFamily="18" charset="0"/>
              <a:ea typeface="Calibri" panose="020F0502020204030204" pitchFamily="34" charset="0"/>
            </a:endParaRPr>
          </a:p>
          <a:p>
            <a:pPr marL="0" indent="0">
              <a:buNone/>
            </a:pPr>
            <a:endParaRPr lang="en-IN" dirty="0">
              <a:solidFill>
                <a:schemeClr val="accent1">
                  <a:lumMod val="75000"/>
                </a:schemeClr>
              </a:solidFill>
              <a:latin typeface="Century" panose="02040604050505020304" pitchFamily="18" charset="0"/>
            </a:endParaRPr>
          </a:p>
        </p:txBody>
      </p:sp>
      <p:pic>
        <p:nvPicPr>
          <p:cNvPr id="4" name="Picture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7840" y="3261360"/>
            <a:ext cx="11480799" cy="315163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b="1"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09601" y="1935163"/>
            <a:ext cx="5171439" cy="2098357"/>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594474" y="1935164"/>
            <a:ext cx="4906645" cy="2362516"/>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92479" y="4297680"/>
            <a:ext cx="4805047" cy="2426174"/>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492240" y="4361338"/>
            <a:ext cx="5090160" cy="231378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b="1" dirty="0">
              <a:solidFill>
                <a:srgbClr val="FF0000"/>
              </a:solidFill>
              <a:latin typeface="Century" panose="02040604050505020304" pitchFamily="18" charset="0"/>
            </a:endParaRPr>
          </a:p>
        </p:txBody>
      </p:sp>
      <p:sp>
        <p:nvSpPr>
          <p:cNvPr id="6" name="Content Placeholder 5"/>
          <p:cNvSpPr>
            <a:spLocks noGrp="1"/>
          </p:cNvSpPr>
          <p:nvPr>
            <p:ph idx="1"/>
          </p:nvPr>
        </p:nvSpPr>
        <p:spPr/>
        <p:txBody>
          <a:bodyPr>
            <a:normAutofit/>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06400" y="1935163"/>
            <a:ext cx="5496559" cy="2399792"/>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289043" y="1847088"/>
            <a:ext cx="5171440" cy="2399792"/>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18161" y="4246880"/>
            <a:ext cx="5384797" cy="2584450"/>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370320" y="4259580"/>
            <a:ext cx="5303519" cy="25717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window users and max Android users uses Google Chrome as there browser and IOS/Mac users use Safari as there browser.</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Search Engine to visit the online store for first time and after first visit also again they login using search engines so search engines are the good mode to get hike in number of customers.</a:t>
            </a:r>
            <a:endPar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the e-retail shop for more than 15 mins to make purchase decision and max customers uses credit/debit card as payment option.</a:t>
            </a:r>
            <a:endPar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sometimes abandon and the maximum reason for abandons is to get better alternative offer.</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14960" y="1847088"/>
            <a:ext cx="5781039" cy="2478786"/>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463664" y="1696974"/>
            <a:ext cx="5281296" cy="262890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94639" y="4325874"/>
            <a:ext cx="5801360" cy="2478786"/>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463664" y="4325874"/>
            <a:ext cx="5281296" cy="253212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p:cNvSpPr>
            <a:spLocks noGrp="1"/>
          </p:cNvSpPr>
          <p:nvPr>
            <p:ph idx="1"/>
          </p:nvPr>
        </p:nvSpPr>
        <p:spPr/>
        <p:txBody>
          <a:bodyPr>
            <a:normAutofit fontScale="92500" lnSpcReduction="1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have the content on the web page to be easy to read and understand and also they agrees to get information on similar product to the one highlighted is important for product comparison.</a:t>
            </a:r>
            <a:endPar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endPar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Maximum customers wants user friendly interface of the website and convenient payment methods.</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14960" y="1847089"/>
            <a:ext cx="5781040" cy="2613152"/>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315074" y="1775460"/>
            <a:ext cx="4972685" cy="2613152"/>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14960" y="4254500"/>
            <a:ext cx="5872480" cy="2603500"/>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315073" y="4388612"/>
            <a:ext cx="5191759" cy="246938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p:cNvSpPr>
            <a:spLocks noGrp="1"/>
          </p:cNvSpPr>
          <p:nvPr>
            <p:ph idx="1"/>
          </p:nvPr>
        </p:nvSpPr>
        <p:spPr/>
        <p:txBody>
          <a:bodyPr>
            <a:normAutofit fontScale="92500" lnSpcReduction="2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Trust that the online retail store will </a:t>
            </a:r>
            <a:r>
              <a:rPr lang="en-IN"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its part of the transaction at the stipulated time and expects Empathy towards the customers.</a:t>
            </a:r>
            <a:endPar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endPar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endPar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e-tailer is important for purchase decision.</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8.Vizualization:</a:t>
            </a:r>
            <a:endParaRPr lang="en-IN" sz="4000"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65760" y="1935163"/>
            <a:ext cx="5852160" cy="2464117"/>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04560" y="1935163"/>
            <a:ext cx="5455920" cy="2464117"/>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36880" y="4234815"/>
            <a:ext cx="5659120" cy="2623185"/>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167120" y="4399280"/>
            <a:ext cx="5293360" cy="24587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Agenda</a:t>
            </a:r>
            <a:endParaRPr lang="en-US" sz="4000" b="1" dirty="0">
              <a:solidFill>
                <a:srgbClr val="FF0000"/>
              </a:solidFill>
              <a:latin typeface="Century" panose="02040604050505020304" pitchFamily="18" charset="0"/>
            </a:endParaRPr>
          </a:p>
        </p:txBody>
      </p:sp>
      <p:sp>
        <p:nvSpPr>
          <p:cNvPr id="2" name="Content Placeholder 1"/>
          <p:cNvSpPr>
            <a:spLocks noGrp="1"/>
          </p:cNvSpPr>
          <p:nvPr>
            <p:ph idx="1"/>
          </p:nvPr>
        </p:nvSpPr>
        <p:spPr>
          <a:blipFill dpi="0" rotWithShape="1">
            <a:blip r:embed="rId1">
              <a:alphaModFix amt="0"/>
            </a:blip>
            <a:srcRect/>
            <a:stretch>
              <a:fillRect/>
            </a:stretch>
          </a:blipFill>
        </p:spPr>
        <p:txBody>
          <a:bodyPr/>
          <a:lstStyle/>
          <a:p>
            <a:r>
              <a:rPr lang="en-US" dirty="0">
                <a:solidFill>
                  <a:schemeClr val="accent1">
                    <a:lumMod val="50000"/>
                  </a:schemeClr>
                </a:solidFill>
                <a:latin typeface="Century" panose="02040604050505020304" pitchFamily="18" charset="0"/>
              </a:rPr>
              <a:t>Overview.</a:t>
            </a:r>
            <a:endParaRPr lang="en-US" dirty="0">
              <a:solidFill>
                <a:schemeClr val="accent1">
                  <a:lumMod val="50000"/>
                </a:schemeClr>
              </a:solidFill>
              <a:latin typeface="Century" panose="02040604050505020304" pitchFamily="18" charset="0"/>
            </a:endParaRPr>
          </a:p>
          <a:p>
            <a:r>
              <a:rPr lang="en-US" dirty="0">
                <a:solidFill>
                  <a:schemeClr val="accent1">
                    <a:lumMod val="50000"/>
                  </a:schemeClr>
                </a:solidFill>
                <a:latin typeface="Century" panose="02040604050505020304" pitchFamily="18" charset="0"/>
              </a:rPr>
              <a:t>What is customer Retention?</a:t>
            </a:r>
            <a:endParaRPr lang="en-US" dirty="0">
              <a:solidFill>
                <a:schemeClr val="accent1">
                  <a:lumMod val="50000"/>
                </a:schemeClr>
              </a:solidFill>
              <a:latin typeface="Century" panose="02040604050505020304" pitchFamily="18" charset="0"/>
            </a:endParaRPr>
          </a:p>
          <a:p>
            <a:r>
              <a:rPr lang="en-US" dirty="0">
                <a:solidFill>
                  <a:schemeClr val="accent1">
                    <a:lumMod val="50000"/>
                  </a:schemeClr>
                </a:solidFill>
                <a:latin typeface="Century" panose="02040604050505020304" pitchFamily="18" charset="0"/>
              </a:rPr>
              <a:t>Need of customer retention.</a:t>
            </a:r>
            <a:endParaRPr lang="en-US" dirty="0">
              <a:solidFill>
                <a:schemeClr val="accent1">
                  <a:lumMod val="50000"/>
                </a:schemeClr>
              </a:solidFill>
              <a:latin typeface="Century" panose="02040604050505020304" pitchFamily="18" charset="0"/>
            </a:endParaRPr>
          </a:p>
          <a:p>
            <a:r>
              <a:rPr lang="en-US" dirty="0">
                <a:solidFill>
                  <a:schemeClr val="accent1">
                    <a:lumMod val="50000"/>
                  </a:schemeClr>
                </a:solidFill>
                <a:latin typeface="Century" panose="02040604050505020304" pitchFamily="18" charset="0"/>
              </a:rPr>
              <a:t>Problem Statement.</a:t>
            </a:r>
            <a:endParaRPr lang="en-US" dirty="0">
              <a:solidFill>
                <a:schemeClr val="accent1">
                  <a:lumMod val="50000"/>
                </a:schemeClr>
              </a:solidFill>
              <a:latin typeface="Century" panose="02040604050505020304" pitchFamily="18" charset="0"/>
            </a:endParaRPr>
          </a:p>
          <a:p>
            <a:r>
              <a:rPr lang="en-US" dirty="0">
                <a:solidFill>
                  <a:schemeClr val="accent1">
                    <a:lumMod val="50000"/>
                  </a:schemeClr>
                </a:solidFill>
                <a:latin typeface="Century" panose="02040604050505020304" pitchFamily="18" charset="0"/>
              </a:rPr>
              <a:t>Problem Understanding.</a:t>
            </a:r>
            <a:endParaRPr lang="en-US" dirty="0">
              <a:solidFill>
                <a:schemeClr val="accent1">
                  <a:lumMod val="50000"/>
                </a:schemeClr>
              </a:solidFill>
              <a:latin typeface="Century" panose="02040604050505020304" pitchFamily="18" charset="0"/>
            </a:endParaRPr>
          </a:p>
          <a:p>
            <a:r>
              <a:rPr lang="en-US" dirty="0">
                <a:solidFill>
                  <a:schemeClr val="accent1">
                    <a:lumMod val="50000"/>
                  </a:schemeClr>
                </a:solidFill>
                <a:latin typeface="Century" panose="02040604050505020304" pitchFamily="18" charset="0"/>
              </a:rPr>
              <a:t>Exploratory data analysis.</a:t>
            </a:r>
            <a:endParaRPr lang="en-US" dirty="0">
              <a:solidFill>
                <a:schemeClr val="accent1">
                  <a:lumMod val="50000"/>
                </a:schemeClr>
              </a:solidFill>
              <a:latin typeface="Century" panose="02040604050505020304" pitchFamily="18" charset="0"/>
            </a:endParaRPr>
          </a:p>
          <a:p>
            <a:r>
              <a:rPr lang="en-US" dirty="0">
                <a:solidFill>
                  <a:schemeClr val="accent1">
                    <a:lumMod val="50000"/>
                  </a:schemeClr>
                </a:solidFill>
                <a:latin typeface="Century" panose="02040604050505020304" pitchFamily="18" charset="0"/>
              </a:rPr>
              <a:t>Data cleaning.</a:t>
            </a:r>
            <a:endParaRPr lang="en-US" dirty="0">
              <a:solidFill>
                <a:schemeClr val="accent1">
                  <a:lumMod val="50000"/>
                </a:schemeClr>
              </a:solidFill>
              <a:latin typeface="Century" panose="02040604050505020304" pitchFamily="18" charset="0"/>
            </a:endParaRPr>
          </a:p>
          <a:p>
            <a:r>
              <a:rPr lang="en-US" dirty="0">
                <a:solidFill>
                  <a:schemeClr val="accent1">
                    <a:lumMod val="50000"/>
                  </a:schemeClr>
                </a:solidFill>
                <a:latin typeface="Century" panose="02040604050505020304" pitchFamily="18" charset="0"/>
              </a:rPr>
              <a:t>Visualization.</a:t>
            </a:r>
            <a:endParaRPr lang="en-US" dirty="0">
              <a:solidFill>
                <a:schemeClr val="accent1">
                  <a:lumMod val="50000"/>
                </a:schemeClr>
              </a:solidFill>
              <a:latin typeface="Century" panose="02040604050505020304" pitchFamily="18" charset="0"/>
            </a:endParaRPr>
          </a:p>
          <a:p>
            <a:r>
              <a:rPr lang="en-US" dirty="0">
                <a:solidFill>
                  <a:schemeClr val="accent1">
                    <a:lumMod val="50000"/>
                  </a:schemeClr>
                </a:solidFill>
                <a:latin typeface="Century" panose="02040604050505020304" pitchFamily="18" charset="0"/>
              </a:rPr>
              <a:t>Conclusion.</a:t>
            </a:r>
            <a:endParaRPr lang="en-US" dirty="0">
              <a:solidFill>
                <a:schemeClr val="accent1">
                  <a:lumMod val="50000"/>
                </a:schemeClr>
              </a:solidFill>
              <a:latin typeface="Century" panose="02040604050505020304"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p:cNvSpPr>
            <a:spLocks noGrp="1"/>
          </p:cNvSpPr>
          <p:nvPr>
            <p:ph idx="1"/>
          </p:nvPr>
        </p:nvSpPr>
        <p:spPr>
          <a:xfrm>
            <a:off x="609600" y="1935480"/>
            <a:ext cx="10972800" cy="4770120"/>
          </a:xfrm>
        </p:spPr>
        <p:txBody>
          <a:bodyPr>
            <a:noAutofit/>
          </a:bodyPr>
          <a:lstStyle/>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marL="342900" lvl="0" indent="-342900">
              <a:lnSpc>
                <a:spcPct val="107000"/>
              </a:lnSpc>
              <a:spcAft>
                <a:spcPts val="800"/>
              </a:spcAft>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r>
              <a:rPr lang="en-IN" sz="2400" dirty="0">
                <a:solidFill>
                  <a:schemeClr val="accent1">
                    <a:lumMod val="75000"/>
                  </a:schemeClr>
                </a:solidFill>
                <a:effectLst/>
                <a:latin typeface="Century" panose="02040604050505020304" pitchFamily="18" charset="0"/>
                <a:ea typeface="Times New Roman" panose="02020603050405020304" charset="0"/>
              </a:rPr>
              <a:t>Max customers agrees to have provision of complete and relevant product information and they also agrees to have monetary savings.</a:t>
            </a:r>
            <a:endParaRPr lang="en-IN" sz="2400" dirty="0">
              <a:solidFill>
                <a:schemeClr val="accent1">
                  <a:lumMod val="75000"/>
                </a:schemeClr>
              </a:solidFill>
              <a:latin typeface="Century"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26720" y="1847089"/>
            <a:ext cx="5750560" cy="2491232"/>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360160" y="1593216"/>
            <a:ext cx="5120640" cy="2745105"/>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830320" y="4140200"/>
            <a:ext cx="5120639" cy="2717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sp>
        <p:nvSpPr>
          <p:cNvPr id="3" name="Content Placeholder 2"/>
          <p:cNvSpPr>
            <a:spLocks noGrp="1"/>
          </p:cNvSpPr>
          <p:nvPr>
            <p:ph idx="1"/>
          </p:nvPr>
        </p:nvSpPr>
        <p:spPr>
          <a:xfrm>
            <a:off x="396240" y="1976120"/>
            <a:ext cx="10972800" cy="4389120"/>
          </a:xfrm>
        </p:spPr>
        <p:txBody>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for having the convenience of patronizing the online retailer and they also agrees that shopping on website gives us the sense of adventure.</a:t>
            </a: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agrees that we feel gratification shopping on there </a:t>
            </a:r>
            <a:r>
              <a:rPr lang="en-IN" sz="2400" dirty="0" err="1">
                <a:solidFill>
                  <a:schemeClr val="accent1">
                    <a:lumMod val="75000"/>
                  </a:schemeClr>
                </a:solidFill>
                <a:effectLst/>
                <a:latin typeface="Century" panose="02040604050505020304" pitchFamily="18" charset="0"/>
                <a:ea typeface="Calibri" panose="020F0502020204030204" pitchFamily="34" charset="0"/>
              </a:rPr>
              <a:t>favorite</a:t>
            </a:r>
            <a:r>
              <a:rPr lang="en-IN" sz="2400" dirty="0">
                <a:solidFill>
                  <a:schemeClr val="accent1">
                    <a:lumMod val="75000"/>
                  </a:schemeClr>
                </a:solidFill>
                <a:effectLst/>
                <a:latin typeface="Century" panose="02040604050505020304" pitchFamily="18" charset="0"/>
                <a:ea typeface="Calibri" panose="020F0502020204030204" pitchFamily="34" charset="0"/>
              </a:rPr>
              <a:t>  e-tailer and they also agrees that shopping on your preferred e-tailer enhances there social status.</a:t>
            </a:r>
            <a:endParaRPr lang="en-IN" sz="2400"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shopping on the websites helps to </a:t>
            </a:r>
            <a:r>
              <a:rPr lang="en-IN" sz="2400"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certain roles and they also agrees that getting value for money spent.</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01600" y="1935163"/>
            <a:ext cx="11948160" cy="2352357"/>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1600" y="4375595"/>
            <a:ext cx="11948160" cy="243128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33680" y="1847089"/>
            <a:ext cx="11866880" cy="2470912"/>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33680" y="4406075"/>
            <a:ext cx="11866880" cy="242855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p:cNvSpPr>
            <a:spLocks noGrp="1"/>
          </p:cNvSpPr>
          <p:nvPr>
            <p:ph idx="1"/>
          </p:nvPr>
        </p:nvSpPr>
        <p:spPr>
          <a:xfrm>
            <a:off x="609600" y="2032000"/>
            <a:ext cx="10972800" cy="4378960"/>
          </a:xfrm>
        </p:spPr>
        <p:txBody>
          <a:bodyPr>
            <a:normAutofit/>
          </a:bodyPr>
          <a:lstStyle/>
          <a:p>
            <a:pPr marL="0" lvl="0" indent="0">
              <a:lnSpc>
                <a:spcPts val="1455"/>
              </a:lnSpc>
              <a:buNone/>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choosed that all the available online shopping platforms are easy to use and they also shop from all the online shopping websites.</a:t>
            </a:r>
            <a:endParaRPr lang="en-IN" sz="2400"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choosed Amazon and Flipkart as best visual appealing web-page layout and best platform which gives wide variety of product on offer.</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Most of the customers chooses Amazon and Flipkart as the best platform that gives complete relevant description information of products and also they choosed Snapdeal as the fast loading website.</a:t>
            </a:r>
            <a:endParaRPr lang="en-IN" sz="2400"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Reliability of the website or application and quickness to complete purchase is good with Amazon.</a:t>
            </a:r>
            <a:endParaRPr lang="en-IN" sz="2400" dirty="0">
              <a:solidFill>
                <a:schemeClr val="accent1">
                  <a:lumMod val="75000"/>
                </a:schemeClr>
              </a:solidFill>
              <a:latin typeface="Century"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1760" y="1847089"/>
            <a:ext cx="11958320" cy="2389632"/>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1920" y="4236721"/>
            <a:ext cx="11948159" cy="251967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2240" y="1847088"/>
            <a:ext cx="11856720" cy="2531872"/>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3040" y="4470400"/>
            <a:ext cx="11805920" cy="22169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p:cNvSpPr>
            <a:spLocks noGrp="1"/>
          </p:cNvSpPr>
          <p:nvPr>
            <p:ph idx="1"/>
          </p:nvPr>
        </p:nvSpPr>
        <p:spPr/>
        <p:txBody>
          <a:bodyPr>
            <a:normAutofit fontScale="92500"/>
          </a:bodyPr>
          <a:lstStyle/>
          <a:p>
            <a:pPr marL="342900" lvl="0" indent="-342900">
              <a:lnSpc>
                <a:spcPts val="1455"/>
              </a:lnSpc>
              <a:buFont typeface="Symbol" panose="05050102010706020507" pitchFamily="18" charset="2"/>
              <a:buChar char=""/>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chooses Amazon and Flipkart as having best payment option available and also they are giving fastest delivery also.</a:t>
            </a:r>
            <a:endParaRPr lang="en-IN" sz="2400" dirty="0">
              <a:solidFill>
                <a:schemeClr val="accent1">
                  <a:lumMod val="75000"/>
                </a:schemeClr>
              </a:solidFill>
              <a:effectLst/>
              <a:latin typeface="Century" panose="02040604050505020304" pitchFamily="18" charset="0"/>
              <a:ea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Max customers chooses Amazon for giving best customers information privacy and also for giving best financial information security.</a:t>
            </a:r>
            <a:endPar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Amazon is the best online shopping mart which gives perceived trustworthiness and it has the presence of online assistance through multi-channel.</a:t>
            </a: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Since Amazon is the busiest online shopping platform it is also having drawback of taking longer time to login and taking longer time in displaying graphics and photos.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marL="342900" lvl="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33680" y="1847088"/>
            <a:ext cx="11775439" cy="2298191"/>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33680" y="4216400"/>
            <a:ext cx="11775438" cy="26415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1. Overview</a:t>
            </a:r>
            <a:endParaRPr lang="en-US" sz="4000" b="1" dirty="0">
              <a:solidFill>
                <a:srgbClr val="FF0000"/>
              </a:solidFill>
              <a:latin typeface="Century" panose="02040604050505020304" pitchFamily="18" charset="0"/>
            </a:endParaRPr>
          </a:p>
        </p:txBody>
      </p:sp>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US" sz="2400" dirty="0">
                <a:solidFill>
                  <a:schemeClr val="accent1">
                    <a:lumMod val="75000"/>
                  </a:schemeClr>
                </a:solidFill>
                <a:latin typeface="Century" panose="02040604050505020304" pitchFamily="18" charset="0"/>
              </a:rPr>
              <a:t>In this particular presentation we will be looking on:</a:t>
            </a:r>
            <a:endParaRPr lang="en-US" sz="2400" dirty="0">
              <a:solidFill>
                <a:schemeClr val="accent1">
                  <a:lumMod val="75000"/>
                </a:schemeClr>
              </a:solidFill>
              <a:latin typeface="Century" panose="02040604050505020304" pitchFamily="18" charset="0"/>
            </a:endParaRPr>
          </a:p>
          <a:p>
            <a:pPr lvl="1"/>
            <a:r>
              <a:rPr lang="en-US" dirty="0">
                <a:solidFill>
                  <a:schemeClr val="accent1">
                    <a:lumMod val="75000"/>
                  </a:schemeClr>
                </a:solidFill>
                <a:latin typeface="Century" panose="02040604050505020304" pitchFamily="18" charset="0"/>
              </a:rPr>
              <a:t>How to analyze the dataset of Customer Retention</a:t>
            </a:r>
            <a:endParaRPr lang="en-US" dirty="0">
              <a:solidFill>
                <a:schemeClr val="accent1">
                  <a:lumMod val="75000"/>
                </a:schemeClr>
              </a:solidFill>
              <a:latin typeface="Century" panose="02040604050505020304" pitchFamily="18" charset="0"/>
            </a:endParaRPr>
          </a:p>
          <a:p>
            <a:pPr lvl="1"/>
            <a:r>
              <a:rPr lang="en-US" dirty="0">
                <a:solidFill>
                  <a:schemeClr val="accent1">
                    <a:lumMod val="75000"/>
                  </a:schemeClr>
                </a:solidFill>
                <a:latin typeface="Century" panose="02040604050505020304" pitchFamily="18" charset="0"/>
              </a:rPr>
              <a:t>What are the criterion to achieve Customer Retention</a:t>
            </a:r>
            <a:endParaRPr lang="en-US" dirty="0">
              <a:solidFill>
                <a:schemeClr val="accent1">
                  <a:lumMod val="75000"/>
                </a:schemeClr>
              </a:solidFill>
              <a:latin typeface="Century" panose="02040604050505020304" pitchFamily="18" charset="0"/>
            </a:endParaRPr>
          </a:p>
          <a:p>
            <a:pPr lvl="1"/>
            <a:r>
              <a:rPr lang="en-US" dirty="0">
                <a:solidFill>
                  <a:schemeClr val="accent1">
                    <a:lumMod val="75000"/>
                  </a:schemeClr>
                </a:solidFill>
                <a:latin typeface="Century" panose="02040604050505020304" pitchFamily="18" charset="0"/>
              </a:rPr>
              <a:t>Overall analysis on the problem.</a:t>
            </a:r>
            <a:endParaRPr lang="en-US" dirty="0">
              <a:solidFill>
                <a:schemeClr val="accent1">
                  <a:lumMod val="75000"/>
                </a:schemeClr>
              </a:solidFill>
              <a:latin typeface="Century"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1120" y="1847089"/>
            <a:ext cx="11927840" cy="2440432"/>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1120" y="4287521"/>
            <a:ext cx="11927840" cy="244043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p:cNvSpPr>
            <a:spLocks noGrp="1"/>
          </p:cNvSpPr>
          <p:nvPr>
            <p:ph idx="1"/>
          </p:nvPr>
        </p:nvSpPr>
        <p:spPr>
          <a:xfrm>
            <a:off x="609600" y="2214880"/>
            <a:ext cx="10972800" cy="4643120"/>
          </a:xfrm>
        </p:spPr>
        <p:txBody>
          <a:bodyPr>
            <a:normAutofit/>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drawback of having late declaration of price is with Myntra and longer page loading time is with Flipkart.</a:t>
            </a:r>
            <a:endParaRPr lang="en-IN" sz="2400"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Snapdeal has a drawback of having limited payment modes and also it has a complaint of late delivery.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Amazon is the platform with good </a:t>
            </a:r>
            <a:r>
              <a:rPr lang="en-IN" sz="2400" dirty="0" err="1">
                <a:solidFill>
                  <a:schemeClr val="accent1">
                    <a:lumMod val="75000"/>
                  </a:schemeClr>
                </a:solidFill>
                <a:effectLst/>
                <a:latin typeface="Century" panose="02040604050505020304" pitchFamily="18" charset="0"/>
                <a:ea typeface="Calibri" panose="020F0502020204030204" pitchFamily="34" charset="0"/>
              </a:rPr>
              <a:t>wedsite</a:t>
            </a:r>
            <a:r>
              <a:rPr lang="en-IN" sz="2400" dirty="0">
                <a:solidFill>
                  <a:schemeClr val="accent1">
                    <a:lumMod val="75000"/>
                  </a:schemeClr>
                </a:solidFill>
                <a:effectLst/>
                <a:latin typeface="Century" panose="02040604050505020304" pitchFamily="18" charset="0"/>
                <a:ea typeface="Calibri" panose="020F0502020204030204" pitchFamily="34" charset="0"/>
              </a:rPr>
              <a:t>/application design and also amazon has a drawback of disruption of pages when moving from one page to another.</a:t>
            </a:r>
            <a:endParaRPr lang="en-IN" sz="2400"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efficiency of website is good with Amazon and also amazon is recommended by most of the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endParaRPr lang="en-IN" sz="4000" b="1" dirty="0">
              <a:solidFill>
                <a:srgbClr val="FF0000"/>
              </a:solidFill>
              <a:latin typeface="Century" panose="02040604050505020304" pitchFamily="18" charset="0"/>
            </a:endParaRPr>
          </a:p>
        </p:txBody>
      </p:sp>
      <p:sp>
        <p:nvSpPr>
          <p:cNvPr id="3" name="Content Placeholder 2"/>
          <p:cNvSpPr>
            <a:spLocks noGrp="1"/>
          </p:cNvSpPr>
          <p:nvPr>
            <p:ph idx="1"/>
          </p:nvPr>
        </p:nvSpPr>
        <p:spPr>
          <a:xfrm>
            <a:off x="609600" y="1847088"/>
            <a:ext cx="10972800" cy="5010912"/>
          </a:xfrm>
        </p:spPr>
        <p:txBody>
          <a:bodyPr>
            <a:normAutofit fontScale="85000" lnSpcReduction="20000"/>
          </a:bodyPr>
          <a:lstStyle/>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Most of the customers are females with age from 20-50 and they used mobile internet to access with Windows as operating system.</a:t>
            </a:r>
            <a:endPar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charset="0"/>
              </a:rPr>
              <a:t>And most of the customers used search engines to get into the platform first time and frequently.</a:t>
            </a:r>
            <a:endParaRPr lang="en-IN" sz="2400" dirty="0">
              <a:solidFill>
                <a:schemeClr val="accent1">
                  <a:lumMod val="75000"/>
                </a:schemeClr>
              </a:solidFill>
              <a:effectLst/>
              <a:latin typeface="Century" panose="02040604050505020304" pitchFamily="18" charset="0"/>
              <a:ea typeface="Times New Roman" panose="0202060305040502030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Max customers uses there debit/credit cards for there payment.</a:t>
            </a:r>
            <a:endParaRPr lang="en-IN" sz="2400" dirty="0">
              <a:solidFill>
                <a:schemeClr val="accent1">
                  <a:lumMod val="75000"/>
                </a:schemeClr>
              </a:solidFill>
              <a:latin typeface="Century" panose="02040604050505020304" pitchFamily="18" charset="0"/>
              <a:ea typeface="Times New Roman" panose="02020603050405020304" charset="0"/>
              <a:cs typeface="Times New Roman" panose="0202060305040502030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Almost customers has a expectation to have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Content_Readability</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Similar_ProductInfo</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Seller_ProductInfo</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ProductInfo_Clarity</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Ease_Navigation</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Loading_ProcessingSpeed</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UserFriendly_Interface</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Conveninet_PaymentMode</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TimelyFulfilment_Trust</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Customer_Empathy</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CustPrivacy_Guarantee</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VariousChannel_Responses</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Benefit_Discount</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Enjoy_OnlineShopping</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Convenience_Flexibility</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Returns_ReplacementPolicy</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Loyalty_ProgramAccess</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QualityInfo_Satisfaction</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WebsiteQuality_Satisfaction</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NetBenefit_Satisfaction</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User_Trust</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Product_SeveralCategory</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Relevant_ProductInfo</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Monetary_Savings</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Patronizing_Convenience</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Adventure_Sense</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Enhances_SocialStatus</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Gratification_Shopping</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Role_Fulfilment</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Money_Worthy</a:t>
            </a: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 in e-commerce websites.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endParaRPr lang="en-IN" sz="2400" dirty="0">
              <a:solidFill>
                <a:schemeClr val="accent1">
                  <a:lumMod val="75000"/>
                </a:schemeClr>
              </a:solidFill>
              <a:latin typeface="Century"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endParaRPr lang="en-IN" sz="4000" dirty="0"/>
          </a:p>
        </p:txBody>
      </p:sp>
      <p:sp>
        <p:nvSpPr>
          <p:cNvPr id="3" name="Content Placeholder 2"/>
          <p:cNvSpPr>
            <a:spLocks noGrp="1"/>
          </p:cNvSpPr>
          <p:nvPr>
            <p:ph idx="1"/>
          </p:nvPr>
        </p:nvSpPr>
        <p:spPr/>
        <p:txBody>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charset="0"/>
                <a:cs typeface="Calibri" panose="020F0502020204030204" pitchFamily="34" charset="0"/>
              </a:rPr>
              <a:t>Compared to other platforms shopping with Amazon.in and Flipkart.com has maximum benefits rather than drawbacks.</a:t>
            </a:r>
            <a:endParaRPr lang="en-IN" sz="2400" dirty="0">
              <a:solidFill>
                <a:schemeClr val="accent1">
                  <a:lumMod val="75000"/>
                </a:schemeClr>
              </a:solidFill>
              <a:latin typeface="Century" panose="02040604050505020304" pitchFamily="18" charset="0"/>
              <a:ea typeface="Times New Roman" panose="02020603050405020304" charset="0"/>
              <a:cs typeface="Times New Roman" panose="02020603050405020304"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rPr>
              <a:t>Compared to all other online shopping platforms Snapdeal and Myntra has maximum drawbacks.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rPr>
              <a:t>And having maximum good feedbacks Amazon is recommended by most of the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endParaRPr lang="en-IN" sz="4000" b="1" dirty="0">
              <a:solidFill>
                <a:srgbClr val="FF0000"/>
              </a:solidFill>
              <a:latin typeface="Century" panose="020406040505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rPr>
              <a:t>While going through the problem and in detailed analysis I found the following conclusions: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rPr>
              <a:t>Females are furious to shop all the time so making them satisfied will help the sellers to get more business.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Loyal customers prefer buying and tend to spend more money on shopping in your store. Statistics show that engaged consumers purchase more frequently. It is necessary to hear customer feedback because most of them are valuable feedbacks.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endParaRPr lang="en-IN" sz="4000" dirty="0"/>
          </a:p>
        </p:txBody>
      </p:sp>
      <p:sp>
        <p:nvSpPr>
          <p:cNvPr id="3" name="Content Placeholder 2"/>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Here as an conclusion part I found that using dead old strategies for retailers will effect customer retention.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Organisation will always focus on success for that keeping the old customers will always be a plus point.</a:t>
            </a: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Also Paytm and Snapdeal has maximum drawbacks it is because of their dead old strategies.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To conclude, having the right customer retention strategy </a:t>
            </a:r>
            <a:r>
              <a:rPr lang="en-IN" sz="2400" b="1"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will keep sellers company growing if they know how to take advantage of it</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endParaRPr>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04088"/>
            <a:ext cx="12192000" cy="6153912"/>
          </a:xfrm>
          <a:effectLst>
            <a:outerShdw blurRad="50800" dist="50800" dir="5400000" algn="ctr" rotWithShape="0">
              <a:srgbClr val="000000"/>
            </a:outerShdw>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26160"/>
            <a:ext cx="10972800" cy="1361440"/>
          </a:xfrm>
        </p:spPr>
        <p:txBody>
          <a:bodyPr>
            <a:normAutofit fontScale="90000"/>
          </a:bodyPr>
          <a:lstStyle/>
          <a:p>
            <a:br>
              <a:rPr lang="en-IN" sz="4400" dirty="0">
                <a:solidFill>
                  <a:srgbClr val="E73729"/>
                </a:solidFill>
                <a:latin typeface="Century" panose="02040604050505020304" pitchFamily="18" charset="0"/>
              </a:rPr>
            </a:br>
            <a:br>
              <a:rPr lang="en-IN" sz="4400" dirty="0">
                <a:solidFill>
                  <a:srgbClr val="E73729"/>
                </a:solidFill>
                <a:latin typeface="Century" panose="02040604050505020304" pitchFamily="18" charset="0"/>
              </a:rPr>
            </a:br>
            <a:r>
              <a:rPr lang="en-IN" sz="4400" dirty="0">
                <a:solidFill>
                  <a:srgbClr val="E73729"/>
                </a:solidFill>
                <a:latin typeface="Century" panose="02040604050505020304" pitchFamily="18" charset="0"/>
              </a:rPr>
              <a:t>2. </a:t>
            </a:r>
            <a:r>
              <a:rPr lang="en-IN" sz="4400" b="1" dirty="0">
                <a:solidFill>
                  <a:srgbClr val="E73729"/>
                </a:solidFill>
                <a:latin typeface="Century" panose="02040604050505020304" pitchFamily="18" charset="0"/>
              </a:rPr>
              <a:t>What is Customer Retention?</a:t>
            </a:r>
            <a:endParaRPr lang="en-IN" sz="4400" b="1" dirty="0">
              <a:solidFill>
                <a:srgbClr val="E73729"/>
              </a:solidFill>
              <a:latin typeface="Century" panose="02040604050505020304" pitchFamily="18" charset="0"/>
            </a:endParaRPr>
          </a:p>
        </p:txBody>
      </p:sp>
      <p:sp>
        <p:nvSpPr>
          <p:cNvPr id="7" name="Content Placeholder 6"/>
          <p:cNvSpPr>
            <a:spLocks noGrp="1"/>
          </p:cNvSpPr>
          <p:nvPr>
            <p:ph idx="1"/>
          </p:nvPr>
        </p:nvSpPr>
        <p:spPr>
          <a:xfrm>
            <a:off x="609600" y="2651760"/>
            <a:ext cx="10972800" cy="3261360"/>
          </a:xfrm>
        </p:spPr>
        <p:txBody>
          <a:bodyPr>
            <a:normAutofit/>
          </a:bodyPr>
          <a:lstStyle/>
          <a:p>
            <a:pPr>
              <a:buFont typeface="Wingdings" panose="05000000000000000000" pitchFamily="2" charset="2"/>
              <a:buChar char="ü"/>
            </a:pPr>
            <a:r>
              <a:rPr lang="en-US" sz="2400" b="0" i="0" dirty="0">
                <a:solidFill>
                  <a:schemeClr val="accent1">
                    <a:lumMod val="75000"/>
                  </a:schemeClr>
                </a:solidFill>
                <a:effectLst/>
                <a:latin typeface="Century" panose="02040604050505020304" pitchFamily="18" charset="0"/>
              </a:rPr>
              <a:t>Customer 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US" sz="2400" dirty="0">
                <a:solidFill>
                  <a:schemeClr val="accent1">
                    <a:lumMod val="75000"/>
                  </a:schemeClr>
                </a:solidFill>
                <a:latin typeface="Century" panose="02040604050505020304" pitchFamily="18" charset="0"/>
              </a:rPr>
              <a:t>customer engagement </a:t>
            </a:r>
            <a:r>
              <a:rPr lang="en-US" sz="2400" b="0" i="0" dirty="0">
                <a:solidFill>
                  <a:schemeClr val="accent1">
                    <a:lumMod val="75000"/>
                  </a:schemeClr>
                </a:solidFill>
                <a:effectLst/>
                <a:latin typeface="Century" panose="02040604050505020304" pitchFamily="18" charset="0"/>
              </a:rPr>
              <a:t>and emotionally ties to a brand.</a:t>
            </a:r>
            <a:endParaRPr lang="en-IN" sz="2400" dirty="0">
              <a:solidFill>
                <a:schemeClr val="accent1">
                  <a:lumMod val="75000"/>
                </a:schemeClr>
              </a:solidFill>
              <a:latin typeface="Century"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3. Need of Customer Retention</a:t>
            </a:r>
            <a:endParaRPr lang="en-IN" sz="4000" b="1" dirty="0">
              <a:solidFill>
                <a:srgbClr val="FF0000"/>
              </a:solidFill>
              <a:latin typeface="Century" panose="02040604050505020304" pitchFamily="18" charset="0"/>
            </a:endParaRPr>
          </a:p>
        </p:txBody>
      </p:sp>
      <p:sp>
        <p:nvSpPr>
          <p:cNvPr id="3" name="Content Placeholder 2"/>
          <p:cNvSpPr>
            <a:spLocks noGrp="1"/>
          </p:cNvSpPr>
          <p:nvPr>
            <p:ph idx="1"/>
          </p:nvPr>
        </p:nvSpPr>
        <p:spPr/>
        <p:txBody>
          <a:bodyPr/>
          <a:lstStyle/>
          <a:p>
            <a:pPr algn="l">
              <a:buFont typeface="Wingdings" panose="05000000000000000000" pitchFamily="2" charset="2"/>
              <a:buChar char="ü"/>
            </a:pPr>
            <a:r>
              <a:rPr lang="en-US" b="1" i="0" dirty="0">
                <a:solidFill>
                  <a:schemeClr val="accent1">
                    <a:lumMod val="75000"/>
                  </a:schemeClr>
                </a:solidFill>
                <a:effectLst/>
                <a:latin typeface="Century" panose="02040604050505020304" pitchFamily="18" charset="0"/>
              </a:rPr>
              <a:t> </a:t>
            </a:r>
            <a:r>
              <a:rPr lang="en-US" sz="2400" b="1" i="0" dirty="0">
                <a:solidFill>
                  <a:schemeClr val="accent1">
                    <a:lumMod val="75000"/>
                  </a:schemeClr>
                </a:solidFill>
                <a:effectLst/>
                <a:latin typeface="Century" panose="02040604050505020304" pitchFamily="18" charset="0"/>
              </a:rPr>
              <a:t>Less spending on customer acquisition :</a:t>
            </a:r>
            <a:r>
              <a:rPr lang="en-US" sz="2400" b="0" i="0" dirty="0">
                <a:solidFill>
                  <a:schemeClr val="accent1">
                    <a:lumMod val="75000"/>
                  </a:schemeClr>
                </a:solidFill>
                <a:effectLst/>
                <a:latin typeface="Century" panose="02040604050505020304" pitchFamily="18" charset="0"/>
              </a:rPr>
              <a:t> Acquiring a new customer can be up to five times more expensive than retaining an existing one. </a:t>
            </a:r>
            <a:endParaRPr lang="en-US" sz="2400" b="0" i="0" dirty="0">
              <a:solidFill>
                <a:schemeClr val="accent1">
                  <a:lumMod val="75000"/>
                </a:schemeClr>
              </a:solidFill>
              <a:effectLst/>
              <a:latin typeface="Century" panose="02040604050505020304" pitchFamily="18" charset="0"/>
            </a:endParaRPr>
          </a:p>
          <a:p>
            <a:pPr>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Increased profits : </a:t>
            </a:r>
            <a:r>
              <a:rPr lang="en-US" sz="2400" b="0" i="0" dirty="0">
                <a:solidFill>
                  <a:schemeClr val="accent1">
                    <a:lumMod val="75000"/>
                  </a:schemeClr>
                </a:solidFill>
                <a:effectLst/>
                <a:latin typeface="Century" panose="02040604050505020304" pitchFamily="18" charset="0"/>
              </a:rPr>
              <a:t>An increase in client retention by 5% can enhance profits by over 25% .</a:t>
            </a:r>
            <a:endParaRPr lang="en-US" sz="2400" b="0" i="0" dirty="0">
              <a:solidFill>
                <a:schemeClr val="accent1">
                  <a:lumMod val="75000"/>
                </a:schemeClr>
              </a:solidFill>
              <a:effectLst/>
              <a:latin typeface="Century" panose="02040604050505020304" pitchFamily="18" charset="0"/>
            </a:endParaRPr>
          </a:p>
          <a:p>
            <a:pPr algn="l">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Improved online reputation :</a:t>
            </a:r>
            <a:r>
              <a:rPr lang="en-US" sz="2400" b="0" i="0" dirty="0">
                <a:solidFill>
                  <a:schemeClr val="accent1">
                    <a:lumMod val="75000"/>
                  </a:schemeClr>
                </a:solidFill>
                <a:effectLst/>
                <a:latin typeface="Century" panose="02040604050505020304" pitchFamily="18" charset="0"/>
              </a:rPr>
              <a:t> Over 37% of customers will only post online reviews if they are “extremely satisfied”.</a:t>
            </a:r>
            <a:endParaRPr lang="en-US" sz="2400" b="0" i="0" dirty="0">
              <a:solidFill>
                <a:schemeClr val="accent1">
                  <a:lumMod val="75000"/>
                </a:schemeClr>
              </a:solidFill>
              <a:effectLst/>
              <a:latin typeface="Century" panose="02040604050505020304" pitchFamily="18" charset="0"/>
            </a:endParaRPr>
          </a:p>
          <a:p>
            <a:pPr algn="l">
              <a:buFont typeface="Wingdings" panose="05000000000000000000" pitchFamily="2" charset="2"/>
              <a:buChar char="ü"/>
            </a:pPr>
            <a:r>
              <a:rPr lang="en-US" sz="2400" b="1" dirty="0">
                <a:solidFill>
                  <a:schemeClr val="accent1">
                    <a:lumMod val="75000"/>
                  </a:schemeClr>
                </a:solidFill>
                <a:latin typeface="Century" panose="02040604050505020304" pitchFamily="18" charset="0"/>
              </a:rPr>
              <a:t> Positive Reviews : </a:t>
            </a:r>
            <a:r>
              <a:rPr lang="en-US" sz="2400" b="0" i="0" dirty="0">
                <a:solidFill>
                  <a:schemeClr val="accent1">
                    <a:lumMod val="75000"/>
                  </a:schemeClr>
                </a:solidFill>
                <a:effectLst/>
                <a:latin typeface="Century" panose="02040604050505020304" pitchFamily="18" charset="0"/>
              </a:rPr>
              <a:t>The longer customers stay with a company, the more business, positive reviews, and they bring word of mouth advertising.</a:t>
            </a:r>
            <a:endParaRPr lang="en-US" sz="2400" b="0" i="0" dirty="0">
              <a:solidFill>
                <a:schemeClr val="accent1">
                  <a:lumMod val="75000"/>
                </a:schemeClr>
              </a:solidFill>
              <a:effectLst/>
              <a:latin typeface="Century" panose="02040604050505020304" pitchFamily="18" charset="0"/>
            </a:endParaRPr>
          </a:p>
          <a:p>
            <a:pPr algn="l">
              <a:buFont typeface="Wingdings" panose="05000000000000000000" pitchFamily="2" charset="2"/>
              <a:buChar char="ü"/>
            </a:pPr>
            <a:endParaRPr lang="en-US" b="0" i="0" dirty="0">
              <a:solidFill>
                <a:srgbClr val="080F1A"/>
              </a:solidFill>
              <a:effectLst/>
              <a:latin typeface="Century" panose="02040604050505020304" pitchFamily="18" charset="0"/>
            </a:endParaRPr>
          </a:p>
          <a:p>
            <a:pPr>
              <a:buFont typeface="Wingdings" panose="05000000000000000000" pitchFamily="2" charset="2"/>
              <a:buChar char="ü"/>
            </a:pPr>
            <a:endParaRPr lang="en-IN"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4. Problem Statement</a:t>
            </a:r>
            <a:endParaRPr lang="en-IN" sz="4000" b="1" dirty="0">
              <a:solidFill>
                <a:srgbClr val="FF0000"/>
              </a:solidFill>
              <a:latin typeface="Century" panose="02040604050505020304"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ü"/>
            </a:pPr>
            <a:r>
              <a:rPr lang="en-IN" dirty="0"/>
              <a:t> </a:t>
            </a:r>
            <a:r>
              <a:rPr lang="en-IN" dirty="0">
                <a:solidFill>
                  <a:schemeClr val="accent1">
                    <a:lumMod val="75000"/>
                  </a:schemeClr>
                </a:solidFill>
                <a:effectLst/>
                <a:latin typeface="Century" panose="020406040505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solidFill>
                <a:schemeClr val="accent1">
                  <a:lumMod val="75000"/>
                </a:schemeClr>
              </a:solidFill>
              <a:latin typeface="Century"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5. Problem Understanding</a:t>
            </a:r>
            <a:endParaRPr lang="en-IN" sz="4000" b="1" dirty="0">
              <a:solidFill>
                <a:srgbClr val="FF0000"/>
              </a:solidFill>
              <a:latin typeface="Century" panose="020406040505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perticular problem solution I have used all my analysation skills to solve the problem of customer retention.</a:t>
            </a:r>
            <a:endParaRPr lang="en-IN" sz="2400" dirty="0">
              <a:solidFill>
                <a:schemeClr val="accent1">
                  <a:lumMod val="75000"/>
                </a:schemeClr>
              </a:solidFill>
              <a:latin typeface="Century"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6. Exploratory data analysis</a:t>
            </a:r>
            <a:endParaRPr lang="en-IN" sz="4000" b="1" dirty="0">
              <a:solidFill>
                <a:srgbClr val="FF0000"/>
              </a:solidFill>
              <a:latin typeface="Century" panose="02040604050505020304" pitchFamily="18" charset="0"/>
            </a:endParaRPr>
          </a:p>
        </p:txBody>
      </p:sp>
      <p:sp>
        <p:nvSpPr>
          <p:cNvPr id="3" name="Content Placeholder 2"/>
          <p:cNvSpPr>
            <a:spLocks noGrp="1"/>
          </p:cNvSpPr>
          <p:nvPr>
            <p:ph idx="1"/>
          </p:nvPr>
        </p:nvSpPr>
        <p:spPr/>
        <p:txBody>
          <a:bodyPr>
            <a:normAutofit/>
          </a:bodyPr>
          <a:lstStyle/>
          <a:p>
            <a:pPr marL="0" indent="0">
              <a:buNone/>
            </a:pPr>
            <a:endParaRPr lang="en-IN" dirty="0">
              <a:solidFill>
                <a:schemeClr val="accent1">
                  <a:lumMod val="75000"/>
                </a:schemeClr>
              </a:solidFill>
              <a:latin typeface="Century" panose="020406040505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charset="0"/>
              </a:rPr>
              <a:t>I have imported the dataset which was in excel format. Then I did all th</a:t>
            </a:r>
            <a:r>
              <a:rPr lang="en-IN" sz="2400" dirty="0">
                <a:solidFill>
                  <a:schemeClr val="accent1">
                    <a:lumMod val="75000"/>
                  </a:schemeClr>
                </a:solidFill>
                <a:effectLst/>
                <a:latin typeface="Century" panose="02040604050505020304" pitchFamily="18" charset="0"/>
                <a:ea typeface="Calibri" panose="020F0502020204030204" pitchFamily="34" charset="0"/>
              </a:rPr>
              <a:t>e statistical analysis like checking shape, </a:t>
            </a:r>
            <a:r>
              <a:rPr lang="en-IN" sz="2400" dirty="0" err="1">
                <a:solidFill>
                  <a:schemeClr val="accent1">
                    <a:lumMod val="75000"/>
                  </a:schemeClr>
                </a:solidFill>
                <a:effectLst/>
                <a:latin typeface="Century" panose="02040604050505020304" pitchFamily="18" charset="0"/>
                <a:ea typeface="Calibri" panose="020F0502020204030204" pitchFamily="34" charset="0"/>
              </a:rPr>
              <a:t>nunique</a:t>
            </a:r>
            <a:r>
              <a:rPr lang="en-IN" sz="2400" dirty="0">
                <a:solidFill>
                  <a:schemeClr val="accent1">
                    <a:lumMod val="75000"/>
                  </a:schemeClr>
                </a:solidFill>
                <a:effectLst/>
                <a:latin typeface="Century" panose="02040604050505020304" pitchFamily="18" charset="0"/>
                <a:ea typeface="Calibri" panose="020F0502020204030204" pitchFamily="34" charset="0"/>
              </a:rPr>
              <a:t>, value counts, info etc….. </a:t>
            </a:r>
            <a:endParaRPr lang="en-IN" sz="2400"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endParaRPr lang="en-IN" sz="2400"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I have checked for null values but there was no null values in the dataset.</a:t>
            </a:r>
            <a:endParaRPr lang="en-IN" sz="2400" dirty="0">
              <a:solidFill>
                <a:schemeClr val="accent1">
                  <a:lumMod val="75000"/>
                </a:schemeClr>
              </a:solidFill>
              <a:effectLst/>
              <a:latin typeface="Century" panose="02040604050505020304" pitchFamily="18"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3231"/>
            <a:ext cx="10972800" cy="1143000"/>
          </a:xfrm>
        </p:spPr>
        <p:txBody>
          <a:bodyPr>
            <a:normAutofit/>
          </a:bodyPr>
          <a:lstStyle/>
          <a:p>
            <a:r>
              <a:rPr lang="en-IN" sz="4000" b="1" dirty="0">
                <a:solidFill>
                  <a:srgbClr val="FF0000"/>
                </a:solidFill>
                <a:latin typeface="Century" panose="02040604050505020304" pitchFamily="18" charset="0"/>
              </a:rPr>
              <a:t>7. Data Cleaning</a:t>
            </a:r>
            <a:endParaRPr lang="en-IN" sz="4000" b="1" dirty="0">
              <a:solidFill>
                <a:srgbClr val="FF0000"/>
              </a:solidFill>
              <a:latin typeface="Century" panose="020406040505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Also the data type of </a:t>
            </a:r>
            <a:r>
              <a:rPr lang="en-IN" sz="2400" dirty="0" err="1">
                <a:solidFill>
                  <a:schemeClr val="accent1">
                    <a:lumMod val="75000"/>
                  </a:schemeClr>
                </a:solidFill>
                <a:latin typeface="Century" panose="02040604050505020304" pitchFamily="18" charset="0"/>
                <a:ea typeface="Calibri" panose="020F0502020204030204" pitchFamily="34" charset="0"/>
              </a:rPr>
              <a:t>pin</a:t>
            </a:r>
            <a:r>
              <a:rPr lang="en-IN" sz="2400" dirty="0" err="1">
                <a:solidFill>
                  <a:schemeClr val="accent1">
                    <a:lumMod val="75000"/>
                  </a:schemeClr>
                </a:solidFill>
                <a:effectLst/>
                <a:latin typeface="Century" panose="02040604050505020304" pitchFamily="18" charset="0"/>
                <a:ea typeface="Calibri" panose="020F0502020204030204" pitchFamily="34" charset="0"/>
              </a:rPr>
              <a:t>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was integer type but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is a code which will be given to perticular location and it will be unique so the datatype should object. So I have changed the datatype of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if I don’t change the datatype it will carry some wrong information and it may also affect my model accuracy.</a:t>
            </a:r>
            <a:endParaRPr lang="en-IN" sz="2400" dirty="0">
              <a:solidFill>
                <a:schemeClr val="accent1">
                  <a:lumMod val="75000"/>
                </a:schemeClr>
              </a:solidFill>
              <a:effectLst/>
              <a:latin typeface="Century" panose="02040604050505020304" pitchFamily="18" charset="0"/>
              <a:ea typeface="Calibri" panose="020F0502020204030204" pitchFamily="34" charset="0"/>
            </a:endParaRPr>
          </a:p>
          <a:p>
            <a:pPr marL="0" indent="0">
              <a:buNone/>
            </a:pPr>
            <a:endParaRPr lang="en-IN"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endParaRPr lang="en-IN" dirty="0"/>
          </a:p>
        </p:txBody>
      </p:sp>
      <p:pic>
        <p:nvPicPr>
          <p:cNvPr id="4" name="Picture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5280" y="3924934"/>
            <a:ext cx="10972800" cy="175145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12003</Words>
  <Application>WPS Presentation</Application>
  <PresentationFormat>Widescreen</PresentationFormat>
  <Paragraphs>196</Paragraphs>
  <Slides>36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Arial</vt:lpstr>
      <vt:lpstr>SimSun</vt:lpstr>
      <vt:lpstr>Wingdings</vt:lpstr>
      <vt:lpstr>Wingdings 2</vt:lpstr>
      <vt:lpstr>Wingdings</vt:lpstr>
      <vt:lpstr>Century</vt:lpstr>
      <vt:lpstr>Times New Roman</vt:lpstr>
      <vt:lpstr>Calibri</vt:lpstr>
      <vt:lpstr>Palatino Linotype</vt:lpstr>
      <vt:lpstr>Century Gothic</vt:lpstr>
      <vt:lpstr>Microsoft YaHei</vt:lpstr>
      <vt:lpstr>Arial Unicode MS</vt:lpstr>
      <vt:lpstr>Symbol</vt:lpstr>
      <vt:lpstr>Presentation on brainstorming</vt:lpstr>
      <vt:lpstr>Project Presentation on  “Customer Retention”</vt:lpstr>
      <vt:lpstr>Agenda</vt:lpstr>
      <vt:lpstr>1. Overview</vt:lpstr>
      <vt:lpstr>  2. What is Customer Retention?</vt:lpstr>
      <vt:lpstr>3. Need of Customer Retention</vt:lpstr>
      <vt:lpstr>4. Problem Statement</vt:lpstr>
      <vt:lpstr>5. Problem Understanding</vt:lpstr>
      <vt:lpstr>6. Exploratory data analysis</vt:lpstr>
      <vt:lpstr>7. Data Cleaning</vt:lpstr>
      <vt:lpstr>7. Data Cleaning</vt:lpstr>
      <vt:lpstr>8. Vizualization:</vt:lpstr>
      <vt:lpstr>8. Vizualization:</vt:lpstr>
      <vt:lpstr>8. Vizualization:</vt:lpstr>
      <vt:lpstr>8. Vizualization:</vt:lpstr>
      <vt:lpstr>8. Vizualization:</vt:lpstr>
      <vt:lpstr>8. Vizualization:</vt:lpstr>
      <vt:lpstr>8. Vizualization:</vt:lpstr>
      <vt:lpstr>8. Vizualization:</vt:lpstr>
      <vt:lpstr>8.Vizualization: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9. Analysis</vt:lpstr>
      <vt:lpstr>9. Analysis</vt:lpstr>
      <vt:lpstr>10. Conclusion</vt:lpstr>
      <vt:lpstr>10.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Pooja gowda</dc:creator>
  <cp:lastModifiedBy>Prashant Shekhar</cp:lastModifiedBy>
  <cp:revision>7</cp:revision>
  <dcterms:created xsi:type="dcterms:W3CDTF">2021-09-15T14:34:00Z</dcterms:created>
  <dcterms:modified xsi:type="dcterms:W3CDTF">2022-08-20T15:47:38Z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74069104</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ICV">
    <vt:lpwstr>A9274BAAF2A14E6C88020E36A6DCE8BD</vt:lpwstr>
  </property>
  <property fmtid="{D5CDD505-2E9C-101B-9397-08002B2CF9AE}" pid="13" name="KSOProductBuildVer">
    <vt:lpwstr>1033-11.2.0.11254</vt:lpwstr>
  </property>
</Properties>
</file>