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3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ostal_codes_of_Canada:_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cl.us/Geospatial_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96" y="1658846"/>
            <a:ext cx="10653408" cy="25414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Capstone Project</a:t>
            </a:r>
            <a:br>
              <a:rPr lang="en-US" b="1" dirty="0" smtClean="0"/>
            </a:br>
            <a:r>
              <a:rPr lang="en-US" b="1" dirty="0" smtClean="0"/>
              <a:t>Battle </a:t>
            </a:r>
            <a:r>
              <a:rPr lang="en-US" b="1" dirty="0"/>
              <a:t>of Neighborhoods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4021858"/>
            <a:ext cx="8637072" cy="977621"/>
          </a:xfrm>
        </p:spPr>
        <p:txBody>
          <a:bodyPr/>
          <a:lstStyle/>
          <a:p>
            <a:r>
              <a:rPr lang="en-US" dirty="0" smtClean="0"/>
              <a:t>Prashant Shingate, </a:t>
            </a:r>
            <a:r>
              <a:rPr lang="en-US" dirty="0" err="1" smtClean="0"/>
              <a:t>ph.d.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685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Following steps need to be followed for successful execution of this project</a:t>
            </a:r>
            <a:r>
              <a:rPr lang="en-US" dirty="0" smtClean="0"/>
              <a:t>:</a:t>
            </a:r>
            <a:endParaRPr lang="en-SG" dirty="0"/>
          </a:p>
          <a:p>
            <a:pPr lvl="0"/>
            <a:r>
              <a:rPr lang="en-US" dirty="0"/>
              <a:t>Download and preprocess data using different libraries like beatifulsoup4, requests, </a:t>
            </a:r>
            <a:r>
              <a:rPr lang="en-US" dirty="0" err="1"/>
              <a:t>numpy</a:t>
            </a:r>
            <a:r>
              <a:rPr lang="en-US" dirty="0"/>
              <a:t> and pandas</a:t>
            </a:r>
            <a:r>
              <a:rPr lang="en-US" dirty="0" smtClean="0"/>
              <a:t>.</a:t>
            </a:r>
            <a:endParaRPr lang="en-SG" dirty="0"/>
          </a:p>
          <a:p>
            <a:pPr lvl="0"/>
            <a:r>
              <a:rPr lang="en-US" dirty="0"/>
              <a:t>Save data in tabular format as a </a:t>
            </a:r>
            <a:r>
              <a:rPr lang="en-US" dirty="0" err="1"/>
              <a:t>dataframe</a:t>
            </a:r>
            <a:r>
              <a:rPr lang="en-US" dirty="0"/>
              <a:t>. Both the input table looks as follow after processing</a:t>
            </a:r>
            <a:r>
              <a:rPr lang="en-US" dirty="0" smtClean="0"/>
              <a:t>:</a:t>
            </a:r>
            <a:endParaRPr lang="en-SG" dirty="0"/>
          </a:p>
          <a:p>
            <a:pPr lvl="0"/>
            <a:r>
              <a:rPr lang="en-US" dirty="0"/>
              <a:t>Table containing postal code information</a:t>
            </a:r>
            <a:r>
              <a:rPr lang="en-US" dirty="0" smtClean="0"/>
              <a:t>:</a:t>
            </a:r>
            <a:endParaRPr lang="en-SG" dirty="0"/>
          </a:p>
          <a:p>
            <a:pPr lvl="0"/>
            <a:r>
              <a:rPr lang="en-SG" dirty="0"/>
              <a:t>Table containing coordinates for postal codes: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0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contd..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SG" dirty="0"/>
              <a:t>Table containing ‘Venue’ information extracted from Foursquare API</a:t>
            </a:r>
            <a:r>
              <a:rPr lang="en-SG" dirty="0" smtClean="0"/>
              <a:t>:</a:t>
            </a:r>
            <a:endParaRPr lang="en-SG" dirty="0"/>
          </a:p>
          <a:p>
            <a:pPr lvl="0"/>
            <a:r>
              <a:rPr lang="en-US" dirty="0"/>
              <a:t>Then calculate the distance of each venue from Toronto city center (43.6532, -79.3832) using distance function from ‘</a:t>
            </a:r>
            <a:r>
              <a:rPr lang="en-US" dirty="0" err="1"/>
              <a:t>geopy</a:t>
            </a:r>
            <a:r>
              <a:rPr lang="en-US" dirty="0"/>
              <a:t>’ python library to calculate distance of each venue from City center</a:t>
            </a:r>
            <a:r>
              <a:rPr lang="en-US" dirty="0" smtClean="0"/>
              <a:t>.</a:t>
            </a:r>
            <a:endParaRPr lang="en-SG" dirty="0"/>
          </a:p>
          <a:p>
            <a:pPr lvl="0"/>
            <a:r>
              <a:rPr lang="en-US" dirty="0"/>
              <a:t>Then create a master table by merging all the data-table. The master table will contain several important features.</a:t>
            </a:r>
            <a:endParaRPr lang="en-SG" dirty="0"/>
          </a:p>
          <a:p>
            <a:r>
              <a:rPr lang="en-US" b="1" dirty="0"/>
              <a:t> For Example:</a:t>
            </a:r>
            <a:endParaRPr lang="en-SG" dirty="0"/>
          </a:p>
          <a:p>
            <a:pPr lvl="0"/>
            <a:r>
              <a:rPr lang="en-US" dirty="0"/>
              <a:t>Borough name</a:t>
            </a:r>
            <a:endParaRPr lang="en-SG" dirty="0"/>
          </a:p>
          <a:p>
            <a:pPr lvl="0"/>
            <a:r>
              <a:rPr lang="en-US" dirty="0"/>
              <a:t>Neighborhood name</a:t>
            </a:r>
            <a:endParaRPr lang="en-SG" dirty="0"/>
          </a:p>
          <a:p>
            <a:pPr lvl="0"/>
            <a:r>
              <a:rPr lang="en-US" dirty="0"/>
              <a:t>Neighborhood </a:t>
            </a:r>
            <a:r>
              <a:rPr lang="en-US" dirty="0" smtClean="0"/>
              <a:t>coordinates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076306" y="42660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Venue name</a:t>
            </a:r>
            <a:endParaRPr lang="en-SG" dirty="0"/>
          </a:p>
          <a:p>
            <a:pPr lvl="0"/>
            <a:r>
              <a:rPr lang="en-US" dirty="0"/>
              <a:t>Venue Coordinates</a:t>
            </a:r>
            <a:endParaRPr lang="en-SG" dirty="0"/>
          </a:p>
          <a:p>
            <a:pPr lvl="0"/>
            <a:r>
              <a:rPr lang="en-US" dirty="0"/>
              <a:t>Venue Category</a:t>
            </a:r>
            <a:endParaRPr lang="en-SG" dirty="0"/>
          </a:p>
          <a:p>
            <a:pPr lvl="0"/>
            <a:r>
              <a:rPr lang="en-US" dirty="0"/>
              <a:t>Distance from city center, </a:t>
            </a:r>
            <a:r>
              <a:rPr lang="en-US" i="1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31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Estimation of Pearson’s correlation coefficient and regression analysis between the distance from city center and number of venues will be calculated using ‘</a:t>
            </a:r>
            <a:r>
              <a:rPr lang="en-US" dirty="0" err="1"/>
              <a:t>scipy</a:t>
            </a:r>
            <a:r>
              <a:rPr lang="en-US" dirty="0" smtClean="0"/>
              <a:t>’</a:t>
            </a:r>
            <a:endParaRPr lang="en-SG" dirty="0"/>
          </a:p>
          <a:p>
            <a:pPr lvl="0"/>
            <a:r>
              <a:rPr lang="en-US" dirty="0"/>
              <a:t>Then using k-mean clustering method, cluster all the venues based on their location and check for most common type of food channels for each cluster</a:t>
            </a:r>
            <a:r>
              <a:rPr lang="en-US" dirty="0" smtClean="0"/>
              <a:t>.</a:t>
            </a:r>
            <a:endParaRPr lang="en-SG" dirty="0"/>
          </a:p>
          <a:p>
            <a:pPr lvl="0"/>
            <a:r>
              <a:rPr lang="en-US" dirty="0"/>
              <a:t>Visualize all these cluster on the map using Foursquare API and folium </a:t>
            </a:r>
            <a:r>
              <a:rPr lang="en-US" dirty="0" smtClean="0"/>
              <a:t>library</a:t>
            </a:r>
            <a:endParaRPr lang="en-SG" dirty="0"/>
          </a:p>
          <a:p>
            <a:pPr lvl="0"/>
            <a:r>
              <a:rPr lang="en-US" dirty="0"/>
              <a:t>Recommend the stakeholder a location proximal to city center with least number of competition, and warn them about most common type of food channels/competitors in the area. 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0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master table after processing data</a:t>
            </a:r>
            <a:endParaRPr lang="en-SG" dirty="0"/>
          </a:p>
        </p:txBody>
      </p:sp>
      <p:pic>
        <p:nvPicPr>
          <p:cNvPr id="4" name="Picture 3" descr="C:\Users\prashantns\Documents\ibm_capstone\ibm_capstone\F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05" y="2565890"/>
            <a:ext cx="8419065" cy="3452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01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 between distance from city center and number of venues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Screenshot 2020-02-15 at 3.11.14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54" y="2015732"/>
            <a:ext cx="5675774" cy="39528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924800" y="3068805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Pearson’s correlation coefficient between them is -0.74 with 9 × 10E-18.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4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 between number of venues and the distance from city center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Screenshot 2020-02-15 at 3.12.14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28" y="2015732"/>
            <a:ext cx="5485880" cy="386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657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of venues in Toronto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94" y="1413164"/>
            <a:ext cx="6251811" cy="5283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69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venues in each borough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Screenshot 2020-02-15 at 3.10.5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12" y="1855088"/>
            <a:ext cx="5467033" cy="5002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55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distribution of different venues on Toronto map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F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2015732"/>
            <a:ext cx="7082443" cy="4318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64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</a:t>
            </a:r>
            <a:r>
              <a:rPr lang="en-US" b="1" dirty="0" err="1"/>
              <a:t>mer</a:t>
            </a:r>
            <a:r>
              <a:rPr lang="en-US" b="1" dirty="0"/>
              <a:t> </a:t>
            </a:r>
            <a:r>
              <a:rPr lang="en-US" b="1" dirty="0" smtClean="0"/>
              <a:t>clustering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Screenshot 2020-02-15 at 3.14.2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1329136"/>
            <a:ext cx="4870450" cy="5431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0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Toronto city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265105" cy="345061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capital city of the province of </a:t>
            </a:r>
            <a:r>
              <a:rPr lang="en-US" dirty="0" smtClean="0"/>
              <a:t>Ontario</a:t>
            </a:r>
          </a:p>
          <a:p>
            <a:r>
              <a:rPr lang="en-US" dirty="0" smtClean="0"/>
              <a:t>Dynamic </a:t>
            </a:r>
            <a:r>
              <a:rPr lang="en-US" dirty="0"/>
              <a:t>metropolitan city with vast number of diverse </a:t>
            </a:r>
            <a:r>
              <a:rPr lang="en-US" dirty="0" smtClean="0"/>
              <a:t>groups</a:t>
            </a:r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of the </a:t>
            </a:r>
            <a:r>
              <a:rPr lang="en-US" dirty="0" smtClean="0"/>
              <a:t>most densely </a:t>
            </a:r>
            <a:r>
              <a:rPr lang="en-US" dirty="0"/>
              <a:t>populated city in Canada with 5.9 million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. A premium </a:t>
            </a:r>
            <a:r>
              <a:rPr lang="en-US" dirty="0"/>
              <a:t>location for business</a:t>
            </a:r>
            <a:r>
              <a:rPr lang="en-US" dirty="0" smtClean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 descr="Image result for toront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08" y="2015731"/>
            <a:ext cx="5335992" cy="4052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49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740421" cy="1049235"/>
          </a:xfrm>
        </p:spPr>
        <p:txBody>
          <a:bodyPr>
            <a:normAutofit/>
          </a:bodyPr>
          <a:lstStyle/>
          <a:p>
            <a:r>
              <a:rPr lang="en-US" b="1" dirty="0"/>
              <a:t>The most popular venues in each clusters are shown in following pie charts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 descr="C:\Users\prashantns\Documents\ibm_capstone\ibm_capstone\Screenshot 2020-02-15 at 3.15.38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7869"/>
            <a:ext cx="3441469" cy="2248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prashantns\Documents\ibm_capstone\ibm_capstone\Screenshot 2020-02-15 at 3.15.4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014" y="2073593"/>
            <a:ext cx="3659550" cy="221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prashantns\Documents\ibm_capstone\ibm_capstone\Screenshot 2020-02-15 at 3.15.52 PM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09" y="2073593"/>
            <a:ext cx="3629891" cy="224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prashantns\Documents\ibm_capstone\ibm_capstone\Screenshot 2020-02-15 at 3.15.58 PM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4538749"/>
            <a:ext cx="4114973" cy="240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prashantns\Documents\ibm_capstone\ibm_capstone\Screenshot 2020-02-15 at 3.16.23 P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8" y="4538749"/>
            <a:ext cx="3895378" cy="2238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40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C:\Users\prashantns\Documents\ibm_capstone\ibm_capstone\Screenshot 2020-02-15 at 2.52.10 P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47" y="1885683"/>
            <a:ext cx="7003184" cy="37107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3491345" y="3524596"/>
            <a:ext cx="881150" cy="79802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91360" y="3175951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Cluster 2</a:t>
            </a:r>
            <a:endParaRPr lang="en-SG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35056" y="5249387"/>
            <a:ext cx="5619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Cluster 2 is very close to city center and still has less number of venues</a:t>
            </a:r>
            <a:endParaRPr lang="en-SG" sz="2800" dirty="0"/>
          </a:p>
        </p:txBody>
      </p:sp>
      <p:pic>
        <p:nvPicPr>
          <p:cNvPr id="8" name="Picture 7" descr="C:\Users\prashantns\Documents\ibm_capstone\ibm_capstone\Screenshot 2020-02-15 at 3.15.4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38" y="1995707"/>
            <a:ext cx="5036337" cy="33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132291" y="5313950"/>
            <a:ext cx="5619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Few or no café/bakery in cluster 2 hence less competition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6825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Café/Bakery in neighborhoods within cluster 2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350098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strong and negative correlation between number of venues and distance from city center is confirmed.</a:t>
            </a:r>
            <a:endParaRPr lang="en-SG" dirty="0"/>
          </a:p>
          <a:p>
            <a:r>
              <a:rPr lang="en-US" dirty="0"/>
              <a:t>It is clear that different venue categories are popular within different neighborhood clusters and it is not a homogenous clusters. </a:t>
            </a:r>
            <a:endParaRPr lang="en-SG" dirty="0"/>
          </a:p>
          <a:p>
            <a:r>
              <a:rPr lang="en-US" dirty="0"/>
              <a:t>The restaurants are most common type of venues In Toronto.</a:t>
            </a:r>
            <a:endParaRPr lang="en-SG" dirty="0"/>
          </a:p>
          <a:p>
            <a:r>
              <a:rPr lang="en-US" dirty="0"/>
              <a:t>The bars/pubs in neighborhoods within cluster 2 seems the best choice for the stakeholders.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60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449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between Toronto neighborhoods</a:t>
            </a:r>
            <a:r>
              <a:rPr lang="en-SG" dirty="0"/>
              <a:t/>
            </a:r>
            <a:br>
              <a:rPr lang="en-SG" dirty="0"/>
            </a:b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Image result for toronto borough map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45" y="1817052"/>
            <a:ext cx="5731510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07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distance from city center affects the business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 descr="Image result for city center toront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02" y="2198612"/>
            <a:ext cx="6032995" cy="3733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47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food channel decides fate of the business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Picture 5" descr="Image result for food typ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493" y="2015732"/>
            <a:ext cx="6165446" cy="3818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42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 </a:t>
            </a:r>
            <a:r>
              <a:rPr lang="en-SG" dirty="0" err="1"/>
              <a:t>entrepreuners</a:t>
            </a:r>
            <a:r>
              <a:rPr lang="en-SG" dirty="0"/>
              <a:t> willing to enter in a food industry in Toronto area</a:t>
            </a:r>
            <a:r>
              <a:rPr lang="en-SG" dirty="0" smtClean="0"/>
              <a:t>.</a:t>
            </a:r>
          </a:p>
          <a:p>
            <a:endParaRPr lang="en-SG" dirty="0"/>
          </a:p>
          <a:p>
            <a:r>
              <a:rPr lang="en-SG" dirty="0" smtClean="0"/>
              <a:t>Specially </a:t>
            </a:r>
            <a:r>
              <a:rPr lang="en-SG" dirty="0"/>
              <a:t>different food-chain owners or franchise will be best target audience for this study.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23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Set (1):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containing postal code </a:t>
            </a:r>
            <a:r>
              <a:rPr lang="en-US" dirty="0" smtClean="0"/>
              <a:t>information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10" y="2512060"/>
            <a:ext cx="5174721" cy="25254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698866" y="5177843"/>
            <a:ext cx="78915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is available at following location: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https://en.wikipedia.org/wiki/List_of_postal_codes_of_Canada:_M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58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(II)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243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SG" dirty="0"/>
              <a:t>Table containing coordinates for postal </a:t>
            </a:r>
            <a:r>
              <a:rPr lang="en-SG" dirty="0" smtClean="0"/>
              <a:t>codes</a:t>
            </a:r>
          </a:p>
          <a:p>
            <a:pPr lvl="0"/>
            <a:endParaRPr lang="en-SG" dirty="0"/>
          </a:p>
          <a:p>
            <a:pPr lvl="0"/>
            <a:endParaRPr lang="en-SG" dirty="0" smtClean="0"/>
          </a:p>
          <a:p>
            <a:pPr lvl="0"/>
            <a:endParaRPr lang="en-SG" dirty="0"/>
          </a:p>
          <a:p>
            <a:pPr lvl="0"/>
            <a:endParaRPr lang="en-SG" dirty="0" smtClean="0"/>
          </a:p>
          <a:p>
            <a:pPr lvl="0"/>
            <a:endParaRPr lang="en-SG" dirty="0"/>
          </a:p>
          <a:p>
            <a:pPr lvl="0"/>
            <a:endParaRPr lang="en-SG" dirty="0" smtClean="0"/>
          </a:p>
          <a:p>
            <a:pPr lvl="0"/>
            <a:r>
              <a:rPr lang="en-US" dirty="0" smtClean="0"/>
              <a:t>The </a:t>
            </a:r>
            <a:r>
              <a:rPr lang="en-US" dirty="0"/>
              <a:t>coordinates for each postal code using csv file obtained from following URL:</a:t>
            </a:r>
            <a:endParaRPr lang="en-SG" dirty="0"/>
          </a:p>
          <a:p>
            <a:r>
              <a:rPr lang="en-US" u="sng" dirty="0">
                <a:hlinkClick r:id="rId2"/>
              </a:rPr>
              <a:t>https://cocl.us/Geospatial_data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45" y="2413714"/>
            <a:ext cx="3402820" cy="2640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7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(III)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Table containing ‘Venue’ information extracted from Foursquare API:</a:t>
            </a: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967345" y="5466345"/>
            <a:ext cx="105516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Foursquare API to extract information on Venue location and Venue type within Toronto city.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35" y="2676697"/>
            <a:ext cx="5719156" cy="2627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933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</TotalTime>
  <Words>618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Gallery</vt:lpstr>
      <vt:lpstr>Capstone Project Battle of Neighborhoods </vt:lpstr>
      <vt:lpstr>Toronto city</vt:lpstr>
      <vt:lpstr>Battle between Toronto neighborhoods </vt:lpstr>
      <vt:lpstr>The distance from city center affects the business</vt:lpstr>
      <vt:lpstr>Type of food channel decides fate of the business</vt:lpstr>
      <vt:lpstr>Target audience</vt:lpstr>
      <vt:lpstr>Data Set (1): </vt:lpstr>
      <vt:lpstr>Dataset (II)</vt:lpstr>
      <vt:lpstr>DATaset (III)</vt:lpstr>
      <vt:lpstr>Methodology</vt:lpstr>
      <vt:lpstr>Methodology contd..</vt:lpstr>
      <vt:lpstr>Methodology contd…</vt:lpstr>
      <vt:lpstr>Results</vt:lpstr>
      <vt:lpstr>Relationship between distance from city center and number of venues</vt:lpstr>
      <vt:lpstr>regression plot between number of venues and the distance from city center </vt:lpstr>
      <vt:lpstr>Distribution of venues in Toronto</vt:lpstr>
      <vt:lpstr>Number of venues in each borough</vt:lpstr>
      <vt:lpstr>The distribution of different venues on Toronto map </vt:lpstr>
      <vt:lpstr>K-mer clustering</vt:lpstr>
      <vt:lpstr>The most popular venues in each clusters are shown in following pie charts</vt:lpstr>
      <vt:lpstr>Discussion</vt:lpstr>
      <vt:lpstr>Recommendation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Battle of Neighborhoods</dc:title>
  <dc:creator>Prashant Narendra SHINGATE</dc:creator>
  <cp:lastModifiedBy>Prashant Narendra SHINGATE</cp:lastModifiedBy>
  <cp:revision>3</cp:revision>
  <dcterms:created xsi:type="dcterms:W3CDTF">2020-02-15T08:40:11Z</dcterms:created>
  <dcterms:modified xsi:type="dcterms:W3CDTF">2020-02-15T09:06:56Z</dcterms:modified>
</cp:coreProperties>
</file>