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3C35CE-DD67-4A10-8E7A-423D85906982}" v="13" dt="2025-07-27T17:52:23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hant Singh" userId="37e06faf802f77e5" providerId="LiveId" clId="{DD3C35CE-DD67-4A10-8E7A-423D85906982}"/>
    <pc:docChg chg="modSld">
      <pc:chgData name="Prashant Singh" userId="37e06faf802f77e5" providerId="LiveId" clId="{DD3C35CE-DD67-4A10-8E7A-423D85906982}" dt="2025-07-27T17:53:38.375" v="16" actId="20577"/>
      <pc:docMkLst>
        <pc:docMk/>
      </pc:docMkLst>
      <pc:sldChg chg="setBg">
        <pc:chgData name="Prashant Singh" userId="37e06faf802f77e5" providerId="LiveId" clId="{DD3C35CE-DD67-4A10-8E7A-423D85906982}" dt="2025-07-27T17:51:09.662" v="6"/>
        <pc:sldMkLst>
          <pc:docMk/>
          <pc:sldMk cId="3817454043" sldId="257"/>
        </pc:sldMkLst>
      </pc:sldChg>
      <pc:sldChg chg="addSp delSp modSp">
        <pc:chgData name="Prashant Singh" userId="37e06faf802f77e5" providerId="LiveId" clId="{DD3C35CE-DD67-4A10-8E7A-423D85906982}" dt="2025-07-27T17:50:15.484" v="1" actId="12084"/>
        <pc:sldMkLst>
          <pc:docMk/>
          <pc:sldMk cId="2004673675" sldId="258"/>
        </pc:sldMkLst>
        <pc:spChg chg="del">
          <ac:chgData name="Prashant Singh" userId="37e06faf802f77e5" providerId="LiveId" clId="{DD3C35CE-DD67-4A10-8E7A-423D85906982}" dt="2025-07-27T17:50:15.484" v="1" actId="12084"/>
          <ac:spMkLst>
            <pc:docMk/>
            <pc:sldMk cId="2004673675" sldId="258"/>
            <ac:spMk id="2" creationId="{693E82F6-DC75-08F6-7F0A-FAA3613D57FA}"/>
          </ac:spMkLst>
        </pc:spChg>
        <pc:spChg chg="del">
          <ac:chgData name="Prashant Singh" userId="37e06faf802f77e5" providerId="LiveId" clId="{DD3C35CE-DD67-4A10-8E7A-423D85906982}" dt="2025-07-27T17:47:14.007" v="0" actId="12084"/>
          <ac:spMkLst>
            <pc:docMk/>
            <pc:sldMk cId="2004673675" sldId="258"/>
            <ac:spMk id="3" creationId="{F586165D-C772-541F-FB60-20FF9BEC93E3}"/>
          </ac:spMkLst>
        </pc:spChg>
        <pc:graphicFrameChg chg="add mod">
          <ac:chgData name="Prashant Singh" userId="37e06faf802f77e5" providerId="LiveId" clId="{DD3C35CE-DD67-4A10-8E7A-423D85906982}" dt="2025-07-27T17:47:14.007" v="0" actId="12084"/>
          <ac:graphicFrameMkLst>
            <pc:docMk/>
            <pc:sldMk cId="2004673675" sldId="258"/>
            <ac:graphicFrameMk id="5" creationId="{05EE5547-484D-54DE-D283-5DB0479FD4C0}"/>
          </ac:graphicFrameMkLst>
        </pc:graphicFrameChg>
        <pc:graphicFrameChg chg="add mod">
          <ac:chgData name="Prashant Singh" userId="37e06faf802f77e5" providerId="LiveId" clId="{DD3C35CE-DD67-4A10-8E7A-423D85906982}" dt="2025-07-27T17:50:15.484" v="1" actId="12084"/>
          <ac:graphicFrameMkLst>
            <pc:docMk/>
            <pc:sldMk cId="2004673675" sldId="258"/>
            <ac:graphicFrameMk id="6" creationId="{8BAC1992-BE7A-3525-02B4-D252496967F0}"/>
          </ac:graphicFrameMkLst>
        </pc:graphicFrameChg>
      </pc:sldChg>
      <pc:sldChg chg="setBg">
        <pc:chgData name="Prashant Singh" userId="37e06faf802f77e5" providerId="LiveId" clId="{DD3C35CE-DD67-4A10-8E7A-423D85906982}" dt="2025-07-27T17:51:39.564" v="7"/>
        <pc:sldMkLst>
          <pc:docMk/>
          <pc:sldMk cId="2401358437" sldId="259"/>
        </pc:sldMkLst>
      </pc:sldChg>
      <pc:sldChg chg="setBg">
        <pc:chgData name="Prashant Singh" userId="37e06faf802f77e5" providerId="LiveId" clId="{DD3C35CE-DD67-4A10-8E7A-423D85906982}" dt="2025-07-27T17:51:48.638" v="8"/>
        <pc:sldMkLst>
          <pc:docMk/>
          <pc:sldMk cId="3567590571" sldId="260"/>
        </pc:sldMkLst>
      </pc:sldChg>
      <pc:sldChg chg="modSp mod setBg">
        <pc:chgData name="Prashant Singh" userId="37e06faf802f77e5" providerId="LiveId" clId="{DD3C35CE-DD67-4A10-8E7A-423D85906982}" dt="2025-07-27T17:53:38.375" v="16" actId="20577"/>
        <pc:sldMkLst>
          <pc:docMk/>
          <pc:sldMk cId="3618784846" sldId="261"/>
        </pc:sldMkLst>
        <pc:spChg chg="mod">
          <ac:chgData name="Prashant Singh" userId="37e06faf802f77e5" providerId="LiveId" clId="{DD3C35CE-DD67-4A10-8E7A-423D85906982}" dt="2025-07-27T17:53:38.375" v="16" actId="20577"/>
          <ac:spMkLst>
            <pc:docMk/>
            <pc:sldMk cId="3618784846" sldId="261"/>
            <ac:spMk id="3" creationId="{5BB648EA-6965-135E-E032-166DD253C063}"/>
          </ac:spMkLst>
        </pc:spChg>
      </pc:sldChg>
      <pc:sldChg chg="setBg">
        <pc:chgData name="Prashant Singh" userId="37e06faf802f77e5" providerId="LiveId" clId="{DD3C35CE-DD67-4A10-8E7A-423D85906982}" dt="2025-07-27T17:52:08.751" v="10"/>
        <pc:sldMkLst>
          <pc:docMk/>
          <pc:sldMk cId="307704379" sldId="262"/>
        </pc:sldMkLst>
      </pc:sldChg>
      <pc:sldChg chg="setBg">
        <pc:chgData name="Prashant Singh" userId="37e06faf802f77e5" providerId="LiveId" clId="{DD3C35CE-DD67-4A10-8E7A-423D85906982}" dt="2025-07-27T17:52:23.663" v="11"/>
        <pc:sldMkLst>
          <pc:docMk/>
          <pc:sldMk cId="87534365" sldId="26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046EE6-3691-4754-8FC3-7F02D5FBF722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2F051F1F-2BD8-4E0B-9608-AA330BEE170F}">
      <dgm:prSet/>
      <dgm:spPr/>
      <dgm:t>
        <a:bodyPr/>
        <a:lstStyle/>
        <a:p>
          <a:r>
            <a:rPr lang="en-IN" b="1" baseline="0"/>
            <a:t>OBJECTIVE &amp; SCOPE :</a:t>
          </a:r>
          <a:endParaRPr lang="en-IN"/>
        </a:p>
      </dgm:t>
    </dgm:pt>
    <dgm:pt modelId="{E603DE19-FA52-4A3E-B7A3-45B1E1AC9451}" type="parTrans" cxnId="{ACE60167-310A-4836-9D4E-C901CFBF4CBA}">
      <dgm:prSet/>
      <dgm:spPr/>
      <dgm:t>
        <a:bodyPr/>
        <a:lstStyle/>
        <a:p>
          <a:endParaRPr lang="en-IN"/>
        </a:p>
      </dgm:t>
    </dgm:pt>
    <dgm:pt modelId="{73AEBDD5-486B-44B2-A0A0-0C178C0E94FE}" type="sibTrans" cxnId="{ACE60167-310A-4836-9D4E-C901CFBF4CBA}">
      <dgm:prSet/>
      <dgm:spPr/>
      <dgm:t>
        <a:bodyPr/>
        <a:lstStyle/>
        <a:p>
          <a:endParaRPr lang="en-IN"/>
        </a:p>
      </dgm:t>
    </dgm:pt>
    <dgm:pt modelId="{03570A81-C7CF-40E1-945F-F3B7A697FF38}" type="pres">
      <dgm:prSet presAssocID="{53046EE6-3691-4754-8FC3-7F02D5FBF722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E013A21E-B561-46C5-9274-561BFC30ED22}" type="pres">
      <dgm:prSet presAssocID="{2F051F1F-2BD8-4E0B-9608-AA330BEE170F}" presName="circle1" presStyleLbl="node1" presStyleIdx="0" presStyleCnt="1"/>
      <dgm:spPr/>
    </dgm:pt>
    <dgm:pt modelId="{3C6531D1-9223-418F-9FF3-D6C3E9478D76}" type="pres">
      <dgm:prSet presAssocID="{2F051F1F-2BD8-4E0B-9608-AA330BEE170F}" presName="space" presStyleCnt="0"/>
      <dgm:spPr/>
    </dgm:pt>
    <dgm:pt modelId="{E478C23F-375B-439C-A80B-F62D96E646A7}" type="pres">
      <dgm:prSet presAssocID="{2F051F1F-2BD8-4E0B-9608-AA330BEE170F}" presName="rect1" presStyleLbl="alignAcc1" presStyleIdx="0" presStyleCnt="1"/>
      <dgm:spPr/>
    </dgm:pt>
    <dgm:pt modelId="{9B084677-D334-4CEB-87EB-8279827BA70D}" type="pres">
      <dgm:prSet presAssocID="{2F051F1F-2BD8-4E0B-9608-AA330BEE170F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ACE60167-310A-4836-9D4E-C901CFBF4CBA}" srcId="{53046EE6-3691-4754-8FC3-7F02D5FBF722}" destId="{2F051F1F-2BD8-4E0B-9608-AA330BEE170F}" srcOrd="0" destOrd="0" parTransId="{E603DE19-FA52-4A3E-B7A3-45B1E1AC9451}" sibTransId="{73AEBDD5-486B-44B2-A0A0-0C178C0E94FE}"/>
    <dgm:cxn modelId="{6E96916D-AD09-449F-A553-CCBE0CBA45A0}" type="presOf" srcId="{2F051F1F-2BD8-4E0B-9608-AA330BEE170F}" destId="{9B084677-D334-4CEB-87EB-8279827BA70D}" srcOrd="1" destOrd="0" presId="urn:microsoft.com/office/officeart/2005/8/layout/target3"/>
    <dgm:cxn modelId="{B699507D-29D6-4DFA-95B6-E0432D3348CD}" type="presOf" srcId="{53046EE6-3691-4754-8FC3-7F02D5FBF722}" destId="{03570A81-C7CF-40E1-945F-F3B7A697FF38}" srcOrd="0" destOrd="0" presId="urn:microsoft.com/office/officeart/2005/8/layout/target3"/>
    <dgm:cxn modelId="{731B29B2-105B-4653-9A52-558E1F4186E5}" type="presOf" srcId="{2F051F1F-2BD8-4E0B-9608-AA330BEE170F}" destId="{E478C23F-375B-439C-A80B-F62D96E646A7}" srcOrd="0" destOrd="0" presId="urn:microsoft.com/office/officeart/2005/8/layout/target3"/>
    <dgm:cxn modelId="{0D5EA626-F5C4-4767-9E0D-2354E5883B72}" type="presParOf" srcId="{03570A81-C7CF-40E1-945F-F3B7A697FF38}" destId="{E013A21E-B561-46C5-9274-561BFC30ED22}" srcOrd="0" destOrd="0" presId="urn:microsoft.com/office/officeart/2005/8/layout/target3"/>
    <dgm:cxn modelId="{87CFDA28-F075-4E50-9B6E-0E63B812A868}" type="presParOf" srcId="{03570A81-C7CF-40E1-945F-F3B7A697FF38}" destId="{3C6531D1-9223-418F-9FF3-D6C3E9478D76}" srcOrd="1" destOrd="0" presId="urn:microsoft.com/office/officeart/2005/8/layout/target3"/>
    <dgm:cxn modelId="{60882B9E-D440-4B61-83FD-D8C3DFFA50DF}" type="presParOf" srcId="{03570A81-C7CF-40E1-945F-F3B7A697FF38}" destId="{E478C23F-375B-439C-A80B-F62D96E646A7}" srcOrd="2" destOrd="0" presId="urn:microsoft.com/office/officeart/2005/8/layout/target3"/>
    <dgm:cxn modelId="{4EE709A9-B40E-4A20-A899-258AF377E3B8}" type="presParOf" srcId="{03570A81-C7CF-40E1-945F-F3B7A697FF38}" destId="{9B084677-D334-4CEB-87EB-8279827BA70D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2C83CB-E6FC-4C00-BA8F-E8E477DF218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22C6A5A5-258B-4F59-B610-B0A98FF5631D}">
      <dgm:prSet/>
      <dgm:spPr/>
      <dgm:t>
        <a:bodyPr/>
        <a:lstStyle/>
        <a:p>
          <a:r>
            <a:rPr lang="en-US" b="1" baseline="0"/>
            <a:t>To clean, transform, and visualize bike sharing data across multiple sheets, and extract actionable insights using Excel dashboards.</a:t>
          </a:r>
          <a:endParaRPr lang="en-IN"/>
        </a:p>
      </dgm:t>
    </dgm:pt>
    <dgm:pt modelId="{4BF6DB97-AE7B-48C5-82C0-6698399E5CB6}" type="parTrans" cxnId="{98D92DDE-CB0C-4A17-9D9D-00F63A493E8B}">
      <dgm:prSet/>
      <dgm:spPr/>
      <dgm:t>
        <a:bodyPr/>
        <a:lstStyle/>
        <a:p>
          <a:endParaRPr lang="en-IN"/>
        </a:p>
      </dgm:t>
    </dgm:pt>
    <dgm:pt modelId="{79E981E2-FD1F-4BE7-8B11-E63E324D68CA}" type="sibTrans" cxnId="{98D92DDE-CB0C-4A17-9D9D-00F63A493E8B}">
      <dgm:prSet/>
      <dgm:spPr/>
      <dgm:t>
        <a:bodyPr/>
        <a:lstStyle/>
        <a:p>
          <a:endParaRPr lang="en-IN"/>
        </a:p>
      </dgm:t>
    </dgm:pt>
    <dgm:pt modelId="{62DB781B-1CCD-4AAB-ABA4-D3AFF59CB6A8}">
      <dgm:prSet/>
      <dgm:spPr/>
      <dgm:t>
        <a:bodyPr/>
        <a:lstStyle/>
        <a:p>
          <a:r>
            <a:rPr lang="en-US" b="1" baseline="0"/>
            <a:t>Scope Includes:</a:t>
          </a:r>
          <a:endParaRPr lang="en-IN"/>
        </a:p>
      </dgm:t>
    </dgm:pt>
    <dgm:pt modelId="{151D768A-439D-4C4E-9DE6-271FFA8593A7}" type="parTrans" cxnId="{17445CF4-2E94-48E4-A74B-25DC86C6B389}">
      <dgm:prSet/>
      <dgm:spPr/>
      <dgm:t>
        <a:bodyPr/>
        <a:lstStyle/>
        <a:p>
          <a:endParaRPr lang="en-IN"/>
        </a:p>
      </dgm:t>
    </dgm:pt>
    <dgm:pt modelId="{B7610506-AE28-4EE4-84F0-03E34B46B444}" type="sibTrans" cxnId="{17445CF4-2E94-48E4-A74B-25DC86C6B389}">
      <dgm:prSet/>
      <dgm:spPr/>
      <dgm:t>
        <a:bodyPr/>
        <a:lstStyle/>
        <a:p>
          <a:endParaRPr lang="en-IN"/>
        </a:p>
      </dgm:t>
    </dgm:pt>
    <dgm:pt modelId="{79A4C027-B7F9-41E7-A45C-907FB091F5DD}">
      <dgm:prSet/>
      <dgm:spPr/>
      <dgm:t>
        <a:bodyPr/>
        <a:lstStyle/>
        <a:p>
          <a:r>
            <a:rPr lang="en-US" b="1" baseline="0"/>
            <a:t>Data consolidation from 3 sources</a:t>
          </a:r>
          <a:endParaRPr lang="en-IN"/>
        </a:p>
      </dgm:t>
    </dgm:pt>
    <dgm:pt modelId="{777CDC6F-84C6-4028-8C6D-3D4AF6B173F6}" type="parTrans" cxnId="{56D04933-B409-46D4-86D6-C867EC200AEB}">
      <dgm:prSet/>
      <dgm:spPr/>
      <dgm:t>
        <a:bodyPr/>
        <a:lstStyle/>
        <a:p>
          <a:endParaRPr lang="en-IN"/>
        </a:p>
      </dgm:t>
    </dgm:pt>
    <dgm:pt modelId="{63FEE6F1-962E-4288-8E3B-63A45FA8CFE7}" type="sibTrans" cxnId="{56D04933-B409-46D4-86D6-C867EC200AEB}">
      <dgm:prSet/>
      <dgm:spPr/>
      <dgm:t>
        <a:bodyPr/>
        <a:lstStyle/>
        <a:p>
          <a:endParaRPr lang="en-IN"/>
        </a:p>
      </dgm:t>
    </dgm:pt>
    <dgm:pt modelId="{43345609-1F39-406C-A68E-0D61A715C58F}">
      <dgm:prSet/>
      <dgm:spPr/>
      <dgm:t>
        <a:bodyPr/>
        <a:lstStyle/>
        <a:p>
          <a:r>
            <a:rPr lang="en-US" b="1" baseline="0"/>
            <a:t>Time-based and weather-based demand analysis</a:t>
          </a:r>
          <a:endParaRPr lang="en-IN"/>
        </a:p>
      </dgm:t>
    </dgm:pt>
    <dgm:pt modelId="{A0FEF863-4EE5-4457-8EDE-E81EF5302908}" type="parTrans" cxnId="{88FAB46A-9C89-467E-AB43-E5EA799DBFE5}">
      <dgm:prSet/>
      <dgm:spPr/>
      <dgm:t>
        <a:bodyPr/>
        <a:lstStyle/>
        <a:p>
          <a:endParaRPr lang="en-IN"/>
        </a:p>
      </dgm:t>
    </dgm:pt>
    <dgm:pt modelId="{686FDD2E-27A9-4B1E-B042-40E9AC33312B}" type="sibTrans" cxnId="{88FAB46A-9C89-467E-AB43-E5EA799DBFE5}">
      <dgm:prSet/>
      <dgm:spPr/>
      <dgm:t>
        <a:bodyPr/>
        <a:lstStyle/>
        <a:p>
          <a:endParaRPr lang="en-IN"/>
        </a:p>
      </dgm:t>
    </dgm:pt>
    <dgm:pt modelId="{3D9906A3-4FE3-4BC1-8881-B8F82CE0AE6F}">
      <dgm:prSet/>
      <dgm:spPr/>
      <dgm:t>
        <a:bodyPr/>
        <a:lstStyle/>
        <a:p>
          <a:r>
            <a:rPr lang="en-US" b="1" baseline="0"/>
            <a:t>Visualization of user demand trends via dashboard</a:t>
          </a:r>
          <a:endParaRPr lang="en-IN"/>
        </a:p>
      </dgm:t>
    </dgm:pt>
    <dgm:pt modelId="{ABEC99F1-1432-4085-8E37-83160A1A6030}" type="parTrans" cxnId="{6F73AEF1-3FA1-436B-B07B-D85429F6EEC4}">
      <dgm:prSet/>
      <dgm:spPr/>
      <dgm:t>
        <a:bodyPr/>
        <a:lstStyle/>
        <a:p>
          <a:endParaRPr lang="en-IN"/>
        </a:p>
      </dgm:t>
    </dgm:pt>
    <dgm:pt modelId="{96CF93BA-F2FC-40B7-AE58-93400493D41F}" type="sibTrans" cxnId="{6F73AEF1-3FA1-436B-B07B-D85429F6EEC4}">
      <dgm:prSet/>
      <dgm:spPr/>
      <dgm:t>
        <a:bodyPr/>
        <a:lstStyle/>
        <a:p>
          <a:endParaRPr lang="en-IN"/>
        </a:p>
      </dgm:t>
    </dgm:pt>
    <dgm:pt modelId="{0D503648-5B9B-4E9C-9843-78625A1E1E9F}" type="pres">
      <dgm:prSet presAssocID="{4E2C83CB-E6FC-4C00-BA8F-E8E477DF2187}" presName="Name0" presStyleCnt="0">
        <dgm:presLayoutVars>
          <dgm:dir/>
          <dgm:animLvl val="lvl"/>
          <dgm:resizeHandles val="exact"/>
        </dgm:presLayoutVars>
      </dgm:prSet>
      <dgm:spPr/>
    </dgm:pt>
    <dgm:pt modelId="{EB6AAC46-DBD8-4435-80A6-B00A121F7DA6}" type="pres">
      <dgm:prSet presAssocID="{22C6A5A5-258B-4F59-B610-B0A98FF5631D}" presName="linNode" presStyleCnt="0"/>
      <dgm:spPr/>
    </dgm:pt>
    <dgm:pt modelId="{621A90EB-ADA9-4E38-A5E0-60F17A7AFB1C}" type="pres">
      <dgm:prSet presAssocID="{22C6A5A5-258B-4F59-B610-B0A98FF5631D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3EC7D437-8717-4131-AFD9-C72F48E4292E}" type="pres">
      <dgm:prSet presAssocID="{79E981E2-FD1F-4BE7-8B11-E63E324D68CA}" presName="sp" presStyleCnt="0"/>
      <dgm:spPr/>
    </dgm:pt>
    <dgm:pt modelId="{6C349590-F42B-4EC8-9241-0DCA6814F883}" type="pres">
      <dgm:prSet presAssocID="{62DB781B-1CCD-4AAB-ABA4-D3AFF59CB6A8}" presName="linNode" presStyleCnt="0"/>
      <dgm:spPr/>
    </dgm:pt>
    <dgm:pt modelId="{DDB05C29-E214-4272-9462-CBC08E8D5162}" type="pres">
      <dgm:prSet presAssocID="{62DB781B-1CCD-4AAB-ABA4-D3AFF59CB6A8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10F9791E-F4F6-4109-8EE1-AE996D01C09A}" type="pres">
      <dgm:prSet presAssocID="{B7610506-AE28-4EE4-84F0-03E34B46B444}" presName="sp" presStyleCnt="0"/>
      <dgm:spPr/>
    </dgm:pt>
    <dgm:pt modelId="{1D163804-8427-4E01-8744-4C799A28714E}" type="pres">
      <dgm:prSet presAssocID="{79A4C027-B7F9-41E7-A45C-907FB091F5DD}" presName="linNode" presStyleCnt="0"/>
      <dgm:spPr/>
    </dgm:pt>
    <dgm:pt modelId="{55F9519A-C03D-4F0D-928B-9872A2522304}" type="pres">
      <dgm:prSet presAssocID="{79A4C027-B7F9-41E7-A45C-907FB091F5DD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BAFE8B53-6DB9-4222-82DF-A50BB8B44CB0}" type="pres">
      <dgm:prSet presAssocID="{63FEE6F1-962E-4288-8E3B-63A45FA8CFE7}" presName="sp" presStyleCnt="0"/>
      <dgm:spPr/>
    </dgm:pt>
    <dgm:pt modelId="{C44B0234-D6F3-417C-993C-DD51EA6F3546}" type="pres">
      <dgm:prSet presAssocID="{43345609-1F39-406C-A68E-0D61A715C58F}" presName="linNode" presStyleCnt="0"/>
      <dgm:spPr/>
    </dgm:pt>
    <dgm:pt modelId="{B7DE509F-33AE-41A7-8A31-955BE83D9A27}" type="pres">
      <dgm:prSet presAssocID="{43345609-1F39-406C-A68E-0D61A715C58F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02D1DD05-1D15-4D33-A54E-4D8898FB7503}" type="pres">
      <dgm:prSet presAssocID="{686FDD2E-27A9-4B1E-B042-40E9AC33312B}" presName="sp" presStyleCnt="0"/>
      <dgm:spPr/>
    </dgm:pt>
    <dgm:pt modelId="{91AF0CE3-F9AA-42F0-BBA6-10FE2FB454BC}" type="pres">
      <dgm:prSet presAssocID="{3D9906A3-4FE3-4BC1-8881-B8F82CE0AE6F}" presName="linNode" presStyleCnt="0"/>
      <dgm:spPr/>
    </dgm:pt>
    <dgm:pt modelId="{1AD7D81F-045A-42CB-AEFE-B69EC0AAF933}" type="pres">
      <dgm:prSet presAssocID="{3D9906A3-4FE3-4BC1-8881-B8F82CE0AE6F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872DC10D-1A60-4EEC-92E1-4917D4C3E8B3}" type="presOf" srcId="{62DB781B-1CCD-4AAB-ABA4-D3AFF59CB6A8}" destId="{DDB05C29-E214-4272-9462-CBC08E8D5162}" srcOrd="0" destOrd="0" presId="urn:microsoft.com/office/officeart/2005/8/layout/vList5"/>
    <dgm:cxn modelId="{56D04933-B409-46D4-86D6-C867EC200AEB}" srcId="{4E2C83CB-E6FC-4C00-BA8F-E8E477DF2187}" destId="{79A4C027-B7F9-41E7-A45C-907FB091F5DD}" srcOrd="2" destOrd="0" parTransId="{777CDC6F-84C6-4028-8C6D-3D4AF6B173F6}" sibTransId="{63FEE6F1-962E-4288-8E3B-63A45FA8CFE7}"/>
    <dgm:cxn modelId="{7B42EF40-CC33-4DC2-BEAD-D73B190D0ECB}" type="presOf" srcId="{79A4C027-B7F9-41E7-A45C-907FB091F5DD}" destId="{55F9519A-C03D-4F0D-928B-9872A2522304}" srcOrd="0" destOrd="0" presId="urn:microsoft.com/office/officeart/2005/8/layout/vList5"/>
    <dgm:cxn modelId="{B07CB544-7310-4D6E-AAEE-C470C5D9F071}" type="presOf" srcId="{43345609-1F39-406C-A68E-0D61A715C58F}" destId="{B7DE509F-33AE-41A7-8A31-955BE83D9A27}" srcOrd="0" destOrd="0" presId="urn:microsoft.com/office/officeart/2005/8/layout/vList5"/>
    <dgm:cxn modelId="{88FAB46A-9C89-467E-AB43-E5EA799DBFE5}" srcId="{4E2C83CB-E6FC-4C00-BA8F-E8E477DF2187}" destId="{43345609-1F39-406C-A68E-0D61A715C58F}" srcOrd="3" destOrd="0" parTransId="{A0FEF863-4EE5-4457-8EDE-E81EF5302908}" sibTransId="{686FDD2E-27A9-4B1E-B042-40E9AC33312B}"/>
    <dgm:cxn modelId="{4968E14E-AA80-425B-987F-F0B81847EE2A}" type="presOf" srcId="{4E2C83CB-E6FC-4C00-BA8F-E8E477DF2187}" destId="{0D503648-5B9B-4E9C-9843-78625A1E1E9F}" srcOrd="0" destOrd="0" presId="urn:microsoft.com/office/officeart/2005/8/layout/vList5"/>
    <dgm:cxn modelId="{7D2C557C-5B39-4EC4-BF8D-D2CC1A793407}" type="presOf" srcId="{22C6A5A5-258B-4F59-B610-B0A98FF5631D}" destId="{621A90EB-ADA9-4E38-A5E0-60F17A7AFB1C}" srcOrd="0" destOrd="0" presId="urn:microsoft.com/office/officeart/2005/8/layout/vList5"/>
    <dgm:cxn modelId="{7CCD8ACF-4317-47DE-A912-4427CA40EAA6}" type="presOf" srcId="{3D9906A3-4FE3-4BC1-8881-B8F82CE0AE6F}" destId="{1AD7D81F-045A-42CB-AEFE-B69EC0AAF933}" srcOrd="0" destOrd="0" presId="urn:microsoft.com/office/officeart/2005/8/layout/vList5"/>
    <dgm:cxn modelId="{98D92DDE-CB0C-4A17-9D9D-00F63A493E8B}" srcId="{4E2C83CB-E6FC-4C00-BA8F-E8E477DF2187}" destId="{22C6A5A5-258B-4F59-B610-B0A98FF5631D}" srcOrd="0" destOrd="0" parTransId="{4BF6DB97-AE7B-48C5-82C0-6698399E5CB6}" sibTransId="{79E981E2-FD1F-4BE7-8B11-E63E324D68CA}"/>
    <dgm:cxn modelId="{6F73AEF1-3FA1-436B-B07B-D85429F6EEC4}" srcId="{4E2C83CB-E6FC-4C00-BA8F-E8E477DF2187}" destId="{3D9906A3-4FE3-4BC1-8881-B8F82CE0AE6F}" srcOrd="4" destOrd="0" parTransId="{ABEC99F1-1432-4085-8E37-83160A1A6030}" sibTransId="{96CF93BA-F2FC-40B7-AE58-93400493D41F}"/>
    <dgm:cxn modelId="{17445CF4-2E94-48E4-A74B-25DC86C6B389}" srcId="{4E2C83CB-E6FC-4C00-BA8F-E8E477DF2187}" destId="{62DB781B-1CCD-4AAB-ABA4-D3AFF59CB6A8}" srcOrd="1" destOrd="0" parTransId="{151D768A-439D-4C4E-9DE6-271FFA8593A7}" sibTransId="{B7610506-AE28-4EE4-84F0-03E34B46B444}"/>
    <dgm:cxn modelId="{3319F7C3-A106-4A88-B771-3632BDBD9352}" type="presParOf" srcId="{0D503648-5B9B-4E9C-9843-78625A1E1E9F}" destId="{EB6AAC46-DBD8-4435-80A6-B00A121F7DA6}" srcOrd="0" destOrd="0" presId="urn:microsoft.com/office/officeart/2005/8/layout/vList5"/>
    <dgm:cxn modelId="{875030DF-71BD-4234-852D-5A68504232D3}" type="presParOf" srcId="{EB6AAC46-DBD8-4435-80A6-B00A121F7DA6}" destId="{621A90EB-ADA9-4E38-A5E0-60F17A7AFB1C}" srcOrd="0" destOrd="0" presId="urn:microsoft.com/office/officeart/2005/8/layout/vList5"/>
    <dgm:cxn modelId="{15142EC8-620E-439B-AF3C-F03CE2F5A29E}" type="presParOf" srcId="{0D503648-5B9B-4E9C-9843-78625A1E1E9F}" destId="{3EC7D437-8717-4131-AFD9-C72F48E4292E}" srcOrd="1" destOrd="0" presId="urn:microsoft.com/office/officeart/2005/8/layout/vList5"/>
    <dgm:cxn modelId="{249EABAD-6799-494C-A688-2EF538174ABE}" type="presParOf" srcId="{0D503648-5B9B-4E9C-9843-78625A1E1E9F}" destId="{6C349590-F42B-4EC8-9241-0DCA6814F883}" srcOrd="2" destOrd="0" presId="urn:microsoft.com/office/officeart/2005/8/layout/vList5"/>
    <dgm:cxn modelId="{6B1C9760-CF80-4B23-BF4C-8D8D5BD10D54}" type="presParOf" srcId="{6C349590-F42B-4EC8-9241-0DCA6814F883}" destId="{DDB05C29-E214-4272-9462-CBC08E8D5162}" srcOrd="0" destOrd="0" presId="urn:microsoft.com/office/officeart/2005/8/layout/vList5"/>
    <dgm:cxn modelId="{0619F099-D14C-42D1-BF98-A8407CABEE57}" type="presParOf" srcId="{0D503648-5B9B-4E9C-9843-78625A1E1E9F}" destId="{10F9791E-F4F6-4109-8EE1-AE996D01C09A}" srcOrd="3" destOrd="0" presId="urn:microsoft.com/office/officeart/2005/8/layout/vList5"/>
    <dgm:cxn modelId="{474F6878-1669-4B80-91D9-425E116F84E2}" type="presParOf" srcId="{0D503648-5B9B-4E9C-9843-78625A1E1E9F}" destId="{1D163804-8427-4E01-8744-4C799A28714E}" srcOrd="4" destOrd="0" presId="urn:microsoft.com/office/officeart/2005/8/layout/vList5"/>
    <dgm:cxn modelId="{C942B252-1CBD-4AE8-87DC-B191976BB805}" type="presParOf" srcId="{1D163804-8427-4E01-8744-4C799A28714E}" destId="{55F9519A-C03D-4F0D-928B-9872A2522304}" srcOrd="0" destOrd="0" presId="urn:microsoft.com/office/officeart/2005/8/layout/vList5"/>
    <dgm:cxn modelId="{4249E476-423A-4FA9-83A2-FB147A6EFD6D}" type="presParOf" srcId="{0D503648-5B9B-4E9C-9843-78625A1E1E9F}" destId="{BAFE8B53-6DB9-4222-82DF-A50BB8B44CB0}" srcOrd="5" destOrd="0" presId="urn:microsoft.com/office/officeart/2005/8/layout/vList5"/>
    <dgm:cxn modelId="{880A1EE3-A52A-413C-A775-BC0581F07B45}" type="presParOf" srcId="{0D503648-5B9B-4E9C-9843-78625A1E1E9F}" destId="{C44B0234-D6F3-417C-993C-DD51EA6F3546}" srcOrd="6" destOrd="0" presId="urn:microsoft.com/office/officeart/2005/8/layout/vList5"/>
    <dgm:cxn modelId="{3AC48B1F-786E-4654-B106-B94DC956D940}" type="presParOf" srcId="{C44B0234-D6F3-417C-993C-DD51EA6F3546}" destId="{B7DE509F-33AE-41A7-8A31-955BE83D9A27}" srcOrd="0" destOrd="0" presId="urn:microsoft.com/office/officeart/2005/8/layout/vList5"/>
    <dgm:cxn modelId="{8BE20351-90B1-4AEC-B3F1-301F1CE149AA}" type="presParOf" srcId="{0D503648-5B9B-4E9C-9843-78625A1E1E9F}" destId="{02D1DD05-1D15-4D33-A54E-4D8898FB7503}" srcOrd="7" destOrd="0" presId="urn:microsoft.com/office/officeart/2005/8/layout/vList5"/>
    <dgm:cxn modelId="{6FCA36B1-A3DD-4EE2-8AA1-3FAF377896FA}" type="presParOf" srcId="{0D503648-5B9B-4E9C-9843-78625A1E1E9F}" destId="{91AF0CE3-F9AA-42F0-BBA6-10FE2FB454BC}" srcOrd="8" destOrd="0" presId="urn:microsoft.com/office/officeart/2005/8/layout/vList5"/>
    <dgm:cxn modelId="{D1C1AE9D-3102-4252-A54A-357D8F95AB98}" type="presParOf" srcId="{91AF0CE3-F9AA-42F0-BBA6-10FE2FB454BC}" destId="{1AD7D81F-045A-42CB-AEFE-B69EC0AAF93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3A21E-B561-46C5-9274-561BFC30ED22}">
      <dsp:nvSpPr>
        <dsp:cNvPr id="0" name=""/>
        <dsp:cNvSpPr/>
      </dsp:nvSpPr>
      <dsp:spPr>
        <a:xfrm>
          <a:off x="0" y="0"/>
          <a:ext cx="1216024" cy="121602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8C23F-375B-439C-A80B-F62D96E646A7}">
      <dsp:nvSpPr>
        <dsp:cNvPr id="0" name=""/>
        <dsp:cNvSpPr/>
      </dsp:nvSpPr>
      <dsp:spPr>
        <a:xfrm>
          <a:off x="608012" y="0"/>
          <a:ext cx="9202592" cy="12160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900" b="1" kern="1200" baseline="0"/>
            <a:t>OBJECTIVE &amp; SCOPE :</a:t>
          </a:r>
          <a:endParaRPr lang="en-IN" sz="5900" kern="1200"/>
        </a:p>
      </dsp:txBody>
      <dsp:txXfrm>
        <a:off x="608012" y="0"/>
        <a:ext cx="9202592" cy="12160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A90EB-ADA9-4E38-A5E0-60F17A7AFB1C}">
      <dsp:nvSpPr>
        <dsp:cNvPr id="0" name=""/>
        <dsp:cNvSpPr/>
      </dsp:nvSpPr>
      <dsp:spPr>
        <a:xfrm>
          <a:off x="3139393" y="1651"/>
          <a:ext cx="3531817" cy="7218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baseline="0"/>
            <a:t>To clean, transform, and visualize bike sharing data across multiple sheets, and extract actionable insights using Excel dashboards.</a:t>
          </a:r>
          <a:endParaRPr lang="en-IN" sz="1400" kern="1200"/>
        </a:p>
      </dsp:txBody>
      <dsp:txXfrm>
        <a:off x="3174631" y="36889"/>
        <a:ext cx="3461341" cy="651385"/>
      </dsp:txXfrm>
    </dsp:sp>
    <dsp:sp modelId="{DDB05C29-E214-4272-9462-CBC08E8D5162}">
      <dsp:nvSpPr>
        <dsp:cNvPr id="0" name=""/>
        <dsp:cNvSpPr/>
      </dsp:nvSpPr>
      <dsp:spPr>
        <a:xfrm>
          <a:off x="3139393" y="759605"/>
          <a:ext cx="3531817" cy="7218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baseline="0"/>
            <a:t>Scope Includes:</a:t>
          </a:r>
          <a:endParaRPr lang="en-IN" sz="1400" kern="1200"/>
        </a:p>
      </dsp:txBody>
      <dsp:txXfrm>
        <a:off x="3174631" y="794843"/>
        <a:ext cx="3461341" cy="651385"/>
      </dsp:txXfrm>
    </dsp:sp>
    <dsp:sp modelId="{55F9519A-C03D-4F0D-928B-9872A2522304}">
      <dsp:nvSpPr>
        <dsp:cNvPr id="0" name=""/>
        <dsp:cNvSpPr/>
      </dsp:nvSpPr>
      <dsp:spPr>
        <a:xfrm>
          <a:off x="3139393" y="1517560"/>
          <a:ext cx="3531817" cy="7218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baseline="0"/>
            <a:t>Data consolidation from 3 sources</a:t>
          </a:r>
          <a:endParaRPr lang="en-IN" sz="1400" kern="1200"/>
        </a:p>
      </dsp:txBody>
      <dsp:txXfrm>
        <a:off x="3174631" y="1552798"/>
        <a:ext cx="3461341" cy="651385"/>
      </dsp:txXfrm>
    </dsp:sp>
    <dsp:sp modelId="{B7DE509F-33AE-41A7-8A31-955BE83D9A27}">
      <dsp:nvSpPr>
        <dsp:cNvPr id="0" name=""/>
        <dsp:cNvSpPr/>
      </dsp:nvSpPr>
      <dsp:spPr>
        <a:xfrm>
          <a:off x="3139393" y="2275515"/>
          <a:ext cx="3531817" cy="7218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baseline="0"/>
            <a:t>Time-based and weather-based demand analysis</a:t>
          </a:r>
          <a:endParaRPr lang="en-IN" sz="1400" kern="1200"/>
        </a:p>
      </dsp:txBody>
      <dsp:txXfrm>
        <a:off x="3174631" y="2310753"/>
        <a:ext cx="3461341" cy="651385"/>
      </dsp:txXfrm>
    </dsp:sp>
    <dsp:sp modelId="{1AD7D81F-045A-42CB-AEFE-B69EC0AAF933}">
      <dsp:nvSpPr>
        <dsp:cNvPr id="0" name=""/>
        <dsp:cNvSpPr/>
      </dsp:nvSpPr>
      <dsp:spPr>
        <a:xfrm>
          <a:off x="3139393" y="3033470"/>
          <a:ext cx="3531817" cy="7218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baseline="0"/>
            <a:t>Visualization of user demand trends via dashboard</a:t>
          </a:r>
          <a:endParaRPr lang="en-IN" sz="1400" kern="1200"/>
        </a:p>
      </dsp:txBody>
      <dsp:txXfrm>
        <a:off x="3174631" y="3068708"/>
        <a:ext cx="3461341" cy="651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773A5-5F39-4BD4-B7CF-550EA3AB1E14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48990-C8A6-4243-AA7F-3E8D54A32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555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48990-C8A6-4243-AA7F-3E8D54A3206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330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July 27,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1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July 27,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155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July 27,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4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July 27,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5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July 27,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88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July 27, 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67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July 27,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212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July 27,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859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July 27,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6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July 27,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1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July 27,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6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July 27, 2025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079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9" r:id="rId7"/>
    <p:sldLayoutId id="2147483835" r:id="rId8"/>
    <p:sldLayoutId id="2147483836" r:id="rId9"/>
    <p:sldLayoutId id="2147483837" r:id="rId10"/>
    <p:sldLayoutId id="2147483838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AB71FCF0-5D4E-23F7-E2B4-E493CEBF9D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09" r="9002"/>
          <a:stretch>
            <a:fillRect/>
          </a:stretch>
        </p:blipFill>
        <p:spPr>
          <a:xfrm>
            <a:off x="21" y="0"/>
            <a:ext cx="12191979" cy="6857989"/>
          </a:xfrm>
          <a:prstGeom prst="rect">
            <a:avLst/>
          </a:prstGeom>
        </p:spPr>
      </p:pic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9752D771-2D72-4B2C-B816-121D10C38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8D2EC0A-5E54-424F-BE02-26DFFEBD6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0081C-96F2-3F2D-9B7C-920ED7D60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948" y="727064"/>
            <a:ext cx="3353466" cy="1147769"/>
          </a:xfrm>
        </p:spPr>
        <p:txBody>
          <a:bodyPr anchor="b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IN" sz="2400" b="1" spc="0" dirty="0"/>
              <a:t>EDA</a:t>
            </a:r>
            <a:br>
              <a:rPr lang="en-IN" sz="2400" b="1" spc="0" dirty="0"/>
            </a:br>
            <a:r>
              <a:rPr lang="en-IN" sz="2400" b="1" spc="0" dirty="0"/>
              <a:t>Bike Sharing Demand Analysis</a:t>
            </a:r>
            <a:endParaRPr lang="en-IN" sz="3600" b="1" spc="0" dirty="0">
              <a:latin typeface="Amasis MT Pro Black" panose="02040A04050005020304" pitchFamily="18" charset="0"/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DDCE5572-4319-4D42-813F-C8C69C08C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4542">
            <a:off x="1791736" y="491177"/>
            <a:ext cx="1149890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7222A74-7C0D-7BFF-DCAA-BF0AE874194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89948" y="1781529"/>
            <a:ext cx="342259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</a:t>
            </a:r>
            <a:r>
              <a:rPr lang="en-US" altLang="en-US" sz="1800" b="1" spc="0" dirty="0">
                <a:solidFill>
                  <a:schemeClr val="tx1"/>
                </a:solidFill>
                <a:latin typeface="Arial" panose="020B0604020202020204" pitchFamily="34" charset="0"/>
              </a:rPr>
              <a:t> – </a:t>
            </a:r>
            <a:r>
              <a:rPr lang="en-US" altLang="en-US" sz="1800" b="1" spc="0" dirty="0" err="1">
                <a:solidFill>
                  <a:schemeClr val="tx1"/>
                </a:solidFill>
                <a:latin typeface="Arial" panose="020B0604020202020204" pitchFamily="34" charset="0"/>
              </a:rPr>
              <a:t>Nexthikes</a:t>
            </a:r>
            <a:r>
              <a:rPr lang="en-US" altLang="en-US" sz="1800" b="1" spc="0" dirty="0">
                <a:solidFill>
                  <a:schemeClr val="tx1"/>
                </a:solidFill>
                <a:latin typeface="Arial" panose="020B0604020202020204" pitchFamily="34" charset="0"/>
              </a:rPr>
              <a:t> IT Solutions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Excel-Based Business Intelligence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Name: Prashant</a:t>
            </a:r>
            <a:r>
              <a:rPr lang="en-US" altLang="en-US" sz="1800" b="1" spc="0" dirty="0">
                <a:solidFill>
                  <a:schemeClr val="tx1"/>
                </a:solidFill>
                <a:latin typeface="Arial" panose="020B0604020202020204" pitchFamily="34" charset="0"/>
              </a:rPr>
              <a:t> Singh</a:t>
            </a:r>
            <a:endParaRPr kumimoji="0" lang="en-US" altLang="en-US" sz="18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Date: 27/07/2025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Used: Excel, Power Query, Pivot Charts, Formulas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78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AC1992-BE7A-3525-02B4-D252496967F0}"/>
              </a:ext>
            </a:extLst>
          </p:cNvPr>
          <p:cNvGraphicFramePr/>
          <p:nvPr/>
        </p:nvGraphicFramePr>
        <p:xfrm>
          <a:off x="1050879" y="609601"/>
          <a:ext cx="9810604" cy="1216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5EE5547-484D-54DE-D283-5DB0479FD4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537371"/>
              </p:ext>
            </p:extLst>
          </p:nvPr>
        </p:nvGraphicFramePr>
        <p:xfrm>
          <a:off x="1050879" y="2497394"/>
          <a:ext cx="9810604" cy="3756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0467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7510-6596-0033-0F91-01631A53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0" dirty="0">
                <a:latin typeface="Amasis MT Pro Black" panose="02040A04050005020304" pitchFamily="18" charset="0"/>
              </a:rPr>
              <a:t>DATA CLEANING &amp; PREPARATION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762C9-9CE8-977F-F07B-93CDFF0CD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487561"/>
            <a:ext cx="9810604" cy="376681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b="1" i="1" spc="0" dirty="0"/>
              <a:t>Key Actions:</a:t>
            </a:r>
          </a:p>
          <a:p>
            <a:endParaRPr lang="en-US" b="1" spc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spc="0" dirty="0"/>
              <a:t>Merged three datasets using Power Query (Append)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spc="0" dirty="0"/>
              <a:t>Converted raw data into Excel Tables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spc="0" dirty="0"/>
              <a:t>Formatted date columns and sorted entries chronologically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spc="0" dirty="0"/>
              <a:t>Renamed and corrected all column headers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spc="0" dirty="0"/>
              <a:t>Applied conditional formatting for visual clarity (e.g., temperature, humidity)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745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CE73-5FB1-E4D8-DFCB-F046A8F0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0" dirty="0">
                <a:latin typeface="Amasis MT Pro Black" panose="02040A04050005020304" pitchFamily="18" charset="0"/>
              </a:rPr>
              <a:t>COLUMN TRANSFORMATION &amp; FORMULA APPLICATION 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D9E6D9-9419-5666-0F28-AB250224E9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1612" y="2649766"/>
            <a:ext cx="10726993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1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Inserted New Columns with Logic-Based Formulas: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Season → based on calendar month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Week Day → using TEXT function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Weather Situation → using month lookup logic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Measured Temperature (°C) → reverse normalization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Humidity Level and Real Wind Speed → scaled outputs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1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1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Basic Functions Used:</a:t>
            </a:r>
            <a:br>
              <a:rPr kumimoji="0" lang="en-US" altLang="en-US" sz="2400" b="1" i="1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1" i="1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SUM, AVERAGE, COUNT, LEFT, RIGHT, LEN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35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5DFD-A39B-7541-8BFF-9AB9D06A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0" dirty="0">
                <a:latin typeface="Amasis MT Pro Black" panose="02040A04050005020304" pitchFamily="18" charset="0"/>
              </a:rPr>
              <a:t>STATISTICAL &amp; ANALYTICAL FUNCTIONS 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0106E3-CEA5-8A51-53A3-916BCFAAF8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50879" y="3085893"/>
            <a:ext cx="10118566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COUNTIF → Count of rides on holidays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SUMIF → Total riders on specific weather types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STDEV → Measure demand variation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CORREL → Correlation between weather factors and rider demand</a:t>
            </a:r>
            <a:br>
              <a:rPr kumimoji="0" lang="en-US" altLang="en-US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➡️ Strengthens forecasting and decision-making log</a:t>
            </a:r>
            <a:r>
              <a:rPr lang="en-US" altLang="en-US" b="1" spc="0" dirty="0">
                <a:solidFill>
                  <a:schemeClr val="tx1"/>
                </a:solidFill>
              </a:rPr>
              <a:t>ic</a:t>
            </a:r>
            <a:endParaRPr kumimoji="0" lang="en-US" altLang="en-US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590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47ED-7CF4-BC89-41E5-D9E5DA6E6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117988"/>
            <a:ext cx="9810604" cy="698089"/>
          </a:xfrm>
        </p:spPr>
        <p:txBody>
          <a:bodyPr/>
          <a:lstStyle/>
          <a:p>
            <a:r>
              <a:rPr lang="en-IN" b="1" spc="0" dirty="0">
                <a:latin typeface="Amasis MT Pro Black" panose="02040A04050005020304" pitchFamily="18" charset="0"/>
              </a:rPr>
              <a:t>DASHBOARD CREATION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648EA-6965-135E-E032-166DD253C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258529"/>
            <a:ext cx="9810604" cy="4881546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spc="0" dirty="0"/>
              <a:t>Built with: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b="1" spc="0" dirty="0"/>
              <a:t>Pivot Tables (Season, Weather, Hour, Weekday)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b="1" spc="0" dirty="0"/>
              <a:t>Pivot Charts: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8000" b="1" spc="0" dirty="0"/>
              <a:t>Stacked Column Chart (Rider type by season)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8000" b="1" spc="0" dirty="0"/>
              <a:t>Line Chart (Hourly demand)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8000" b="1" spc="0" dirty="0"/>
              <a:t>Clustered Column Chart (Weather impact</a:t>
            </a:r>
            <a:r>
              <a:rPr lang="en-US" sz="8000" b="1" spc="0"/>
              <a:t>) etc.</a:t>
            </a:r>
            <a:endParaRPr lang="en-US" sz="8000" b="1" spc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8000" b="1" spc="0" dirty="0"/>
              <a:t>Slicers: Month, Season, Holiday, Week Day, Weather</a:t>
            </a:r>
            <a:br>
              <a:rPr lang="en-US" sz="8000" b="1" spc="0" dirty="0"/>
            </a:br>
            <a:r>
              <a:rPr lang="en-US" sz="8000" b="1" spc="0" dirty="0"/>
              <a:t>Designed for intuitive filtering and executive readability</a:t>
            </a:r>
          </a:p>
          <a:p>
            <a:r>
              <a:rPr lang="en-US" sz="8000" b="1" spc="0" dirty="0"/>
              <a:t>Slide 7: Key Findings &amp; Business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b="1" spc="0" dirty="0"/>
              <a:t>Rider demand peaks in evening hours and during fair weather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b="1" spc="0" dirty="0"/>
              <a:t>Casual riders drop during rainy conditions; registered riders remain steady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b="1" spc="0" dirty="0"/>
              <a:t>Weekdays show higher demand, but holidays impact usage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b="1" spc="0" dirty="0"/>
              <a:t>Temperature and wind speed correlate moderately with rider count</a:t>
            </a:r>
            <a:br>
              <a:rPr lang="en-US" sz="8000" b="1" spc="0" dirty="0"/>
            </a:br>
            <a:r>
              <a:rPr lang="en-US" sz="8000" b="1" spc="0" dirty="0"/>
              <a:t>➡️ Supports operational planning and asset distribution</a:t>
            </a:r>
          </a:p>
        </p:txBody>
      </p:sp>
    </p:spTree>
    <p:extLst>
      <p:ext uri="{BB962C8B-B14F-4D97-AF65-F5344CB8AC3E}">
        <p14:creationId xmlns:p14="http://schemas.microsoft.com/office/powerpoint/2010/main" val="3618784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47ED-7CF4-BC89-41E5-D9E5DA6E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0" dirty="0">
                <a:latin typeface="Amasis MT Pro Black" panose="02040A04050005020304" pitchFamily="18" charset="0"/>
              </a:rPr>
              <a:t>KEY FINDINGS &amp; BUSINESS INSIGHTS 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D4BCD1-E8BD-83E8-2DBE-B922E2E169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50879" y="3224392"/>
            <a:ext cx="7813357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Rider demand peaks in evening hours and during fair weather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Casual riders drop during rainy conditions; registered riders remain steady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Weekdays show higher demand, but holidays impact usage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Temperature and wind speed correlate moderately with rider count</a:t>
            </a:r>
            <a:br>
              <a:rPr kumimoji="0" lang="en-US" altLang="en-US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➡️ Supports operational planning and asset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07704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2C39-BF26-5F1B-52F9-E73F7D065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0" dirty="0">
                <a:latin typeface="Amasis MT Pro Black" panose="02040A04050005020304" pitchFamily="18" charset="0"/>
              </a:rPr>
              <a:t>CONCLUSION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02663-31E5-48A2-A493-32593B12C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US" b="1" spc="0" dirty="0"/>
              <a:t>Project Summary:</a:t>
            </a:r>
            <a:br>
              <a:rPr lang="en-US" b="1" spc="0" dirty="0"/>
            </a:br>
            <a:r>
              <a:rPr lang="en-US" b="1" spc="0" dirty="0"/>
              <a:t>Successfully built a scalable and interactive Excel dashboard showcasing seasonal, weather-based, and time-based bike demand patterns.</a:t>
            </a:r>
          </a:p>
          <a:p>
            <a:r>
              <a:rPr lang="en-US" b="1" spc="0" dirty="0"/>
              <a:t>Business Value:</a:t>
            </a:r>
            <a:br>
              <a:rPr lang="en-US" b="1" spc="0" dirty="0"/>
            </a:br>
            <a:r>
              <a:rPr lang="en-US" b="1" spc="0" dirty="0"/>
              <a:t>Enables data-driven decisions for scheduling, inventory management, and promotional planning.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534365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452</Words>
  <Application>Microsoft Office PowerPoint</Application>
  <PresentationFormat>Widescreen</PresentationFormat>
  <Paragraphs>58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Amasis MT Pro Black</vt:lpstr>
      <vt:lpstr>Aptos</vt:lpstr>
      <vt:lpstr>Arial</vt:lpstr>
      <vt:lpstr>Bembo</vt:lpstr>
      <vt:lpstr>Courier New</vt:lpstr>
      <vt:lpstr>ArchiveVTI</vt:lpstr>
      <vt:lpstr>EDA Bike Sharing Demand Analysis</vt:lpstr>
      <vt:lpstr>PowerPoint Presentation</vt:lpstr>
      <vt:lpstr>DATA CLEANING &amp; PREPARATION :</vt:lpstr>
      <vt:lpstr>COLUMN TRANSFORMATION &amp; FORMULA APPLICATION :</vt:lpstr>
      <vt:lpstr>STATISTICAL &amp; ANALYTICAL FUNCTIONS :</vt:lpstr>
      <vt:lpstr>DASHBOARD CREATION :</vt:lpstr>
      <vt:lpstr>KEY FINDINGS &amp; BUSINESS INSIGHTS :</vt:lpstr>
      <vt:lpstr>CONCLUSION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Prashant Singh</dc:creator>
  <cp:lastModifiedBy>Prashant Singh</cp:lastModifiedBy>
  <cp:revision>1</cp:revision>
  <dcterms:created xsi:type="dcterms:W3CDTF">2025-07-27T14:45:35Z</dcterms:created>
  <dcterms:modified xsi:type="dcterms:W3CDTF">2025-07-27T17:53:44Z</dcterms:modified>
</cp:coreProperties>
</file>