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88814C-53A9-4ACF-867C-D7B984EA14A7}"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863802-3CFD-45CC-BF81-E81262887DC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5825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88814C-53A9-4ACF-867C-D7B984EA14A7}"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863802-3CFD-45CC-BF81-E81262887DC6}" type="slidenum">
              <a:rPr lang="en-IN" smtClean="0"/>
              <a:t>‹#›</a:t>
            </a:fld>
            <a:endParaRPr lang="en-IN"/>
          </a:p>
        </p:txBody>
      </p:sp>
    </p:spTree>
    <p:extLst>
      <p:ext uri="{BB962C8B-B14F-4D97-AF65-F5344CB8AC3E}">
        <p14:creationId xmlns:p14="http://schemas.microsoft.com/office/powerpoint/2010/main" val="1438743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88814C-53A9-4ACF-867C-D7B984EA14A7}"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863802-3CFD-45CC-BF81-E81262887DC6}" type="slidenum">
              <a:rPr lang="en-IN" smtClean="0"/>
              <a:t>‹#›</a:t>
            </a:fld>
            <a:endParaRPr lang="en-IN"/>
          </a:p>
        </p:txBody>
      </p:sp>
    </p:spTree>
    <p:extLst>
      <p:ext uri="{BB962C8B-B14F-4D97-AF65-F5344CB8AC3E}">
        <p14:creationId xmlns:p14="http://schemas.microsoft.com/office/powerpoint/2010/main" val="3899265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88814C-53A9-4ACF-867C-D7B984EA14A7}"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863802-3CFD-45CC-BF81-E81262887DC6}" type="slidenum">
              <a:rPr lang="en-IN" smtClean="0"/>
              <a:t>‹#›</a:t>
            </a:fld>
            <a:endParaRPr lang="en-IN"/>
          </a:p>
        </p:txBody>
      </p:sp>
    </p:spTree>
    <p:extLst>
      <p:ext uri="{BB962C8B-B14F-4D97-AF65-F5344CB8AC3E}">
        <p14:creationId xmlns:p14="http://schemas.microsoft.com/office/powerpoint/2010/main" val="2034698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88814C-53A9-4ACF-867C-D7B984EA14A7}"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863802-3CFD-45CC-BF81-E81262887DC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912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88814C-53A9-4ACF-867C-D7B984EA14A7}" type="datetimeFigureOut">
              <a:rPr lang="en-IN" smtClean="0"/>
              <a:t>10-10-2022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863802-3CFD-45CC-BF81-E81262887DC6}" type="slidenum">
              <a:rPr lang="en-IN" smtClean="0"/>
              <a:t>‹#›</a:t>
            </a:fld>
            <a:endParaRPr lang="en-IN"/>
          </a:p>
        </p:txBody>
      </p:sp>
    </p:spTree>
    <p:extLst>
      <p:ext uri="{BB962C8B-B14F-4D97-AF65-F5344CB8AC3E}">
        <p14:creationId xmlns:p14="http://schemas.microsoft.com/office/powerpoint/2010/main" val="1171205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88814C-53A9-4ACF-867C-D7B984EA14A7}" type="datetimeFigureOut">
              <a:rPr lang="en-IN" smtClean="0"/>
              <a:t>10-10-2022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863802-3CFD-45CC-BF81-E81262887DC6}" type="slidenum">
              <a:rPr lang="en-IN" smtClean="0"/>
              <a:t>‹#›</a:t>
            </a:fld>
            <a:endParaRPr lang="en-IN"/>
          </a:p>
        </p:txBody>
      </p:sp>
    </p:spTree>
    <p:extLst>
      <p:ext uri="{BB962C8B-B14F-4D97-AF65-F5344CB8AC3E}">
        <p14:creationId xmlns:p14="http://schemas.microsoft.com/office/powerpoint/2010/main" val="2237505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88814C-53A9-4ACF-867C-D7B984EA14A7}" type="datetimeFigureOut">
              <a:rPr lang="en-IN" smtClean="0"/>
              <a:t>10-10-2022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863802-3CFD-45CC-BF81-E81262887DC6}" type="slidenum">
              <a:rPr lang="en-IN" smtClean="0"/>
              <a:t>‹#›</a:t>
            </a:fld>
            <a:endParaRPr lang="en-IN"/>
          </a:p>
        </p:txBody>
      </p:sp>
    </p:spTree>
    <p:extLst>
      <p:ext uri="{BB962C8B-B14F-4D97-AF65-F5344CB8AC3E}">
        <p14:creationId xmlns:p14="http://schemas.microsoft.com/office/powerpoint/2010/main" val="4287289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588814C-53A9-4ACF-867C-D7B984EA14A7}" type="datetimeFigureOut">
              <a:rPr lang="en-IN" smtClean="0"/>
              <a:t>10-10-2022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8863802-3CFD-45CC-BF81-E81262887DC6}" type="slidenum">
              <a:rPr lang="en-IN" smtClean="0"/>
              <a:t>‹#›</a:t>
            </a:fld>
            <a:endParaRPr lang="en-IN"/>
          </a:p>
        </p:txBody>
      </p:sp>
    </p:spTree>
    <p:extLst>
      <p:ext uri="{BB962C8B-B14F-4D97-AF65-F5344CB8AC3E}">
        <p14:creationId xmlns:p14="http://schemas.microsoft.com/office/powerpoint/2010/main" val="2920270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588814C-53A9-4ACF-867C-D7B984EA14A7}" type="datetimeFigureOut">
              <a:rPr lang="en-IN" smtClean="0"/>
              <a:t>10-10-2022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8863802-3CFD-45CC-BF81-E81262887DC6}" type="slidenum">
              <a:rPr lang="en-IN" smtClean="0"/>
              <a:t>‹#›</a:t>
            </a:fld>
            <a:endParaRPr lang="en-IN"/>
          </a:p>
        </p:txBody>
      </p:sp>
    </p:spTree>
    <p:extLst>
      <p:ext uri="{BB962C8B-B14F-4D97-AF65-F5344CB8AC3E}">
        <p14:creationId xmlns:p14="http://schemas.microsoft.com/office/powerpoint/2010/main" val="3773722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88814C-53A9-4ACF-867C-D7B984EA14A7}" type="datetimeFigureOut">
              <a:rPr lang="en-IN" smtClean="0"/>
              <a:t>10-10-2022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863802-3CFD-45CC-BF81-E81262887DC6}" type="slidenum">
              <a:rPr lang="en-IN" smtClean="0"/>
              <a:t>‹#›</a:t>
            </a:fld>
            <a:endParaRPr lang="en-IN"/>
          </a:p>
        </p:txBody>
      </p:sp>
    </p:spTree>
    <p:extLst>
      <p:ext uri="{BB962C8B-B14F-4D97-AF65-F5344CB8AC3E}">
        <p14:creationId xmlns:p14="http://schemas.microsoft.com/office/powerpoint/2010/main" val="861173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588814C-53A9-4ACF-867C-D7B984EA14A7}" type="datetimeFigureOut">
              <a:rPr lang="en-IN" smtClean="0"/>
              <a:t>10-10-2022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8863802-3CFD-45CC-BF81-E81262887DC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79995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geeksforgeeks.org/css-tutorials/"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hyperlink" Target="https://www.geeksforgeeks.org/javascript-tutorial/"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s://www.geeksforgeeks.org/html-tutorial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2A09B47-9CBB-EF88-1DEE-664A3158F7B4}"/>
              </a:ext>
            </a:extLst>
          </p:cNvPr>
          <p:cNvSpPr/>
          <p:nvPr/>
        </p:nvSpPr>
        <p:spPr>
          <a:xfrm>
            <a:off x="2604742" y="107594"/>
            <a:ext cx="6390853" cy="1754326"/>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READ IT FEEL IT –</a:t>
            </a:r>
          </a:p>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“An ocean to </a:t>
            </a:r>
            <a:r>
              <a:rPr lang="en-US" sz="54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ebooks</a:t>
            </a: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p>
        </p:txBody>
      </p:sp>
      <p:pic>
        <p:nvPicPr>
          <p:cNvPr id="6" name="Picture 5">
            <a:extLst>
              <a:ext uri="{FF2B5EF4-FFF2-40B4-BE49-F238E27FC236}">
                <a16:creationId xmlns:a16="http://schemas.microsoft.com/office/drawing/2014/main" id="{5B3A823B-DBAB-2CF8-F7D0-84277F899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0135" y="2003051"/>
            <a:ext cx="2466975" cy="1847850"/>
          </a:xfrm>
          <a:prstGeom prst="rect">
            <a:avLst/>
          </a:prstGeom>
        </p:spPr>
      </p:pic>
      <p:sp>
        <p:nvSpPr>
          <p:cNvPr id="7" name="TextBox 6">
            <a:extLst>
              <a:ext uri="{FF2B5EF4-FFF2-40B4-BE49-F238E27FC236}">
                <a16:creationId xmlns:a16="http://schemas.microsoft.com/office/drawing/2014/main" id="{EF62D8A3-7870-BB37-CA5D-C6B895A56CF9}"/>
              </a:ext>
            </a:extLst>
          </p:cNvPr>
          <p:cNvSpPr txBox="1"/>
          <p:nvPr/>
        </p:nvSpPr>
        <p:spPr>
          <a:xfrm>
            <a:off x="9811870" y="4446765"/>
            <a:ext cx="4760259" cy="1354217"/>
          </a:xfrm>
          <a:prstGeom prst="rect">
            <a:avLst/>
          </a:prstGeom>
          <a:noFill/>
        </p:spPr>
        <p:txBody>
          <a:bodyPr wrap="square" rtlCol="0">
            <a:spAutoFit/>
          </a:bodyPr>
          <a:lstStyle/>
          <a:p>
            <a:endParaRPr lang="en-US" dirty="0"/>
          </a:p>
          <a:p>
            <a:r>
              <a:rPr lang="en-US" sz="3200" b="1" u="sng" dirty="0"/>
              <a:t>RITIK RAVI</a:t>
            </a:r>
          </a:p>
          <a:p>
            <a:r>
              <a:rPr lang="en-US" sz="3200" b="1" u="sng" dirty="0"/>
              <a:t>IT-3</a:t>
            </a:r>
            <a:r>
              <a:rPr lang="en-US" sz="3200" b="1" u="sng" baseline="30000" dirty="0"/>
              <a:t>rd</a:t>
            </a:r>
            <a:r>
              <a:rPr lang="en-US" sz="3200" b="1" u="sng" dirty="0"/>
              <a:t> Year</a:t>
            </a:r>
            <a:endParaRPr lang="en-IN" sz="3200" b="1" u="sng" dirty="0"/>
          </a:p>
        </p:txBody>
      </p:sp>
    </p:spTree>
    <p:extLst>
      <p:ext uri="{BB962C8B-B14F-4D97-AF65-F5344CB8AC3E}">
        <p14:creationId xmlns:p14="http://schemas.microsoft.com/office/powerpoint/2010/main" val="2073589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611079-F885-78F7-310E-1AD34E9E3059}"/>
              </a:ext>
            </a:extLst>
          </p:cNvPr>
          <p:cNvSpPr/>
          <p:nvPr/>
        </p:nvSpPr>
        <p:spPr>
          <a:xfrm>
            <a:off x="5071770" y="98629"/>
            <a:ext cx="1205779"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CSS</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Arrow: Right 2">
            <a:extLst>
              <a:ext uri="{FF2B5EF4-FFF2-40B4-BE49-F238E27FC236}">
                <a16:creationId xmlns:a16="http://schemas.microsoft.com/office/drawing/2014/main" id="{4E3ADF8F-098A-47E3-62CC-EFF38083CF96}"/>
              </a:ext>
            </a:extLst>
          </p:cNvPr>
          <p:cNvSpPr/>
          <p:nvPr/>
        </p:nvSpPr>
        <p:spPr>
          <a:xfrm>
            <a:off x="286871" y="1559859"/>
            <a:ext cx="905435" cy="6813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7CD935B2-7DC3-C64C-2514-0C0CD3E5B3E1}"/>
              </a:ext>
            </a:extLst>
          </p:cNvPr>
          <p:cNvSpPr txBox="1"/>
          <p:nvPr/>
        </p:nvSpPr>
        <p:spPr>
          <a:xfrm>
            <a:off x="1470212" y="1407459"/>
            <a:ext cx="9412941" cy="1938992"/>
          </a:xfrm>
          <a:prstGeom prst="rect">
            <a:avLst/>
          </a:prstGeom>
          <a:noFill/>
        </p:spPr>
        <p:txBody>
          <a:bodyPr wrap="square" rtlCol="0">
            <a:spAutoFit/>
          </a:bodyPr>
          <a:lstStyle/>
          <a:p>
            <a:r>
              <a:rPr lang="en-US" sz="2400" b="1" dirty="0">
                <a:latin typeface="Comic Sans MS" panose="030F0702030302020204" pitchFamily="66" charset="0"/>
                <a:hlinkClick r:id="rId2"/>
              </a:rPr>
              <a:t>CSS:</a:t>
            </a:r>
            <a:r>
              <a:rPr lang="en-US" sz="2400" dirty="0">
                <a:latin typeface="Comic Sans MS" panose="030F0702030302020204" pitchFamily="66" charset="0"/>
              </a:rPr>
              <a:t> Cascading Style Sheets, fondly referred to as CSS, is a simply designed language intended to simplify the process of making web pages presentable. CSS allows you to apply styles to web pages. More importantly, CSS enables you to do this independent of the HTML that makes up each web page.</a:t>
            </a:r>
            <a:endParaRPr lang="en-IN" sz="2400" dirty="0">
              <a:latin typeface="Comic Sans MS" panose="030F0702030302020204" pitchFamily="66" charset="0"/>
            </a:endParaRPr>
          </a:p>
        </p:txBody>
      </p:sp>
      <p:pic>
        <p:nvPicPr>
          <p:cNvPr id="6" name="Picture 5">
            <a:extLst>
              <a:ext uri="{FF2B5EF4-FFF2-40B4-BE49-F238E27FC236}">
                <a16:creationId xmlns:a16="http://schemas.microsoft.com/office/drawing/2014/main" id="{26590D93-19BF-DDF2-9B1B-3BC5A3129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1049" y="3863508"/>
            <a:ext cx="2143125" cy="2143125"/>
          </a:xfrm>
          <a:prstGeom prst="rect">
            <a:avLst/>
          </a:prstGeom>
        </p:spPr>
      </p:pic>
    </p:spTree>
    <p:extLst>
      <p:ext uri="{BB962C8B-B14F-4D97-AF65-F5344CB8AC3E}">
        <p14:creationId xmlns:p14="http://schemas.microsoft.com/office/powerpoint/2010/main" val="1265166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09A51D-FAC4-A153-29BF-5FCCAEA14E9E}"/>
              </a:ext>
            </a:extLst>
          </p:cNvPr>
          <p:cNvSpPr/>
          <p:nvPr/>
        </p:nvSpPr>
        <p:spPr>
          <a:xfrm>
            <a:off x="4158285" y="143453"/>
            <a:ext cx="3552704"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JAVASCRIPT</a:t>
            </a:r>
          </a:p>
        </p:txBody>
      </p:sp>
      <p:sp>
        <p:nvSpPr>
          <p:cNvPr id="3" name="Arrow: Right 2">
            <a:extLst>
              <a:ext uri="{FF2B5EF4-FFF2-40B4-BE49-F238E27FC236}">
                <a16:creationId xmlns:a16="http://schemas.microsoft.com/office/drawing/2014/main" id="{088BC697-8A8A-96C6-2D2D-E36911C9CB6D}"/>
              </a:ext>
            </a:extLst>
          </p:cNvPr>
          <p:cNvSpPr/>
          <p:nvPr/>
        </p:nvSpPr>
        <p:spPr>
          <a:xfrm>
            <a:off x="376518" y="1586753"/>
            <a:ext cx="1120588" cy="7261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C021FDF-B494-6B6E-4E5D-1D0A46FF86BA}"/>
              </a:ext>
            </a:extLst>
          </p:cNvPr>
          <p:cNvSpPr txBox="1"/>
          <p:nvPr/>
        </p:nvSpPr>
        <p:spPr>
          <a:xfrm>
            <a:off x="1801906" y="1586753"/>
            <a:ext cx="6651812" cy="2308324"/>
          </a:xfrm>
          <a:prstGeom prst="rect">
            <a:avLst/>
          </a:prstGeom>
          <a:noFill/>
        </p:spPr>
        <p:txBody>
          <a:bodyPr wrap="square" rtlCol="0">
            <a:spAutoFit/>
          </a:bodyPr>
          <a:lstStyle/>
          <a:p>
            <a:r>
              <a:rPr lang="en-US" sz="2400" b="1" dirty="0">
                <a:latin typeface="Comic Sans MS" panose="030F0702030302020204" pitchFamily="66" charset="0"/>
                <a:hlinkClick r:id="rId2"/>
              </a:rPr>
              <a:t>JavaScript:</a:t>
            </a:r>
            <a:r>
              <a:rPr lang="en-US" sz="2400" dirty="0">
                <a:latin typeface="Comic Sans MS" panose="030F0702030302020204" pitchFamily="66" charset="0"/>
              </a:rPr>
              <a:t> JavaScript is a famous scripting language used to create the magic on the sites to make the site interactive for the user. It is used to enhancing the functionality of a website to running cool games and web-based soft</a:t>
            </a:r>
            <a:endParaRPr lang="en-IN" sz="2400" dirty="0">
              <a:latin typeface="Comic Sans MS" panose="030F0702030302020204" pitchFamily="66" charset="0"/>
            </a:endParaRPr>
          </a:p>
        </p:txBody>
      </p:sp>
      <p:pic>
        <p:nvPicPr>
          <p:cNvPr id="6" name="Picture 5">
            <a:extLst>
              <a:ext uri="{FF2B5EF4-FFF2-40B4-BE49-F238E27FC236}">
                <a16:creationId xmlns:a16="http://schemas.microsoft.com/office/drawing/2014/main" id="{A331F589-5BF6-062E-C743-F935398594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084" y="3720072"/>
            <a:ext cx="2143125" cy="2143125"/>
          </a:xfrm>
          <a:prstGeom prst="rect">
            <a:avLst/>
          </a:prstGeom>
        </p:spPr>
      </p:pic>
    </p:spTree>
    <p:extLst>
      <p:ext uri="{BB962C8B-B14F-4D97-AF65-F5344CB8AC3E}">
        <p14:creationId xmlns:p14="http://schemas.microsoft.com/office/powerpoint/2010/main" val="2280670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9085FB-92F0-8895-7569-7B9ED7541C71}"/>
              </a:ext>
            </a:extLst>
          </p:cNvPr>
          <p:cNvSpPr/>
          <p:nvPr/>
        </p:nvSpPr>
        <p:spPr>
          <a:xfrm>
            <a:off x="3862935" y="80699"/>
            <a:ext cx="3641381"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SNAPSHOTS</a:t>
            </a:r>
          </a:p>
        </p:txBody>
      </p:sp>
      <p:pic>
        <p:nvPicPr>
          <p:cNvPr id="4" name="Picture 3">
            <a:extLst>
              <a:ext uri="{FF2B5EF4-FFF2-40B4-BE49-F238E27FC236}">
                <a16:creationId xmlns:a16="http://schemas.microsoft.com/office/drawing/2014/main" id="{F4F3F8AE-D85E-C604-DCFD-152613026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893" y="1108822"/>
            <a:ext cx="8955741" cy="4915461"/>
          </a:xfrm>
          <a:prstGeom prst="rect">
            <a:avLst/>
          </a:prstGeom>
        </p:spPr>
      </p:pic>
    </p:spTree>
    <p:extLst>
      <p:ext uri="{BB962C8B-B14F-4D97-AF65-F5344CB8AC3E}">
        <p14:creationId xmlns:p14="http://schemas.microsoft.com/office/powerpoint/2010/main" val="2418838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C48CF5-0720-E23A-CB76-CBCDC2B24697}"/>
              </a:ext>
            </a:extLst>
          </p:cNvPr>
          <p:cNvSpPr/>
          <p:nvPr/>
        </p:nvSpPr>
        <p:spPr>
          <a:xfrm>
            <a:off x="4275309" y="0"/>
            <a:ext cx="3641381"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SNAPSHOTS</a:t>
            </a:r>
          </a:p>
        </p:txBody>
      </p:sp>
      <p:pic>
        <p:nvPicPr>
          <p:cNvPr id="10" name="Picture 9">
            <a:extLst>
              <a:ext uri="{FF2B5EF4-FFF2-40B4-BE49-F238E27FC236}">
                <a16:creationId xmlns:a16="http://schemas.microsoft.com/office/drawing/2014/main" id="{4C413394-F39E-C9FC-5938-A528263C7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5301" y="1057834"/>
            <a:ext cx="8829239" cy="4966447"/>
          </a:xfrm>
          <a:prstGeom prst="rect">
            <a:avLst/>
          </a:prstGeom>
        </p:spPr>
      </p:pic>
    </p:spTree>
    <p:extLst>
      <p:ext uri="{BB962C8B-B14F-4D97-AF65-F5344CB8AC3E}">
        <p14:creationId xmlns:p14="http://schemas.microsoft.com/office/powerpoint/2010/main" val="1241552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6EEE88-7470-1D12-692C-BB19BB270744}"/>
              </a:ext>
            </a:extLst>
          </p:cNvPr>
          <p:cNvSpPr/>
          <p:nvPr/>
        </p:nvSpPr>
        <p:spPr>
          <a:xfrm>
            <a:off x="3925688" y="143453"/>
            <a:ext cx="3641381"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SNAPSHOTS</a:t>
            </a:r>
          </a:p>
        </p:txBody>
      </p:sp>
      <p:pic>
        <p:nvPicPr>
          <p:cNvPr id="10" name="Picture 9">
            <a:extLst>
              <a:ext uri="{FF2B5EF4-FFF2-40B4-BE49-F238E27FC236}">
                <a16:creationId xmlns:a16="http://schemas.microsoft.com/office/drawing/2014/main" id="{660425BB-B99A-D44C-4310-F81C44EA5A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153" y="949700"/>
            <a:ext cx="9475693" cy="5330077"/>
          </a:xfrm>
          <a:prstGeom prst="rect">
            <a:avLst/>
          </a:prstGeom>
        </p:spPr>
      </p:pic>
    </p:spTree>
    <p:extLst>
      <p:ext uri="{BB962C8B-B14F-4D97-AF65-F5344CB8AC3E}">
        <p14:creationId xmlns:p14="http://schemas.microsoft.com/office/powerpoint/2010/main" val="1718286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E73E34-EFFC-A11D-FE05-8DAC43021F41}"/>
              </a:ext>
            </a:extLst>
          </p:cNvPr>
          <p:cNvSpPr/>
          <p:nvPr/>
        </p:nvSpPr>
        <p:spPr>
          <a:xfrm>
            <a:off x="2671483" y="2052935"/>
            <a:ext cx="6034217" cy="923330"/>
          </a:xfrm>
          <a:prstGeom prst="rect">
            <a:avLst/>
          </a:prstGeom>
          <a:noFill/>
        </p:spPr>
        <p:txBody>
          <a:bodyPr wrap="squar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pic>
        <p:nvPicPr>
          <p:cNvPr id="4" name="Picture 3">
            <a:extLst>
              <a:ext uri="{FF2B5EF4-FFF2-40B4-BE49-F238E27FC236}">
                <a16:creationId xmlns:a16="http://schemas.microsoft.com/office/drawing/2014/main" id="{1A5758AB-4405-8E84-B739-3E0F265D8C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6516" y="3191435"/>
            <a:ext cx="2724150" cy="1676400"/>
          </a:xfrm>
          <a:prstGeom prst="rect">
            <a:avLst/>
          </a:prstGeom>
        </p:spPr>
      </p:pic>
    </p:spTree>
    <p:extLst>
      <p:ext uri="{BB962C8B-B14F-4D97-AF65-F5344CB8AC3E}">
        <p14:creationId xmlns:p14="http://schemas.microsoft.com/office/powerpoint/2010/main" val="1984987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E3A0B8-ED73-0819-4CC0-46BC43D89FD3}"/>
              </a:ext>
            </a:extLst>
          </p:cNvPr>
          <p:cNvSpPr/>
          <p:nvPr/>
        </p:nvSpPr>
        <p:spPr>
          <a:xfrm>
            <a:off x="4213452" y="113299"/>
            <a:ext cx="3488007"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CONTENTS-</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a:extLst>
              <a:ext uri="{FF2B5EF4-FFF2-40B4-BE49-F238E27FC236}">
                <a16:creationId xmlns:a16="http://schemas.microsoft.com/office/drawing/2014/main" id="{949FE686-D46A-E19A-F396-56A46F399244}"/>
              </a:ext>
            </a:extLst>
          </p:cNvPr>
          <p:cNvSpPr txBox="1"/>
          <p:nvPr/>
        </p:nvSpPr>
        <p:spPr>
          <a:xfrm>
            <a:off x="664875" y="1100168"/>
            <a:ext cx="9439564" cy="5016758"/>
          </a:xfrm>
          <a:prstGeom prst="rect">
            <a:avLst/>
          </a:prstGeom>
          <a:noFill/>
        </p:spPr>
        <p:txBody>
          <a:bodyPr wrap="square" rtlCol="0">
            <a:spAutoFit/>
          </a:bodyPr>
          <a:lstStyle/>
          <a:p>
            <a:pPr marL="285750" indent="-285750">
              <a:buFont typeface="Wingdings" panose="05000000000000000000" pitchFamily="2" charset="2"/>
              <a:buChar char="v"/>
            </a:pPr>
            <a:r>
              <a:rPr lang="en-US" sz="3200" b="1" dirty="0">
                <a:latin typeface="Comic Sans MS" panose="030F0702030302020204" pitchFamily="66" charset="0"/>
              </a:rPr>
              <a:t>Introduction</a:t>
            </a:r>
          </a:p>
          <a:p>
            <a:pPr marL="285750" indent="-285750">
              <a:buFont typeface="Wingdings" panose="05000000000000000000" pitchFamily="2" charset="2"/>
              <a:buChar char="v"/>
            </a:pPr>
            <a:r>
              <a:rPr lang="en-US" sz="3200" b="1" dirty="0">
                <a:latin typeface="Comic Sans MS" panose="030F0702030302020204" pitchFamily="66" charset="0"/>
              </a:rPr>
              <a:t>What are E-books?</a:t>
            </a:r>
          </a:p>
          <a:p>
            <a:pPr marL="285750" indent="-285750">
              <a:buFont typeface="Wingdings" panose="05000000000000000000" pitchFamily="2" charset="2"/>
              <a:buChar char="v"/>
            </a:pPr>
            <a:r>
              <a:rPr lang="en-US" sz="3200" b="1" dirty="0">
                <a:latin typeface="Comic Sans MS" panose="030F0702030302020204" pitchFamily="66" charset="0"/>
              </a:rPr>
              <a:t>Advantages</a:t>
            </a:r>
          </a:p>
          <a:p>
            <a:pPr marL="285750" indent="-285750">
              <a:buFont typeface="Wingdings" panose="05000000000000000000" pitchFamily="2" charset="2"/>
              <a:buChar char="v"/>
            </a:pPr>
            <a:r>
              <a:rPr lang="en-US" sz="3200" b="1" dirty="0">
                <a:latin typeface="Comic Sans MS" panose="030F0702030302020204" pitchFamily="66" charset="0"/>
              </a:rPr>
              <a:t>Disadvantages             </a:t>
            </a:r>
          </a:p>
          <a:p>
            <a:pPr marL="285750" indent="-285750">
              <a:buFont typeface="Wingdings" panose="05000000000000000000" pitchFamily="2" charset="2"/>
              <a:buChar char="v"/>
            </a:pPr>
            <a:r>
              <a:rPr lang="en-US" sz="3200" b="1" dirty="0">
                <a:latin typeface="Comic Sans MS" panose="030F0702030302020204" pitchFamily="66" charset="0"/>
              </a:rPr>
              <a:t>What is Full Stack Development?</a:t>
            </a:r>
          </a:p>
          <a:p>
            <a:pPr marL="285750" indent="-285750">
              <a:buFont typeface="Wingdings" panose="05000000000000000000" pitchFamily="2" charset="2"/>
              <a:buChar char="v"/>
            </a:pPr>
            <a:r>
              <a:rPr lang="en-US" sz="3200" b="1" dirty="0">
                <a:latin typeface="Comic Sans MS" panose="030F0702030302020204" pitchFamily="66" charset="0"/>
              </a:rPr>
              <a:t>HTML</a:t>
            </a:r>
          </a:p>
          <a:p>
            <a:pPr marL="285750" indent="-285750">
              <a:buFont typeface="Wingdings" panose="05000000000000000000" pitchFamily="2" charset="2"/>
              <a:buChar char="v"/>
            </a:pPr>
            <a:r>
              <a:rPr lang="en-US" sz="3200" b="1" dirty="0">
                <a:latin typeface="Comic Sans MS" panose="030F0702030302020204" pitchFamily="66" charset="0"/>
              </a:rPr>
              <a:t>CSS</a:t>
            </a:r>
          </a:p>
          <a:p>
            <a:pPr marL="285750" indent="-285750">
              <a:buFont typeface="Wingdings" panose="05000000000000000000" pitchFamily="2" charset="2"/>
              <a:buChar char="v"/>
            </a:pPr>
            <a:r>
              <a:rPr lang="en-US" sz="3200" b="1" dirty="0" err="1">
                <a:latin typeface="Comic Sans MS" panose="030F0702030302020204" pitchFamily="66" charset="0"/>
              </a:rPr>
              <a:t>Javascript</a:t>
            </a:r>
            <a:endParaRPr lang="en-US" sz="3200" b="1" dirty="0">
              <a:latin typeface="Comic Sans MS" panose="030F0702030302020204" pitchFamily="66" charset="0"/>
            </a:endParaRPr>
          </a:p>
          <a:p>
            <a:pPr marL="285750" indent="-285750">
              <a:buFont typeface="Wingdings" panose="05000000000000000000" pitchFamily="2" charset="2"/>
              <a:buChar char="v"/>
            </a:pPr>
            <a:r>
              <a:rPr lang="en-US" sz="3200" b="1" dirty="0">
                <a:latin typeface="Comic Sans MS" panose="030F0702030302020204" pitchFamily="66" charset="0"/>
              </a:rPr>
              <a:t>Snapshots</a:t>
            </a:r>
          </a:p>
          <a:p>
            <a:endParaRPr lang="en-IN" sz="3200" b="1" dirty="0">
              <a:latin typeface="Comic Sans MS" panose="030F0702030302020204" pitchFamily="66" charset="0"/>
            </a:endParaRPr>
          </a:p>
        </p:txBody>
      </p:sp>
      <p:pic>
        <p:nvPicPr>
          <p:cNvPr id="5" name="Picture 4">
            <a:extLst>
              <a:ext uri="{FF2B5EF4-FFF2-40B4-BE49-F238E27FC236}">
                <a16:creationId xmlns:a16="http://schemas.microsoft.com/office/drawing/2014/main" id="{8D377FCD-549F-58EB-A252-3132B82882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4000" y="3973801"/>
            <a:ext cx="2143125" cy="2143125"/>
          </a:xfrm>
          <a:prstGeom prst="rect">
            <a:avLst/>
          </a:prstGeom>
        </p:spPr>
      </p:pic>
    </p:spTree>
    <p:extLst>
      <p:ext uri="{BB962C8B-B14F-4D97-AF65-F5344CB8AC3E}">
        <p14:creationId xmlns:p14="http://schemas.microsoft.com/office/powerpoint/2010/main" val="1406508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9F1138-0284-82A7-251D-6FC0E2A31720}"/>
              </a:ext>
            </a:extLst>
          </p:cNvPr>
          <p:cNvSpPr/>
          <p:nvPr/>
        </p:nvSpPr>
        <p:spPr>
          <a:xfrm>
            <a:off x="3324275" y="233371"/>
            <a:ext cx="4730655"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INTRODUCTION</a:t>
            </a:r>
          </a:p>
        </p:txBody>
      </p:sp>
      <p:sp>
        <p:nvSpPr>
          <p:cNvPr id="3" name="Arrow: Right 2">
            <a:extLst>
              <a:ext uri="{FF2B5EF4-FFF2-40B4-BE49-F238E27FC236}">
                <a16:creationId xmlns:a16="http://schemas.microsoft.com/office/drawing/2014/main" id="{7572D4B2-99ED-5BDD-CAAA-2170DCBEFE23}"/>
              </a:ext>
            </a:extLst>
          </p:cNvPr>
          <p:cNvSpPr/>
          <p:nvPr/>
        </p:nvSpPr>
        <p:spPr>
          <a:xfrm>
            <a:off x="461818" y="1662545"/>
            <a:ext cx="757382" cy="415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7E3BECFC-D6F1-A225-52E4-7D500C2A470E}"/>
              </a:ext>
            </a:extLst>
          </p:cNvPr>
          <p:cNvSpPr txBox="1"/>
          <p:nvPr/>
        </p:nvSpPr>
        <p:spPr>
          <a:xfrm>
            <a:off x="1311564" y="1662545"/>
            <a:ext cx="10123054" cy="3539430"/>
          </a:xfrm>
          <a:prstGeom prst="rect">
            <a:avLst/>
          </a:prstGeom>
          <a:noFill/>
        </p:spPr>
        <p:txBody>
          <a:bodyPr wrap="square" rtlCol="0">
            <a:spAutoFit/>
          </a:bodyPr>
          <a:lstStyle/>
          <a:p>
            <a:r>
              <a:rPr lang="en-US" sz="2800" dirty="0">
                <a:latin typeface="Comic Sans MS" panose="030F0702030302020204" pitchFamily="66" charset="0"/>
              </a:rPr>
              <a:t>An </a:t>
            </a:r>
            <a:r>
              <a:rPr lang="en-US" sz="2800" dirty="0" err="1">
                <a:latin typeface="Comic Sans MS" panose="030F0702030302020204" pitchFamily="66" charset="0"/>
              </a:rPr>
              <a:t>ebook</a:t>
            </a:r>
            <a:r>
              <a:rPr lang="en-US" sz="2800" dirty="0">
                <a:latin typeface="Comic Sans MS" panose="030F0702030302020204" pitchFamily="66" charset="0"/>
              </a:rPr>
              <a:t> is a book in digital format that can be downloaded to a compatible device such as a computer, laptop, smart phone or tablet. eBooks are generally cheaper than paper books and allow you to store hundreds of books on one device at the touch of a button.</a:t>
            </a:r>
          </a:p>
          <a:p>
            <a:r>
              <a:rPr lang="en-US" sz="2800" dirty="0">
                <a:latin typeface="Comic Sans MS" panose="030F0702030302020204" pitchFamily="66" charset="0"/>
              </a:rPr>
              <a:t>Here I’m going to </a:t>
            </a:r>
            <a:r>
              <a:rPr lang="en-US" sz="2800" dirty="0" err="1">
                <a:latin typeface="Comic Sans MS" panose="030F0702030302020204" pitchFamily="66" charset="0"/>
              </a:rPr>
              <a:t>deliever</a:t>
            </a:r>
            <a:r>
              <a:rPr lang="en-US" sz="2800" dirty="0">
                <a:latin typeface="Comic Sans MS" panose="030F0702030302020204" pitchFamily="66" charset="0"/>
              </a:rPr>
              <a:t> a presentation on a </a:t>
            </a:r>
            <a:r>
              <a:rPr lang="en-US" sz="2800" dirty="0" err="1">
                <a:latin typeface="Comic Sans MS" panose="030F0702030302020204" pitchFamily="66" charset="0"/>
              </a:rPr>
              <a:t>ebooks</a:t>
            </a:r>
            <a:r>
              <a:rPr lang="en-US" sz="2800" dirty="0">
                <a:latin typeface="Comic Sans MS" panose="030F0702030302020204" pitchFamily="66" charset="0"/>
              </a:rPr>
              <a:t> website.</a:t>
            </a:r>
          </a:p>
          <a:p>
            <a:endParaRPr lang="en-IN" sz="2800" dirty="0">
              <a:latin typeface="Comic Sans MS" panose="030F0702030302020204" pitchFamily="66" charset="0"/>
            </a:endParaRPr>
          </a:p>
        </p:txBody>
      </p:sp>
      <p:pic>
        <p:nvPicPr>
          <p:cNvPr id="6" name="Picture 5">
            <a:extLst>
              <a:ext uri="{FF2B5EF4-FFF2-40B4-BE49-F238E27FC236}">
                <a16:creationId xmlns:a16="http://schemas.microsoft.com/office/drawing/2014/main" id="{C7486EE2-01C4-30B3-911C-1E1E2ED4A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9492" y="4373274"/>
            <a:ext cx="2143125" cy="1805853"/>
          </a:xfrm>
          <a:prstGeom prst="rect">
            <a:avLst/>
          </a:prstGeom>
        </p:spPr>
      </p:pic>
    </p:spTree>
    <p:extLst>
      <p:ext uri="{BB962C8B-B14F-4D97-AF65-F5344CB8AC3E}">
        <p14:creationId xmlns:p14="http://schemas.microsoft.com/office/powerpoint/2010/main" val="2013729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83EE31-512D-B118-088F-E26A66911D74}"/>
              </a:ext>
            </a:extLst>
          </p:cNvPr>
          <p:cNvSpPr/>
          <p:nvPr/>
        </p:nvSpPr>
        <p:spPr>
          <a:xfrm>
            <a:off x="2801794" y="113299"/>
            <a:ext cx="5590891"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What are E-books?</a:t>
            </a:r>
          </a:p>
        </p:txBody>
      </p:sp>
      <p:sp>
        <p:nvSpPr>
          <p:cNvPr id="3" name="Arrow: Right 2">
            <a:extLst>
              <a:ext uri="{FF2B5EF4-FFF2-40B4-BE49-F238E27FC236}">
                <a16:creationId xmlns:a16="http://schemas.microsoft.com/office/drawing/2014/main" id="{57D59F26-6E60-8A67-6176-9CC0C5B4BE8F}"/>
              </a:ext>
            </a:extLst>
          </p:cNvPr>
          <p:cNvSpPr/>
          <p:nvPr/>
        </p:nvSpPr>
        <p:spPr>
          <a:xfrm>
            <a:off x="609600" y="1597891"/>
            <a:ext cx="812800" cy="443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756CEAAF-3CB0-AB71-270D-89F2C2A12A35}"/>
              </a:ext>
            </a:extLst>
          </p:cNvPr>
          <p:cNvSpPr txBox="1"/>
          <p:nvPr/>
        </p:nvSpPr>
        <p:spPr>
          <a:xfrm>
            <a:off x="1681018" y="1597891"/>
            <a:ext cx="9439564" cy="3970318"/>
          </a:xfrm>
          <a:prstGeom prst="rect">
            <a:avLst/>
          </a:prstGeom>
          <a:noFill/>
        </p:spPr>
        <p:txBody>
          <a:bodyPr wrap="square" rtlCol="0">
            <a:spAutoFit/>
          </a:bodyPr>
          <a:lstStyle/>
          <a:p>
            <a:r>
              <a:rPr lang="en-US" sz="2800" dirty="0">
                <a:effectLst/>
                <a:latin typeface="Comic Sans MS" panose="030F0702030302020204" pitchFamily="66" charset="0"/>
              </a:rPr>
              <a:t>An</a:t>
            </a:r>
            <a:r>
              <a:rPr lang="en-US" sz="2800" b="1" dirty="0">
                <a:effectLst/>
                <a:latin typeface="Comic Sans MS" panose="030F0702030302020204" pitchFamily="66" charset="0"/>
              </a:rPr>
              <a:t> eBook</a:t>
            </a:r>
            <a:r>
              <a:rPr lang="en-US" sz="2800" dirty="0">
                <a:effectLst/>
                <a:latin typeface="Comic Sans MS" panose="030F0702030302020204" pitchFamily="66" charset="0"/>
              </a:rPr>
              <a:t> (Electronic Book; </a:t>
            </a:r>
            <a:r>
              <a:rPr lang="en-US" sz="2800" dirty="0">
                <a:latin typeface="Comic Sans MS" panose="030F0702030302020204" pitchFamily="66" charset="0"/>
              </a:rPr>
              <a:t>e</a:t>
            </a:r>
            <a:r>
              <a:rPr lang="en-US" sz="2800" dirty="0">
                <a:effectLst/>
                <a:latin typeface="Comic Sans MS" panose="030F0702030302020204" pitchFamily="66" charset="0"/>
              </a:rPr>
              <a:t>Book; Digital Book)  is the digital version of a printed book, or a full length book text that is published or converted to digital format to be viewed on the computer, dedicated </a:t>
            </a:r>
            <a:r>
              <a:rPr lang="en-US" sz="2800" dirty="0" err="1">
                <a:effectLst/>
                <a:latin typeface="Comic Sans MS" panose="030F0702030302020204" pitchFamily="66" charset="0"/>
              </a:rPr>
              <a:t>ebook</a:t>
            </a:r>
            <a:r>
              <a:rPr lang="en-US" sz="2800" dirty="0">
                <a:effectLst/>
                <a:latin typeface="Comic Sans MS" panose="030F0702030302020204" pitchFamily="66" charset="0"/>
              </a:rPr>
              <a:t> readers and mobile phones.</a:t>
            </a:r>
          </a:p>
          <a:p>
            <a:r>
              <a:rPr lang="en-US" sz="2800" dirty="0">
                <a:latin typeface="Comic Sans MS" panose="030F0702030302020204" pitchFamily="66" charset="0"/>
              </a:rPr>
              <a:t>E-books can be created by converting a printer’s source file to formats optimized for easy downloading or on screen reading.</a:t>
            </a:r>
          </a:p>
          <a:p>
            <a:endParaRPr lang="en-IN" sz="2800" dirty="0">
              <a:latin typeface="Comic Sans MS" panose="030F0702030302020204" pitchFamily="66" charset="0"/>
            </a:endParaRPr>
          </a:p>
        </p:txBody>
      </p:sp>
      <p:pic>
        <p:nvPicPr>
          <p:cNvPr id="6" name="Picture 5">
            <a:extLst>
              <a:ext uri="{FF2B5EF4-FFF2-40B4-BE49-F238E27FC236}">
                <a16:creationId xmlns:a16="http://schemas.microsoft.com/office/drawing/2014/main" id="{0C6B97C2-BECC-D993-A48F-ACA5D9121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9303" y="4738254"/>
            <a:ext cx="2496988" cy="1472189"/>
          </a:xfrm>
          <a:prstGeom prst="rect">
            <a:avLst/>
          </a:prstGeom>
        </p:spPr>
      </p:pic>
    </p:spTree>
    <p:extLst>
      <p:ext uri="{BB962C8B-B14F-4D97-AF65-F5344CB8AC3E}">
        <p14:creationId xmlns:p14="http://schemas.microsoft.com/office/powerpoint/2010/main" val="2815509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063A73-3EAA-0408-5F95-AC41CF8B1802}"/>
              </a:ext>
            </a:extLst>
          </p:cNvPr>
          <p:cNvSpPr/>
          <p:nvPr/>
        </p:nvSpPr>
        <p:spPr>
          <a:xfrm>
            <a:off x="3918086" y="224135"/>
            <a:ext cx="4078745"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ADVANTAGES</a:t>
            </a:r>
          </a:p>
        </p:txBody>
      </p:sp>
      <p:sp>
        <p:nvSpPr>
          <p:cNvPr id="3" name="TextBox 2">
            <a:extLst>
              <a:ext uri="{FF2B5EF4-FFF2-40B4-BE49-F238E27FC236}">
                <a16:creationId xmlns:a16="http://schemas.microsoft.com/office/drawing/2014/main" id="{DF7E4DB1-B631-767C-862D-76AA2E029696}"/>
              </a:ext>
            </a:extLst>
          </p:cNvPr>
          <p:cNvSpPr txBox="1"/>
          <p:nvPr/>
        </p:nvSpPr>
        <p:spPr>
          <a:xfrm>
            <a:off x="766618" y="1523970"/>
            <a:ext cx="10898909" cy="3416320"/>
          </a:xfrm>
          <a:prstGeom prst="rect">
            <a:avLst/>
          </a:prstGeom>
          <a:noFill/>
        </p:spPr>
        <p:txBody>
          <a:bodyPr wrap="square" rtlCol="0">
            <a:spAutoFit/>
          </a:bodyPr>
          <a:lstStyle/>
          <a:p>
            <a:pPr marL="342900" indent="-342900">
              <a:buFont typeface="Wingdings" panose="05000000000000000000" pitchFamily="2" charset="2"/>
              <a:buChar char="Ø"/>
            </a:pPr>
            <a:r>
              <a:rPr lang="en-IN" sz="2400" b="1" i="0" dirty="0">
                <a:effectLst/>
                <a:latin typeface="Comic Sans MS" panose="030F0702030302020204" pitchFamily="66" charset="0"/>
              </a:rPr>
              <a:t>One Device, Many Books</a:t>
            </a:r>
          </a:p>
          <a:p>
            <a:pPr marL="342900" indent="-342900">
              <a:buFont typeface="Wingdings" panose="05000000000000000000" pitchFamily="2" charset="2"/>
              <a:buChar char="Ø"/>
            </a:pPr>
            <a:r>
              <a:rPr lang="en-IN" sz="2400" b="1" dirty="0">
                <a:latin typeface="Comic Sans MS" panose="030F0702030302020204" pitchFamily="66" charset="0"/>
              </a:rPr>
              <a:t>Accessible Everywhere</a:t>
            </a:r>
          </a:p>
          <a:p>
            <a:pPr marL="342900" indent="-342900">
              <a:buFont typeface="Wingdings" panose="05000000000000000000" pitchFamily="2" charset="2"/>
              <a:buChar char="Ø"/>
            </a:pPr>
            <a:r>
              <a:rPr lang="en-IN" sz="2400" b="1" i="0" dirty="0">
                <a:effectLst/>
                <a:latin typeface="Comic Sans MS" panose="030F0702030302020204" pitchFamily="66" charset="0"/>
              </a:rPr>
              <a:t>Easily Updates</a:t>
            </a:r>
          </a:p>
          <a:p>
            <a:pPr marL="342900" indent="-342900">
              <a:buFont typeface="Wingdings" panose="05000000000000000000" pitchFamily="2" charset="2"/>
              <a:buChar char="Ø"/>
            </a:pPr>
            <a:r>
              <a:rPr lang="en-IN" sz="2400" b="1" dirty="0">
                <a:latin typeface="Comic Sans MS" panose="030F0702030302020204" pitchFamily="66" charset="0"/>
              </a:rPr>
              <a:t>Sharable contents</a:t>
            </a:r>
          </a:p>
          <a:p>
            <a:pPr marL="342900" indent="-342900">
              <a:buFont typeface="Wingdings" panose="05000000000000000000" pitchFamily="2" charset="2"/>
              <a:buChar char="Ø"/>
            </a:pPr>
            <a:r>
              <a:rPr lang="en-IN" sz="2400" b="1" i="0" dirty="0">
                <a:effectLst/>
                <a:latin typeface="Comic Sans MS" panose="030F0702030302020204" pitchFamily="66" charset="0"/>
              </a:rPr>
              <a:t>Interactive Elements</a:t>
            </a:r>
          </a:p>
          <a:p>
            <a:pPr marL="342900" indent="-342900">
              <a:buFont typeface="Wingdings" panose="05000000000000000000" pitchFamily="2" charset="2"/>
              <a:buChar char="Ø"/>
            </a:pPr>
            <a:r>
              <a:rPr lang="en-IN" sz="2400" b="1" dirty="0">
                <a:latin typeface="Comic Sans MS" panose="030F0702030302020204" pitchFamily="66" charset="0"/>
              </a:rPr>
              <a:t>Easy on the eyes</a:t>
            </a:r>
          </a:p>
          <a:p>
            <a:pPr marL="342900" indent="-342900">
              <a:buFont typeface="Wingdings" panose="05000000000000000000" pitchFamily="2" charset="2"/>
              <a:buChar char="Ø"/>
            </a:pPr>
            <a:r>
              <a:rPr lang="en-IN" sz="2400" b="1" i="0" dirty="0">
                <a:effectLst/>
                <a:latin typeface="Comic Sans MS" panose="030F0702030302020204" pitchFamily="66" charset="0"/>
              </a:rPr>
              <a:t>Read aloud feature</a:t>
            </a:r>
          </a:p>
          <a:p>
            <a:pPr marL="342900" indent="-342900">
              <a:buFont typeface="Wingdings" panose="05000000000000000000" pitchFamily="2" charset="2"/>
              <a:buChar char="Ø"/>
            </a:pPr>
            <a:r>
              <a:rPr lang="en-IN" sz="2400" b="1" dirty="0">
                <a:latin typeface="Comic Sans MS" panose="030F0702030302020204" pitchFamily="66" charset="0"/>
              </a:rPr>
              <a:t>Affordable in the long run</a:t>
            </a:r>
            <a:endParaRPr lang="en-IN" sz="2400" b="1" i="0" dirty="0">
              <a:effectLst/>
              <a:latin typeface="Comic Sans MS" panose="030F0702030302020204" pitchFamily="66" charset="0"/>
            </a:endParaRPr>
          </a:p>
          <a:p>
            <a:endParaRPr lang="en-IN" sz="2400" b="1" dirty="0">
              <a:latin typeface="Comic Sans MS" panose="030F0702030302020204" pitchFamily="66" charset="0"/>
            </a:endParaRPr>
          </a:p>
        </p:txBody>
      </p:sp>
      <p:pic>
        <p:nvPicPr>
          <p:cNvPr id="5" name="Picture 4">
            <a:extLst>
              <a:ext uri="{FF2B5EF4-FFF2-40B4-BE49-F238E27FC236}">
                <a16:creationId xmlns:a16="http://schemas.microsoft.com/office/drawing/2014/main" id="{9C979EFA-A142-ED63-DD5A-CB5791AC9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2437" y="1523970"/>
            <a:ext cx="3229841" cy="3111490"/>
          </a:xfrm>
          <a:prstGeom prst="rect">
            <a:avLst/>
          </a:prstGeom>
        </p:spPr>
      </p:pic>
    </p:spTree>
    <p:extLst>
      <p:ext uri="{BB962C8B-B14F-4D97-AF65-F5344CB8AC3E}">
        <p14:creationId xmlns:p14="http://schemas.microsoft.com/office/powerpoint/2010/main" val="2185116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3A1B3F-AA84-2596-FEA1-754304EF703D}"/>
              </a:ext>
            </a:extLst>
          </p:cNvPr>
          <p:cNvSpPr/>
          <p:nvPr/>
        </p:nvSpPr>
        <p:spPr>
          <a:xfrm>
            <a:off x="3398919" y="233100"/>
            <a:ext cx="5017657"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DISADVANTAGES</a:t>
            </a:r>
          </a:p>
        </p:txBody>
      </p:sp>
      <p:sp>
        <p:nvSpPr>
          <p:cNvPr id="4" name="TextBox 3">
            <a:extLst>
              <a:ext uri="{FF2B5EF4-FFF2-40B4-BE49-F238E27FC236}">
                <a16:creationId xmlns:a16="http://schemas.microsoft.com/office/drawing/2014/main" id="{8DEDD425-732B-F00F-C45B-F10254878286}"/>
              </a:ext>
            </a:extLst>
          </p:cNvPr>
          <p:cNvSpPr txBox="1"/>
          <p:nvPr/>
        </p:nvSpPr>
        <p:spPr>
          <a:xfrm>
            <a:off x="502024" y="1362635"/>
            <a:ext cx="11358282" cy="2308324"/>
          </a:xfrm>
          <a:prstGeom prst="rect">
            <a:avLst/>
          </a:prstGeom>
          <a:noFill/>
        </p:spPr>
        <p:txBody>
          <a:bodyPr wrap="square" rtlCol="0">
            <a:spAutoFit/>
          </a:bodyPr>
          <a:lstStyle/>
          <a:p>
            <a:pPr marL="342900" indent="-342900">
              <a:buFont typeface="Wingdings" panose="05000000000000000000" pitchFamily="2" charset="2"/>
              <a:buChar char="Ø"/>
            </a:pPr>
            <a:r>
              <a:rPr lang="en-IN" sz="2400" b="1" dirty="0">
                <a:latin typeface="Comic Sans MS" panose="030F0702030302020204" pitchFamily="66" charset="0"/>
              </a:rPr>
              <a:t>Most people enjoy reading </a:t>
            </a:r>
            <a:r>
              <a:rPr lang="en-IN" sz="2400" b="1" dirty="0" err="1">
                <a:latin typeface="Comic Sans MS" panose="030F0702030302020204" pitchFamily="66" charset="0"/>
              </a:rPr>
              <a:t>books,yet</a:t>
            </a:r>
            <a:r>
              <a:rPr lang="en-IN" sz="2400" b="1" dirty="0">
                <a:latin typeface="Comic Sans MS" panose="030F0702030302020204" pitchFamily="66" charset="0"/>
              </a:rPr>
              <a:t> struggle with </a:t>
            </a:r>
            <a:r>
              <a:rPr lang="en-IN" sz="2400" b="1" dirty="0" err="1">
                <a:latin typeface="Comic Sans MS" panose="030F0702030302020204" pitchFamily="66" charset="0"/>
              </a:rPr>
              <a:t>ebooks</a:t>
            </a:r>
            <a:r>
              <a:rPr lang="en-IN" sz="2400" b="1" dirty="0">
                <a:latin typeface="Comic Sans MS" panose="030F0702030302020204" pitchFamily="66" charset="0"/>
              </a:rPr>
              <a:t>.</a:t>
            </a:r>
          </a:p>
          <a:p>
            <a:pPr marL="342900" indent="-342900">
              <a:buFont typeface="Wingdings" panose="05000000000000000000" pitchFamily="2" charset="2"/>
              <a:buChar char="Ø"/>
            </a:pPr>
            <a:r>
              <a:rPr lang="en-IN" sz="2400" b="1" dirty="0">
                <a:latin typeface="Comic Sans MS" panose="030F0702030302020204" pitchFamily="66" charset="0"/>
              </a:rPr>
              <a:t>Health problem as a result of screen overuse.</a:t>
            </a:r>
          </a:p>
          <a:p>
            <a:pPr marL="342900" indent="-342900">
              <a:buFont typeface="Wingdings" panose="05000000000000000000" pitchFamily="2" charset="2"/>
              <a:buChar char="Ø"/>
            </a:pPr>
            <a:r>
              <a:rPr lang="en-IN" sz="2400" b="1" dirty="0">
                <a:latin typeface="Comic Sans MS" panose="030F0702030302020204" pitchFamily="66" charset="0"/>
              </a:rPr>
              <a:t>Power source needed for </a:t>
            </a:r>
            <a:r>
              <a:rPr lang="en-IN" sz="2400" b="1" dirty="0" err="1">
                <a:latin typeface="Comic Sans MS" panose="030F0702030302020204" pitchFamily="66" charset="0"/>
              </a:rPr>
              <a:t>ebook</a:t>
            </a:r>
            <a:r>
              <a:rPr lang="en-IN" sz="2400" b="1" dirty="0">
                <a:latin typeface="Comic Sans MS" panose="030F0702030302020204" pitchFamily="66" charset="0"/>
              </a:rPr>
              <a:t>.</a:t>
            </a:r>
          </a:p>
          <a:p>
            <a:pPr marL="342900" indent="-342900">
              <a:buFont typeface="Wingdings" panose="05000000000000000000" pitchFamily="2" charset="2"/>
              <a:buChar char="Ø"/>
            </a:pPr>
            <a:r>
              <a:rPr lang="en-IN" sz="2400" b="1" dirty="0">
                <a:latin typeface="Comic Sans MS" panose="030F0702030302020204" pitchFamily="66" charset="0"/>
              </a:rPr>
              <a:t>Single book session last long with </a:t>
            </a:r>
            <a:r>
              <a:rPr lang="en-IN" sz="2400" b="1" dirty="0" err="1">
                <a:latin typeface="Comic Sans MS" panose="030F0702030302020204" pitchFamily="66" charset="0"/>
              </a:rPr>
              <a:t>ebook</a:t>
            </a:r>
            <a:r>
              <a:rPr lang="en-IN" sz="2400" b="1" dirty="0">
                <a:latin typeface="Comic Sans MS" panose="030F0702030302020204" pitchFamily="66" charset="0"/>
              </a:rPr>
              <a:t>.</a:t>
            </a:r>
          </a:p>
          <a:p>
            <a:pPr marL="342900" indent="-342900">
              <a:buFont typeface="Wingdings" panose="05000000000000000000" pitchFamily="2" charset="2"/>
              <a:buChar char="Ø"/>
            </a:pPr>
            <a:r>
              <a:rPr lang="en-IN" sz="2400" b="1" dirty="0">
                <a:latin typeface="Comic Sans MS" panose="030F0702030302020204" pitchFamily="66" charset="0"/>
              </a:rPr>
              <a:t>Can’t sell unused books.</a:t>
            </a:r>
          </a:p>
          <a:p>
            <a:pPr marL="342900" indent="-342900">
              <a:buFont typeface="Wingdings" panose="05000000000000000000" pitchFamily="2" charset="2"/>
              <a:buChar char="Ø"/>
            </a:pPr>
            <a:r>
              <a:rPr lang="en-IN" sz="2400" b="1" dirty="0" err="1">
                <a:latin typeface="Comic Sans MS" panose="030F0702030302020204" pitchFamily="66" charset="0"/>
              </a:rPr>
              <a:t>Ereader</a:t>
            </a:r>
            <a:r>
              <a:rPr lang="en-IN" sz="2400" b="1" dirty="0">
                <a:latin typeface="Comic Sans MS" panose="030F0702030302020204" pitchFamily="66" charset="0"/>
              </a:rPr>
              <a:t> devices needed to read books.</a:t>
            </a:r>
          </a:p>
        </p:txBody>
      </p:sp>
      <p:pic>
        <p:nvPicPr>
          <p:cNvPr id="6" name="Picture 5">
            <a:extLst>
              <a:ext uri="{FF2B5EF4-FFF2-40B4-BE49-F238E27FC236}">
                <a16:creationId xmlns:a16="http://schemas.microsoft.com/office/drawing/2014/main" id="{CD081F8C-A59D-5F7D-BCEF-BE4D0A5AA7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6529" y="3675353"/>
            <a:ext cx="2590800" cy="1762125"/>
          </a:xfrm>
          <a:prstGeom prst="rect">
            <a:avLst/>
          </a:prstGeom>
        </p:spPr>
      </p:pic>
    </p:spTree>
    <p:extLst>
      <p:ext uri="{BB962C8B-B14F-4D97-AF65-F5344CB8AC3E}">
        <p14:creationId xmlns:p14="http://schemas.microsoft.com/office/powerpoint/2010/main" val="4281236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5A6CB3-204F-55FA-42DF-36FCB5265B0F}"/>
              </a:ext>
            </a:extLst>
          </p:cNvPr>
          <p:cNvSpPr/>
          <p:nvPr/>
        </p:nvSpPr>
        <p:spPr>
          <a:xfrm>
            <a:off x="1483871" y="0"/>
            <a:ext cx="9564927"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What is Full Stack Development?</a:t>
            </a:r>
          </a:p>
        </p:txBody>
      </p:sp>
      <p:sp>
        <p:nvSpPr>
          <p:cNvPr id="3" name="Arrow: Right 2">
            <a:extLst>
              <a:ext uri="{FF2B5EF4-FFF2-40B4-BE49-F238E27FC236}">
                <a16:creationId xmlns:a16="http://schemas.microsoft.com/office/drawing/2014/main" id="{A0DF6D9B-5E5D-38B7-63BA-78EFB992E83D}"/>
              </a:ext>
            </a:extLst>
          </p:cNvPr>
          <p:cNvSpPr/>
          <p:nvPr/>
        </p:nvSpPr>
        <p:spPr>
          <a:xfrm>
            <a:off x="304800" y="1353671"/>
            <a:ext cx="609600" cy="4392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46CC24CD-CA21-9ADB-70E2-AF97BF2E2B9E}"/>
              </a:ext>
            </a:extLst>
          </p:cNvPr>
          <p:cNvSpPr txBox="1"/>
          <p:nvPr/>
        </p:nvSpPr>
        <p:spPr>
          <a:xfrm>
            <a:off x="1075765" y="1353671"/>
            <a:ext cx="9897035" cy="2677656"/>
          </a:xfrm>
          <a:prstGeom prst="rect">
            <a:avLst/>
          </a:prstGeom>
          <a:noFill/>
        </p:spPr>
        <p:txBody>
          <a:bodyPr wrap="square" rtlCol="0">
            <a:spAutoFit/>
          </a:bodyPr>
          <a:lstStyle/>
          <a:p>
            <a:r>
              <a:rPr lang="en-US" sz="2400" b="1" dirty="0">
                <a:latin typeface="Comic Sans MS" panose="030F0702030302020204" pitchFamily="66" charset="0"/>
              </a:rPr>
              <a:t>Full stack development:</a:t>
            </a:r>
            <a:r>
              <a:rPr lang="en-US" sz="2400" dirty="0">
                <a:latin typeface="Comic Sans MS" panose="030F0702030302020204" pitchFamily="66" charset="0"/>
              </a:rPr>
              <a:t> It refers to the development of both </a:t>
            </a:r>
            <a:r>
              <a:rPr lang="en-US" sz="2400" b="1" dirty="0">
                <a:latin typeface="Comic Sans MS" panose="030F0702030302020204" pitchFamily="66" charset="0"/>
              </a:rPr>
              <a:t>front end</a:t>
            </a:r>
            <a:r>
              <a:rPr lang="en-US" sz="2400" dirty="0">
                <a:latin typeface="Comic Sans MS" panose="030F0702030302020204" pitchFamily="66" charset="0"/>
              </a:rPr>
              <a:t>(client side) and </a:t>
            </a:r>
            <a:r>
              <a:rPr lang="en-US" sz="2400" b="1" dirty="0">
                <a:latin typeface="Comic Sans MS" panose="030F0702030302020204" pitchFamily="66" charset="0"/>
              </a:rPr>
              <a:t>back end</a:t>
            </a:r>
            <a:r>
              <a:rPr lang="en-US" sz="2400" dirty="0">
                <a:latin typeface="Comic Sans MS" panose="030F0702030302020204" pitchFamily="66" charset="0"/>
              </a:rPr>
              <a:t>(server side) portions of web application.</a:t>
            </a:r>
          </a:p>
          <a:p>
            <a:r>
              <a:rPr lang="en-US" sz="2400" b="1" dirty="0">
                <a:latin typeface="Comic Sans MS" panose="030F0702030302020204" pitchFamily="66" charset="0"/>
              </a:rPr>
              <a:t>Full stack web Developers:</a:t>
            </a:r>
            <a:r>
              <a:rPr lang="en-US" sz="2400" dirty="0">
                <a:latin typeface="Comic Sans MS" panose="030F0702030302020204" pitchFamily="66" charset="0"/>
              </a:rPr>
              <a:t> Full stack web developers have the ability to design complete web applications and websites. They work on the frontend, backend, database and debugging of web applications or websites.</a:t>
            </a:r>
            <a:endParaRPr lang="en-IN" sz="2400" dirty="0">
              <a:latin typeface="Comic Sans MS" panose="030F0702030302020204" pitchFamily="66" charset="0"/>
            </a:endParaRPr>
          </a:p>
        </p:txBody>
      </p:sp>
      <p:pic>
        <p:nvPicPr>
          <p:cNvPr id="6" name="Picture 5">
            <a:extLst>
              <a:ext uri="{FF2B5EF4-FFF2-40B4-BE49-F238E27FC236}">
                <a16:creationId xmlns:a16="http://schemas.microsoft.com/office/drawing/2014/main" id="{B93CA784-884A-CBC6-3E15-49CE542987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7488" y="3711387"/>
            <a:ext cx="5355312" cy="2506487"/>
          </a:xfrm>
          <a:prstGeom prst="rect">
            <a:avLst/>
          </a:prstGeom>
        </p:spPr>
      </p:pic>
    </p:spTree>
    <p:extLst>
      <p:ext uri="{BB962C8B-B14F-4D97-AF65-F5344CB8AC3E}">
        <p14:creationId xmlns:p14="http://schemas.microsoft.com/office/powerpoint/2010/main" val="3240853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B406324-668C-D4CF-A08D-A908BF16F50E}"/>
              </a:ext>
            </a:extLst>
          </p:cNvPr>
          <p:cNvSpPr/>
          <p:nvPr/>
        </p:nvSpPr>
        <p:spPr>
          <a:xfrm>
            <a:off x="3859321" y="8982"/>
            <a:ext cx="3541034"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FRONT END</a:t>
            </a:r>
          </a:p>
        </p:txBody>
      </p:sp>
      <p:sp>
        <p:nvSpPr>
          <p:cNvPr id="11" name="TextBox 10">
            <a:extLst>
              <a:ext uri="{FF2B5EF4-FFF2-40B4-BE49-F238E27FC236}">
                <a16:creationId xmlns:a16="http://schemas.microsoft.com/office/drawing/2014/main" id="{3E139680-81EC-0493-76EF-18583CA4FD54}"/>
              </a:ext>
            </a:extLst>
          </p:cNvPr>
          <p:cNvSpPr txBox="1"/>
          <p:nvPr/>
        </p:nvSpPr>
        <p:spPr>
          <a:xfrm>
            <a:off x="627529" y="1425388"/>
            <a:ext cx="10336306" cy="1200329"/>
          </a:xfrm>
          <a:prstGeom prst="rect">
            <a:avLst/>
          </a:prstGeom>
          <a:noFill/>
        </p:spPr>
        <p:txBody>
          <a:bodyPr wrap="square" rtlCol="0">
            <a:spAutoFit/>
          </a:bodyPr>
          <a:lstStyle/>
          <a:p>
            <a:r>
              <a:rPr lang="en-US" sz="2400" dirty="0">
                <a:latin typeface="Comic Sans MS" panose="030F0702030302020204" pitchFamily="66" charset="0"/>
              </a:rPr>
              <a:t>It is the visible part of website or web application which is responsible for user experience. The user directly interacts with the front end portion of the web application or website.</a:t>
            </a:r>
            <a:endParaRPr lang="en-IN" sz="2400" dirty="0">
              <a:latin typeface="Comic Sans MS" panose="030F0702030302020204" pitchFamily="66" charset="0"/>
            </a:endParaRPr>
          </a:p>
        </p:txBody>
      </p:sp>
      <p:sp>
        <p:nvSpPr>
          <p:cNvPr id="12" name="TextBox 11">
            <a:extLst>
              <a:ext uri="{FF2B5EF4-FFF2-40B4-BE49-F238E27FC236}">
                <a16:creationId xmlns:a16="http://schemas.microsoft.com/office/drawing/2014/main" id="{61FE9E3C-5EB9-7AC9-684A-F38C611F30D5}"/>
              </a:ext>
            </a:extLst>
          </p:cNvPr>
          <p:cNvSpPr txBox="1"/>
          <p:nvPr/>
        </p:nvSpPr>
        <p:spPr>
          <a:xfrm>
            <a:off x="1057835" y="3039035"/>
            <a:ext cx="7431741" cy="1692771"/>
          </a:xfrm>
          <a:prstGeom prst="rect">
            <a:avLst/>
          </a:prstGeom>
          <a:noFill/>
        </p:spPr>
        <p:txBody>
          <a:bodyPr wrap="square" rtlCol="0">
            <a:spAutoFit/>
          </a:bodyPr>
          <a:lstStyle/>
          <a:p>
            <a:r>
              <a:rPr lang="en-IN" sz="2800" b="1" dirty="0">
                <a:latin typeface="Comic Sans MS" panose="030F0702030302020204" pitchFamily="66" charset="0"/>
              </a:rPr>
              <a:t>FRONT END LANGUAGES-</a:t>
            </a:r>
          </a:p>
          <a:p>
            <a:pPr marL="457200" indent="-457200">
              <a:buFont typeface="Wingdings" panose="05000000000000000000" pitchFamily="2" charset="2"/>
              <a:buChar char="Ø"/>
            </a:pPr>
            <a:r>
              <a:rPr lang="en-IN" sz="2400" dirty="0">
                <a:latin typeface="Comic Sans MS" panose="030F0702030302020204" pitchFamily="66" charset="0"/>
              </a:rPr>
              <a:t>HTML</a:t>
            </a:r>
          </a:p>
          <a:p>
            <a:pPr marL="457200" indent="-457200">
              <a:buFont typeface="Wingdings" panose="05000000000000000000" pitchFamily="2" charset="2"/>
              <a:buChar char="Ø"/>
            </a:pPr>
            <a:r>
              <a:rPr lang="en-IN" sz="2400" dirty="0">
                <a:latin typeface="Comic Sans MS" panose="030F0702030302020204" pitchFamily="66" charset="0"/>
              </a:rPr>
              <a:t>CSS</a:t>
            </a:r>
          </a:p>
          <a:p>
            <a:pPr marL="457200" indent="-457200">
              <a:buFont typeface="Wingdings" panose="05000000000000000000" pitchFamily="2" charset="2"/>
              <a:buChar char="Ø"/>
            </a:pPr>
            <a:r>
              <a:rPr lang="en-IN" sz="2400" dirty="0">
                <a:latin typeface="Comic Sans MS" panose="030F0702030302020204" pitchFamily="66" charset="0"/>
              </a:rPr>
              <a:t>JAVASCRIPT</a:t>
            </a:r>
          </a:p>
        </p:txBody>
      </p:sp>
      <p:pic>
        <p:nvPicPr>
          <p:cNvPr id="14" name="Picture 13">
            <a:extLst>
              <a:ext uri="{FF2B5EF4-FFF2-40B4-BE49-F238E27FC236}">
                <a16:creationId xmlns:a16="http://schemas.microsoft.com/office/drawing/2014/main" id="{8B13273F-AA07-AC62-C090-2ACB0825B2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8047" y="3264955"/>
            <a:ext cx="4105834" cy="1927739"/>
          </a:xfrm>
          <a:prstGeom prst="rect">
            <a:avLst/>
          </a:prstGeom>
        </p:spPr>
      </p:pic>
    </p:spTree>
    <p:extLst>
      <p:ext uri="{BB962C8B-B14F-4D97-AF65-F5344CB8AC3E}">
        <p14:creationId xmlns:p14="http://schemas.microsoft.com/office/powerpoint/2010/main" val="3834443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95F8B9-3581-1522-7B15-C1328A72F867}"/>
              </a:ext>
            </a:extLst>
          </p:cNvPr>
          <p:cNvSpPr/>
          <p:nvPr/>
        </p:nvSpPr>
        <p:spPr>
          <a:xfrm>
            <a:off x="4796140" y="116559"/>
            <a:ext cx="1864614"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HTML</a:t>
            </a:r>
          </a:p>
        </p:txBody>
      </p:sp>
      <p:sp>
        <p:nvSpPr>
          <p:cNvPr id="3" name="Arrow: Right 2">
            <a:extLst>
              <a:ext uri="{FF2B5EF4-FFF2-40B4-BE49-F238E27FC236}">
                <a16:creationId xmlns:a16="http://schemas.microsoft.com/office/drawing/2014/main" id="{304B7101-64A2-C5F0-C481-7484F76A8083}"/>
              </a:ext>
            </a:extLst>
          </p:cNvPr>
          <p:cNvSpPr/>
          <p:nvPr/>
        </p:nvSpPr>
        <p:spPr>
          <a:xfrm>
            <a:off x="510988" y="1694329"/>
            <a:ext cx="1039906" cy="7082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5FCF43FC-CE57-B54D-DBAA-C83227B69809}"/>
              </a:ext>
            </a:extLst>
          </p:cNvPr>
          <p:cNvSpPr txBox="1"/>
          <p:nvPr/>
        </p:nvSpPr>
        <p:spPr>
          <a:xfrm>
            <a:off x="2061882" y="1497106"/>
            <a:ext cx="7727577" cy="3046988"/>
          </a:xfrm>
          <a:prstGeom prst="rect">
            <a:avLst/>
          </a:prstGeom>
          <a:noFill/>
        </p:spPr>
        <p:txBody>
          <a:bodyPr wrap="square" rtlCol="0">
            <a:spAutoFit/>
          </a:bodyPr>
          <a:lstStyle/>
          <a:p>
            <a:r>
              <a:rPr lang="en-US" sz="2400" b="1" dirty="0">
                <a:latin typeface="Comic Sans MS" panose="030F0702030302020204" pitchFamily="66" charset="0"/>
                <a:hlinkClick r:id="rId2"/>
              </a:rPr>
              <a:t>HTML:</a:t>
            </a:r>
            <a:r>
              <a:rPr lang="en-US" sz="2400" dirty="0">
                <a:latin typeface="Comic Sans MS" panose="030F0702030302020204" pitchFamily="66" charset="0"/>
              </a:rPr>
              <a:t> HTML stands for Hyper Text Markup Language. It is used to design the front end portion of web pages using markup language. HTML is the combination of Hypertext and Markup language. Hypertext defines the link between the web pages. The markup language is used to define the text documentation within tag which defines the structure of web pages.</a:t>
            </a:r>
            <a:endParaRPr lang="en-IN" sz="2400" dirty="0">
              <a:latin typeface="Comic Sans MS" panose="030F0702030302020204" pitchFamily="66" charset="0"/>
            </a:endParaRPr>
          </a:p>
        </p:txBody>
      </p:sp>
      <p:pic>
        <p:nvPicPr>
          <p:cNvPr id="6" name="Picture 5">
            <a:extLst>
              <a:ext uri="{FF2B5EF4-FFF2-40B4-BE49-F238E27FC236}">
                <a16:creationId xmlns:a16="http://schemas.microsoft.com/office/drawing/2014/main" id="{58513514-67E1-D077-A1B1-C56056F6A0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8554" y="3827649"/>
            <a:ext cx="2143125" cy="2143125"/>
          </a:xfrm>
          <a:prstGeom prst="rect">
            <a:avLst/>
          </a:prstGeom>
        </p:spPr>
      </p:pic>
    </p:spTree>
    <p:extLst>
      <p:ext uri="{BB962C8B-B14F-4D97-AF65-F5344CB8AC3E}">
        <p14:creationId xmlns:p14="http://schemas.microsoft.com/office/powerpoint/2010/main" val="345849718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161</TotalTime>
  <Words>532</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Calibri Light</vt:lpstr>
      <vt:lpstr>Comic Sans MS</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Ritik</dc:creator>
  <cp:lastModifiedBy>Ritik</cp:lastModifiedBy>
  <cp:revision>10</cp:revision>
  <dcterms:created xsi:type="dcterms:W3CDTF">2022-10-10T14:19:03Z</dcterms:created>
  <dcterms:modified xsi:type="dcterms:W3CDTF">2022-10-10T17:00:24Z</dcterms:modified>
</cp:coreProperties>
</file>