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529E-B83F-683E-06DB-E0E17667F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FA6A0-3B10-0791-745E-1C5DB4509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27D7C-46E4-18CB-C60F-A806A95F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330-C35D-48F4-8C89-07C489DC942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EC506-5D62-7BE5-7759-08073F74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52F49-60B2-698D-95A1-6932D416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02D3-C38C-468D-84E9-E708DA453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6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69DE-8A33-F503-8DD9-B22E7CAD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14300-DA5D-8500-46E0-CE46F2301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2A84E-2AF5-70D4-9AB7-15ACE770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330-C35D-48F4-8C89-07C489DC942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389-3172-B3F2-7263-4E0B1B14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73719-531B-891A-996C-FB72B5F7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02D3-C38C-468D-84E9-E708DA453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3DFD7-790B-E98B-500E-F85E066A0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6387-A49B-859C-21FF-A13A6F661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477B-311E-A050-765D-FA2D079B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330-C35D-48F4-8C89-07C489DC942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9DDC-1DFE-9E1A-49E7-DF053FE5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4D1D5-C2B1-F382-4CC6-CFB25471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02D3-C38C-468D-84E9-E708DA453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B1A2-D7C6-36A0-A59D-DF48087D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B500E-BDB6-712A-B92A-323FEBA7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DE877-E614-FCEC-1BD8-3E82E48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330-C35D-48F4-8C89-07C489DC942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4787E-77D1-BD24-E1E9-FF9EA842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5984-060D-D89A-75E4-95854E88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02D3-C38C-468D-84E9-E708DA453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C527-4FF1-8221-A117-9300D2E9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32A3F-0AA9-82A7-35EB-9EC4E7DE2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E66D5-1044-74FA-B3FD-84361950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330-C35D-48F4-8C89-07C489DC942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BC7B-3470-7710-8C37-BCC8426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8198-D789-F340-0190-9A1712C5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02D3-C38C-468D-84E9-E708DA453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7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44FB-5ACB-0B44-7863-B79BBFFF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7A429-4D1B-A0A9-0226-2C3BC91F7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A1C54-77F2-51DA-8BDC-1D144231E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DFCD9-1E58-70AB-45E5-811CA56B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330-C35D-48F4-8C89-07C489DC942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A5672-810D-BA0E-20B5-15A2002B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DDFFB-D358-B749-E464-7E63686A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02D3-C38C-468D-84E9-E708DA453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6866-FEC9-042B-0CAF-008F9E05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8402E-4BB7-07B9-ADF2-BF8A0ACA6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0EE68-7B37-BCEC-43B9-B95738B5E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906E3-6368-EA40-738A-410DA0209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D74DE-CFE5-9FD7-D0B6-8E3881541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37DE0-8A69-7929-C23A-40BDB362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330-C35D-48F4-8C89-07C489DC942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5BD89-D7E7-9B9F-3234-AA14BE81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6BD41-780A-201F-86F3-4E933399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02D3-C38C-468D-84E9-E708DA453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4765-9446-8879-DBD6-1A7B5238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D11A6-1018-AE6E-EEDA-D18272F9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330-C35D-48F4-8C89-07C489DC942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B8A74-36CA-D311-9368-0B1537A2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2916E-838A-65AD-4829-F8FBBA50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02D3-C38C-468D-84E9-E708DA453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5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9658E-F9D2-FC63-F4CC-D0AC034B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330-C35D-48F4-8C89-07C489DC942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B97B1-36AC-6157-1890-381D6F97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03ACD-0582-7821-1D4D-A2A7DD5B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02D3-C38C-468D-84E9-E708DA453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9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4AA7-7A80-8746-40D7-ABE6EDAB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EDE1-E2AE-8B1C-00D7-D320E07BF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2B32D-B8C6-40D8-D0BE-B202FB83E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47CDF-548B-880B-6081-435EE7E7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330-C35D-48F4-8C89-07C489DC942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F7551-0325-AD90-F5AA-449241CE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0AB1A-21FB-C3C3-7D42-191FB0B5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02D3-C38C-468D-84E9-E708DA453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7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6D1E-3239-8DB0-45C7-9730B683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87DFE-7D57-214F-D6EC-BEC4C0AE1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E964A-7729-DACA-8FA2-F4F4EAB79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C5B0B-C927-A403-4801-9D2A2F12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330-C35D-48F4-8C89-07C489DC942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7B905-9D9B-DC65-F868-BFE8119E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88FF6-91D3-24C8-160F-DDA9C0BD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02D3-C38C-468D-84E9-E708DA453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8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1ADF3-20D3-9ABF-4268-8EB73701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96544-31A2-976F-A8E3-5252DB0AC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DAC6-AE78-4B4E-BCC1-C4BFAD17C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C330-C35D-48F4-8C89-07C489DC942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F4004-A594-616E-E0C4-0DE2B159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2158-8DA6-7A25-0BFB-C337B77CA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C02D3-C38C-468D-84E9-E708DA453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8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drive.google.com/drive/folders/1RfnsmG9PzRQM64fqblUyCoJUjJRRfd7F?usp=drive_lin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public-profile/settings?trk=d_flagship3_profile_self_view_public_profile" TargetMode="External"/><Relationship Id="rId9" Type="http://schemas.openxmlformats.org/officeDocument/2006/relationships/hyperlink" Target="https://github.com/prashantsundge/EDA_On_Used_Car_insaid.gi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888/notebooks/DATA%20SCIENCE%20PROJECTS/Term%203%20Project/ANALYSIS_ON%20_USED_CARS/mileage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3080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0105D-0716-B5D8-BF6C-AD7CC15D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Unveiling Insights: Used Car Analysis Dataset</a:t>
            </a: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86" name="Rectangle: Rounded Corners 308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EF65E-3997-0A47-847E-C76F0E140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37942" y="2281678"/>
            <a:ext cx="2873922" cy="2785744"/>
          </a:xfrm>
        </p:spPr>
        <p:txBody>
          <a:bodyPr/>
          <a:lstStyle/>
          <a:p>
            <a:pPr defTabSz="667512">
              <a:spcBef>
                <a:spcPts val="730"/>
              </a:spcBef>
            </a:pPr>
            <a:endParaRPr lang="en-US" sz="116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67512">
              <a:spcBef>
                <a:spcPts val="730"/>
              </a:spcBef>
            </a:pPr>
            <a:endParaRPr lang="en-US" sz="116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67512">
              <a:spcBef>
                <a:spcPts val="730"/>
              </a:spcBef>
            </a:pPr>
            <a:endParaRPr lang="en-US" sz="116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67512">
              <a:spcBef>
                <a:spcPts val="730"/>
              </a:spcBef>
            </a:pPr>
            <a:r>
              <a:rPr lang="en-US" sz="11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5C21A-AF23-4A2F-48DD-398F76706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032" y="5449221"/>
            <a:ext cx="1846919" cy="517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AF60A9-70FD-7633-E205-81AE92E38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352" y="4846566"/>
            <a:ext cx="415640" cy="441711"/>
          </a:xfrm>
          <a:prstGeom prst="rect">
            <a:avLst/>
          </a:prstGeom>
        </p:spPr>
      </p:pic>
      <p:pic>
        <p:nvPicPr>
          <p:cNvPr id="3074" name="Picture 2">
            <a:hlinkClick r:id="rId4"/>
            <a:extLst>
              <a:ext uri="{FF2B5EF4-FFF2-40B4-BE49-F238E27FC236}">
                <a16:creationId xmlns:a16="http://schemas.microsoft.com/office/drawing/2014/main" id="{931508EF-8D96-C99B-9224-9FE20D38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352" y="5449221"/>
            <a:ext cx="497816" cy="49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548020-E50E-84F9-89B8-5D9702E929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7248" y="1781527"/>
            <a:ext cx="2339050" cy="21510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26ECA5-80D9-7F33-ABC6-41A974990D2A}"/>
              </a:ext>
            </a:extLst>
          </p:cNvPr>
          <p:cNvSpPr txBox="1"/>
          <p:nvPr/>
        </p:nvSpPr>
        <p:spPr>
          <a:xfrm>
            <a:off x="7992169" y="4286579"/>
            <a:ext cx="2953068" cy="294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314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Gdrive</a:t>
            </a:r>
            <a:r>
              <a:rPr lang="en-US" sz="131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_</a:t>
            </a:r>
            <a:r>
              <a:rPr lang="en-US" sz="1314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EDA</a:t>
            </a:r>
            <a:r>
              <a:rPr lang="en-US" sz="1314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 On Used Car</a:t>
            </a:r>
            <a:endParaRPr lang="en-US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E525F55-4145-AB72-133F-A48B9A398A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0675" y="4218058"/>
            <a:ext cx="542994" cy="4316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70B4DF1-134A-410C-843E-F4D439C7BA21}"/>
              </a:ext>
            </a:extLst>
          </p:cNvPr>
          <p:cNvSpPr txBox="1"/>
          <p:nvPr/>
        </p:nvSpPr>
        <p:spPr>
          <a:xfrm>
            <a:off x="7992169" y="4768900"/>
            <a:ext cx="2731272" cy="294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314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Github</a:t>
            </a:r>
            <a:r>
              <a:rPr lang="en-US" sz="1314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 EDA On Used Car</a:t>
            </a:r>
            <a:endParaRPr lang="en-US" sz="1800" b="1" dirty="0"/>
          </a:p>
        </p:txBody>
      </p:sp>
      <p:pic>
        <p:nvPicPr>
          <p:cNvPr id="3076" name="Picture 4" descr="car-price-prediction · GitHub Topics · GitHub">
            <a:extLst>
              <a:ext uri="{FF2B5EF4-FFF2-40B4-BE49-F238E27FC236}">
                <a16:creationId xmlns:a16="http://schemas.microsoft.com/office/drawing/2014/main" id="{EE56F14B-8D47-0909-2004-130F6B365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0681" y="1589064"/>
            <a:ext cx="89106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85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583EB-F3AF-8C78-2A86-E78635DA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5400" b="1" dirty="0"/>
              <a:t>Exploratory Data Analysis</a:t>
            </a:r>
            <a:endParaRPr lang="en-US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2ADB-08B6-2AE6-7189-3AE3F95C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000" b="1" dirty="0"/>
              <a:t>What is the average age of used cars in the dataset?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/>
              <a:t>The average age of used cars in the dataset is approximately 16.38 years.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1000" b="1" dirty="0"/>
              <a:t>What is the distribution of purchases across different product categories?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/>
              <a:t>Volkswagen and Mercedes-Benz are the most popular brands based on car counts.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/>
              <a:t>Top 5 popular brands: </a:t>
            </a:r>
          </a:p>
          <a:p>
            <a:pPr marL="742950" lvl="1" indent="-285750">
              <a:buFont typeface="+mj-lt"/>
              <a:buAutoNum type="romanUcPeriod"/>
            </a:pPr>
            <a:r>
              <a:rPr lang="en-US" sz="1000" dirty="0"/>
              <a:t>Volkswagen: 927 cars</a:t>
            </a:r>
          </a:p>
          <a:p>
            <a:pPr marL="742950" lvl="1" indent="-285750">
              <a:buFont typeface="+mj-lt"/>
              <a:buAutoNum type="romanUcPeriod"/>
            </a:pPr>
            <a:r>
              <a:rPr lang="en-US" sz="1000" dirty="0"/>
              <a:t>Mercedes-Benz: 884 cars</a:t>
            </a:r>
          </a:p>
          <a:p>
            <a:pPr marL="742950" lvl="1" indent="-285750">
              <a:buFont typeface="+mj-lt"/>
              <a:buAutoNum type="romanUcPeriod"/>
            </a:pPr>
            <a:r>
              <a:rPr lang="en-US" sz="1000" dirty="0"/>
              <a:t>BMW: 684 cars</a:t>
            </a:r>
          </a:p>
          <a:p>
            <a:pPr marL="742950" lvl="1" indent="-285750">
              <a:buFont typeface="+mj-lt"/>
              <a:buAutoNum type="romanUcPeriod"/>
            </a:pPr>
            <a:r>
              <a:rPr lang="en-US" sz="1000" dirty="0"/>
              <a:t>Toyota: 529 cars</a:t>
            </a:r>
          </a:p>
          <a:p>
            <a:pPr marL="742950" lvl="1" indent="-285750">
              <a:buFont typeface="+mj-lt"/>
              <a:buAutoNum type="romanUcPeriod"/>
            </a:pPr>
            <a:r>
              <a:rPr lang="en-US" sz="1000" dirty="0"/>
              <a:t>VAZ: 484 cars</a:t>
            </a:r>
          </a:p>
          <a:p>
            <a:endParaRPr lang="en-US" sz="1000" b="1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5" name="Picture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B4E77A3A-7170-B092-325C-E18503A96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3" y="1726163"/>
            <a:ext cx="7809721" cy="41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4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550B5-6BB3-C889-1AD4-106462C9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Exploratory Data Analysis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4E5DD-BD0B-8AAD-490E-A4E387A8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How does the mileage of used cars change as their age increases?</a:t>
            </a:r>
          </a:p>
          <a:p>
            <a:pPr marL="203454" indent="-203454" defTabSz="813816">
              <a:spcBef>
                <a:spcPts val="89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Mileage generally increases with the age of the car.</a:t>
            </a:r>
          </a:p>
          <a:p>
            <a:pPr marL="203454" indent="-203454" defTabSz="813816">
              <a:spcBef>
                <a:spcPts val="890"/>
              </a:spcBef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03454" indent="-203454" defTabSz="813816">
              <a:spcBef>
                <a:spcPts val="890"/>
              </a:spcBef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7" name="Picture 6" descr="A graph of orange dots&#10;&#10;Description automatically generated">
            <a:extLst>
              <a:ext uri="{FF2B5EF4-FFF2-40B4-BE49-F238E27FC236}">
                <a16:creationId xmlns:a16="http://schemas.microsoft.com/office/drawing/2014/main" id="{2A86AC62-DAB8-9720-B8C5-2D93CB2DC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50" y="2484255"/>
            <a:ext cx="5070640" cy="37142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09168-D350-1138-5A51-9EA35B6D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b="1" dirty="0"/>
              <a:t>Exploratory Data Analysis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F787-8836-B383-4E77-D5BF978DE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Is there a correlation between the age of the car and its price?</a:t>
            </a:r>
          </a:p>
          <a:p>
            <a:pPr marL="203454" indent="-203454" defTabSz="813816">
              <a:spcBef>
                <a:spcPts val="890"/>
              </a:spcBef>
              <a:buFont typeface="Wingdings" panose="05000000000000000000" pitchFamily="2" charset="2"/>
              <a:buChar char="Ø"/>
            </a:pPr>
            <a:r>
              <a:rPr lang="en-US" sz="1800" dirty="0"/>
              <a:t>There is a negative correlation between the age of the car and its price.</a:t>
            </a:r>
          </a:p>
          <a:p>
            <a:pPr marL="203454" indent="-203454" defTabSz="813816">
              <a:spcBef>
                <a:spcPts val="890"/>
              </a:spcBef>
              <a:buFont typeface="Wingdings" panose="05000000000000000000" pitchFamily="2" charset="2"/>
              <a:buChar char="Ø"/>
            </a:pPr>
            <a:r>
              <a:rPr lang="en-US" sz="1800" dirty="0"/>
              <a:t>The younger the car, the higher the price, and vice versa.</a:t>
            </a:r>
          </a:p>
          <a:p>
            <a:endParaRPr lang="en-US" sz="1800" dirty="0"/>
          </a:p>
        </p:txBody>
      </p:sp>
      <p:pic>
        <p:nvPicPr>
          <p:cNvPr id="7" name="Picture 6" descr="A group of blue dots&#10;&#10;Description automatically generated">
            <a:extLst>
              <a:ext uri="{FF2B5EF4-FFF2-40B4-BE49-F238E27FC236}">
                <a16:creationId xmlns:a16="http://schemas.microsoft.com/office/drawing/2014/main" id="{CB6BAA5D-DACA-90FD-8EC0-45BD4881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96" y="2816789"/>
            <a:ext cx="3706664" cy="3678864"/>
          </a:xfrm>
          <a:prstGeom prst="rect">
            <a:avLst/>
          </a:prstGeom>
        </p:spPr>
      </p:pic>
      <p:pic>
        <p:nvPicPr>
          <p:cNvPr id="5" name="Picture 4" descr="A chart of a used car correlation&#10;&#10;Description automatically generated">
            <a:extLst>
              <a:ext uri="{FF2B5EF4-FFF2-40B4-BE49-F238E27FC236}">
                <a16:creationId xmlns:a16="http://schemas.microsoft.com/office/drawing/2014/main" id="{52EFD718-5E49-201B-38FD-D5F1CD6E0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70" y="3009011"/>
            <a:ext cx="4274679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8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F75A3-4813-B905-3C8A-B5FAEE87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A3D2D-1007-FA4E-B3EF-C6CAE8F5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b="1" dirty="0"/>
              <a:t>What are the most popular car in the dataset?</a:t>
            </a:r>
          </a:p>
          <a:p>
            <a:pPr marL="203454" indent="-203454" defTabSz="813816">
              <a:spcBef>
                <a:spcPts val="890"/>
              </a:spcBef>
              <a:buFont typeface="Wingdings" panose="05000000000000000000" pitchFamily="2" charset="2"/>
              <a:buChar char="Ø"/>
            </a:pPr>
            <a:r>
              <a:rPr lang="en-US" sz="2200" dirty="0"/>
              <a:t>Most popular cars their sale</a:t>
            </a:r>
          </a:p>
          <a:p>
            <a:pPr marL="203454" indent="-203454" defTabSz="813816">
              <a:spcBef>
                <a:spcPts val="890"/>
              </a:spcBef>
              <a:buFont typeface="Wingdings" panose="05000000000000000000" pitchFamily="2" charset="2"/>
              <a:buChar char="Ø"/>
            </a:pPr>
            <a:r>
              <a:rPr lang="en-US" sz="2200" dirty="0"/>
              <a:t>Car Model and their Car count sold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E-Class 	192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A6 	172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Camry 	132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Vito </a:t>
            </a:r>
            <a:r>
              <a:rPr lang="en-US" sz="1600" dirty="0" err="1"/>
              <a:t>ïàññ</a:t>
            </a:r>
            <a:r>
              <a:rPr lang="en-US" sz="1600" dirty="0"/>
              <a:t>. 128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/>
              <a:t>Lanos</a:t>
            </a:r>
            <a:r>
              <a:rPr lang="en-US" sz="1600" dirty="0"/>
              <a:t> 	126</a:t>
            </a:r>
          </a:p>
          <a:p>
            <a:endParaRPr lang="en-US" sz="2200" dirty="0"/>
          </a:p>
        </p:txBody>
      </p:sp>
      <p:pic>
        <p:nvPicPr>
          <p:cNvPr id="5" name="Picture 4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C6BEE5FC-3E9E-C29D-1E19-420D29B7A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866370"/>
            <a:ext cx="5458968" cy="312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52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1B2A2-C9E7-05E2-64F4-0A87D63F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endParaRPr lang="en-US" sz="4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6A9C4-2B3F-D836-18D4-E5E5EF6C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How does the price of used cars differ based on their </a:t>
            </a:r>
            <a:r>
              <a:rPr lang="en-US" sz="2000" b="1" dirty="0" err="1"/>
              <a:t>engType</a:t>
            </a:r>
            <a:r>
              <a:rPr lang="en-US" sz="2000" b="1" dirty="0"/>
              <a:t>?</a:t>
            </a:r>
          </a:p>
          <a:p>
            <a:pPr marL="203454" indent="-203454" defTabSz="813816">
              <a:spcBef>
                <a:spcPts val="89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Petrol variants have higher prices compared to gas variants, which generally have prices less than 100K</a:t>
            </a:r>
          </a:p>
          <a:p>
            <a:pPr marL="203454" indent="-203454" defTabSz="813816">
              <a:spcBef>
                <a:spcPts val="890"/>
              </a:spcBef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F8A86727-1671-E0C7-CBB7-70FAABDAC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8" r="-1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58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A88B4-7C5B-3228-3C79-763B6CA4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/>
              <a:t>Summarization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C6E8-603C-C633-925A-C1CBAE9A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The analysis of the used car dataset revealed important patterns, correlations, and preferences. By addressing data issues and conducting in-depth EDA, we gained valuable insights to optimize buying and selling strategies in the used car market.</a:t>
            </a:r>
          </a:p>
        </p:txBody>
      </p:sp>
    </p:spTree>
    <p:extLst>
      <p:ext uri="{BB962C8B-B14F-4D97-AF65-F5344CB8AC3E}">
        <p14:creationId xmlns:p14="http://schemas.microsoft.com/office/powerpoint/2010/main" val="397854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A150E-0257-014B-77C6-01AA2598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br>
              <a:rPr lang="en-US" sz="1100" b="1">
                <a:solidFill>
                  <a:srgbClr val="FFFFFF"/>
                </a:solidFill>
              </a:rPr>
            </a:br>
            <a:br>
              <a:rPr lang="en-US" sz="1100" b="1">
                <a:solidFill>
                  <a:srgbClr val="FFFFFF"/>
                </a:solidFill>
              </a:rPr>
            </a:br>
            <a:br>
              <a:rPr lang="en-US" sz="1100" b="1">
                <a:solidFill>
                  <a:srgbClr val="FFFFFF"/>
                </a:solidFill>
              </a:rPr>
            </a:br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5D3C8-BFA2-7C6D-FFB7-2D670A4B0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4536" y="640080"/>
            <a:ext cx="5053066" cy="2546604"/>
          </a:xfrm>
        </p:spPr>
        <p:txBody>
          <a:bodyPr>
            <a:normAutofit/>
          </a:bodyPr>
          <a:lstStyle/>
          <a:p>
            <a:r>
              <a:rPr lang="en-US" sz="1900" b="1"/>
              <a:t>Conclusion</a:t>
            </a:r>
          </a:p>
          <a:p>
            <a:endParaRPr lang="en-US" sz="1900"/>
          </a:p>
          <a:p>
            <a:pPr marL="203454" indent="-203454" defTabSz="813816">
              <a:spcBef>
                <a:spcPts val="890"/>
              </a:spcBef>
              <a:buFont typeface="Wingdings" panose="05000000000000000000" pitchFamily="2" charset="2"/>
              <a:buChar char="Ø"/>
            </a:pPr>
            <a:r>
              <a:rPr lang="en-US" sz="1900"/>
              <a:t>This analysis provided valuable insights into the used car market.</a:t>
            </a:r>
          </a:p>
          <a:p>
            <a:pPr marL="203454" indent="-203454" defTabSz="813816">
              <a:spcBef>
                <a:spcPts val="890"/>
              </a:spcBef>
              <a:buFont typeface="Wingdings" panose="05000000000000000000" pitchFamily="2" charset="2"/>
              <a:buChar char="Ø"/>
            </a:pPr>
            <a:r>
              <a:rPr lang="en-US" sz="1900"/>
              <a:t>Understanding factors affecting pricing, popular features, and car body types can help make informed decisions for both buyers and sellers.</a:t>
            </a:r>
          </a:p>
          <a:p>
            <a:endParaRPr lang="en-US" sz="19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4F8FD-567E-E6B7-18E0-0E03529DF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204" y="3671315"/>
            <a:ext cx="5057398" cy="2546605"/>
          </a:xfrm>
        </p:spPr>
        <p:txBody>
          <a:bodyPr>
            <a:normAutofit/>
          </a:bodyPr>
          <a:lstStyle/>
          <a:p>
            <a:r>
              <a:rPr lang="en-US" sz="1700" b="1"/>
              <a:t>Actionable Insights</a:t>
            </a:r>
          </a:p>
          <a:p>
            <a:pPr marL="0" indent="0">
              <a:buNone/>
            </a:pPr>
            <a:endParaRPr lang="en-US" sz="1700" b="1"/>
          </a:p>
          <a:p>
            <a:pPr marL="203454" indent="-203454" defTabSz="813816">
              <a:spcBef>
                <a:spcPts val="890"/>
              </a:spcBef>
              <a:buFont typeface="Wingdings" panose="05000000000000000000" pitchFamily="2" charset="2"/>
              <a:buChar char="Ø"/>
            </a:pPr>
            <a:r>
              <a:rPr lang="en-US" sz="1700"/>
              <a:t>Consider targeting popular brands like Volkswagen and Mercedes-Benz for resale.</a:t>
            </a:r>
          </a:p>
          <a:p>
            <a:pPr marL="203454" indent="-203454" defTabSz="813816">
              <a:spcBef>
                <a:spcPts val="890"/>
              </a:spcBef>
              <a:buFont typeface="Wingdings" panose="05000000000000000000" pitchFamily="2" charset="2"/>
              <a:buChar char="Ø"/>
            </a:pPr>
            <a:r>
              <a:rPr lang="en-US" sz="1700"/>
              <a:t>For sellers, focus on vehicles with lower mileage and newer manufacturing years to get better prices.</a:t>
            </a:r>
          </a:p>
          <a:p>
            <a:pPr marL="203454" indent="-203454" defTabSz="813816">
              <a:spcBef>
                <a:spcPts val="890"/>
              </a:spcBef>
              <a:buFont typeface="Wingdings" panose="05000000000000000000" pitchFamily="2" charset="2"/>
              <a:buChar char="Ø"/>
            </a:pPr>
            <a:r>
              <a:rPr lang="en-US" sz="1700"/>
              <a:t>For buyers, explore affordable options among petrol variants for a cost-effective purchase.</a:t>
            </a:r>
          </a:p>
          <a:p>
            <a:endParaRPr lang="en-US" sz="1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00B7A-8157-E825-F39C-B304CF7483EC}"/>
              </a:ext>
            </a:extLst>
          </p:cNvPr>
          <p:cNvSpPr/>
          <p:nvPr/>
        </p:nvSpPr>
        <p:spPr>
          <a:xfrm>
            <a:off x="2142544" y="2967334"/>
            <a:ext cx="3226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417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54634-F970-1003-470F-A9E9D4F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400" b="1" dirty="0"/>
              <a:t>Unveiling Insights: Used Car Analysis Dataset</a:t>
            </a:r>
            <a:endParaRPr lang="en-US" sz="3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DDD5-5B2A-9F0A-38FC-07FA54C2B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Introduction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In this analysis, we examined a dataset of used cars to gain insights into their characteristics, pricing, and popular features. </a:t>
            </a:r>
          </a:p>
          <a:p>
            <a:pPr marL="0" indent="0">
              <a:buNone/>
            </a:pPr>
            <a:r>
              <a:rPr lang="en-US" sz="2000" dirty="0"/>
              <a:t>The dataset underwent data preprocessing to handle missing, redundant, and inconsistent data. </a:t>
            </a:r>
          </a:p>
          <a:p>
            <a:pPr marL="0" indent="0">
              <a:buNone/>
            </a:pPr>
            <a:r>
              <a:rPr lang="en-US" sz="2000" dirty="0"/>
              <a:t>Exploratory Data Analysis (EDA) was performed to answer specific questions related to the dataset.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toy car and a stack of coins&#10;&#10;Description automatically generated">
            <a:extLst>
              <a:ext uri="{FF2B5EF4-FFF2-40B4-BE49-F238E27FC236}">
                <a16:creationId xmlns:a16="http://schemas.microsoft.com/office/drawing/2014/main" id="{2A662F2B-BE07-C9CC-5B4D-63BA35DE6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3" r="43005" b="-1"/>
          <a:stretch/>
        </p:blipFill>
        <p:spPr>
          <a:xfrm>
            <a:off x="5977788" y="907180"/>
            <a:ext cx="5425410" cy="5259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F7C11-6405-07B6-868D-1C5D6F23C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300" y="0"/>
            <a:ext cx="21717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9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56390-4524-E9C0-8CEF-43792F37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 b="1"/>
              <a:t>Problem Statement</a:t>
            </a:r>
            <a:br>
              <a:rPr lang="en-US" sz="4600" b="1"/>
            </a:br>
            <a:endParaRPr lang="en-US" sz="4600"/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7101-305B-DE5F-52CA-AD189059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1000" b="1"/>
              <a:t>Developing an Optimal Used Car Price Prediction System for Cars Absolute</a:t>
            </a:r>
          </a:p>
          <a:p>
            <a:pPr lvl="1"/>
            <a:r>
              <a:rPr lang="en-US" sz="1000" b="1"/>
              <a:t>Key Objectives</a:t>
            </a:r>
          </a:p>
          <a:p>
            <a:pPr lvl="2"/>
            <a:r>
              <a:rPr lang="en-US" sz="1000"/>
              <a:t>Develop an Effective Used Car Price Prediction System: The team aims to create a robust and accurate prediction model that considers various features to estimate the selling price of used cars.</a:t>
            </a:r>
          </a:p>
          <a:p>
            <a:pPr lvl="2"/>
            <a:r>
              <a:rPr lang="en-US" sz="1000"/>
              <a:t>Boost Customer Confidence: By providing trustworthy and precise valuations, Cars Absolute seeks to instill confidence in potential customers, encouraging them to make informed buying decisions.</a:t>
            </a:r>
          </a:p>
          <a:p>
            <a:pPr lvl="2"/>
            <a:r>
              <a:rPr lang="en-US" sz="1000"/>
              <a:t>Revitalize Sales with Transparency: By offering competitive and transparent prices, Cars Absolute aims to rejuvenate its sales and regain its position in the competitive market.</a:t>
            </a:r>
          </a:p>
          <a:p>
            <a:pPr lvl="1"/>
            <a:r>
              <a:rPr lang="en-US" sz="1000" b="1"/>
              <a:t>Data Exploration</a:t>
            </a:r>
          </a:p>
          <a:p>
            <a:pPr lvl="2"/>
            <a:r>
              <a:rPr lang="en-US" sz="1000"/>
              <a:t>Analyze factors influencing used car prices.</a:t>
            </a:r>
          </a:p>
          <a:p>
            <a:pPr lvl="2"/>
            <a:r>
              <a:rPr lang="en-US" sz="1000"/>
              <a:t>Identify popular used car models.</a:t>
            </a:r>
          </a:p>
          <a:p>
            <a:pPr lvl="2"/>
            <a:r>
              <a:rPr lang="en-US" sz="1000"/>
              <a:t>Understand regional variations in demand.</a:t>
            </a:r>
          </a:p>
          <a:p>
            <a:pPr lvl="2"/>
            <a:r>
              <a:rPr lang="en-US" sz="1000"/>
              <a:t>Evaluate the impact of technological advancements.</a:t>
            </a:r>
          </a:p>
          <a:p>
            <a:pPr lvl="1"/>
            <a:r>
              <a:rPr lang="en-US" sz="1000" b="1"/>
              <a:t>Data Analysis Approach</a:t>
            </a:r>
          </a:p>
          <a:p>
            <a:pPr lvl="2"/>
            <a:r>
              <a:rPr lang="en-US" sz="1000"/>
              <a:t>Utilize advanced predictive modeling techniques.</a:t>
            </a:r>
          </a:p>
          <a:p>
            <a:pPr lvl="2"/>
            <a:r>
              <a:rPr lang="en-US" sz="1000"/>
              <a:t>Harness big data for accurate insights.</a:t>
            </a:r>
          </a:p>
          <a:p>
            <a:pPr lvl="2"/>
            <a:r>
              <a:rPr lang="en-US" sz="1000"/>
              <a:t>Consider a variety of features for prediction.</a:t>
            </a:r>
          </a:p>
          <a:p>
            <a:pPr lvl="1"/>
            <a:r>
              <a:rPr lang="en-US" sz="1000" b="1"/>
              <a:t>Expected Outcomes</a:t>
            </a:r>
          </a:p>
          <a:p>
            <a:pPr lvl="2"/>
            <a:r>
              <a:rPr lang="en-US" sz="1000"/>
              <a:t>Provide customers with a trustworthy car valuation.</a:t>
            </a:r>
          </a:p>
          <a:p>
            <a:pPr lvl="2"/>
            <a:r>
              <a:rPr lang="en-US" sz="1000"/>
              <a:t>Enable informed buying and selling decisions.</a:t>
            </a:r>
          </a:p>
          <a:p>
            <a:pPr lvl="2"/>
            <a:r>
              <a:rPr lang="en-US" sz="1000"/>
              <a:t>Empower Cars Absolute to thrive in the competitive market.</a:t>
            </a:r>
          </a:p>
          <a:p>
            <a:pPr lvl="2"/>
            <a:endParaRPr lang="en-US" sz="1000"/>
          </a:p>
        </p:txBody>
      </p:sp>
      <p:pic>
        <p:nvPicPr>
          <p:cNvPr id="5" name="Picture 4" descr="A red car with a clipboard and checklist&#10;&#10;Description automatically generated">
            <a:extLst>
              <a:ext uri="{FF2B5EF4-FFF2-40B4-BE49-F238E27FC236}">
                <a16:creationId xmlns:a16="http://schemas.microsoft.com/office/drawing/2014/main" id="{9A4A50B8-02CA-C59E-3CF1-45DAAE982B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4" r="2007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33DB56-F550-1F39-1513-29DAB8D1F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300" y="0"/>
            <a:ext cx="21717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5491-A39D-5133-CF7B-B79652D1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Acquisition &amp; Description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859AB-5CCC-ED41-A2AD-A7AA7AAD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Data Pre-Processing</a:t>
            </a:r>
          </a:p>
          <a:p>
            <a:pPr lvl="1"/>
            <a:r>
              <a:rPr lang="en-US" sz="2200" dirty="0"/>
              <a:t>Handled missing values in ‘Eng-V' and 'Drive' columns by adding the mode value.</a:t>
            </a:r>
          </a:p>
          <a:p>
            <a:pPr lvl="1"/>
            <a:r>
              <a:rPr lang="en-US" sz="2200" dirty="0"/>
              <a:t>Removed rows with missing values in the 'Price' column.</a:t>
            </a:r>
          </a:p>
          <a:p>
            <a:pPr lvl="1"/>
            <a:r>
              <a:rPr lang="en-US" sz="2200" dirty="0"/>
              <a:t>Removed duplicate rows, resulting in 113 duplicates being eliminated.</a:t>
            </a:r>
          </a:p>
          <a:p>
            <a:pPr lvl="1"/>
            <a:r>
              <a:rPr lang="en-US" sz="2200" dirty="0"/>
              <a:t>Updated incorrect 'mileage' values of 0 with the median value.</a:t>
            </a:r>
            <a:r>
              <a:rPr lang="en-US" sz="2200" dirty="0">
                <a:hlinkClick r:id="rId2" action="ppaction://hlinkfile"/>
              </a:rPr>
              <a:t>¶</a:t>
            </a:r>
            <a:endParaRPr lang="en-US" sz="2200" dirty="0"/>
          </a:p>
          <a:p>
            <a:pPr lvl="1"/>
            <a:r>
              <a:rPr lang="en-US" sz="2200" dirty="0"/>
              <a:t>Created mileage bins to handle outliers and separately plotted the outliers.</a:t>
            </a:r>
          </a:p>
          <a:p>
            <a:pPr lvl="1"/>
            <a:r>
              <a:rPr lang="en-US" sz="2200" dirty="0"/>
              <a:t>Removed older data from before 1975 to reduce outlier impact.</a:t>
            </a:r>
          </a:p>
          <a:p>
            <a:pPr lvl="1"/>
            <a:r>
              <a:rPr lang="en-US" sz="2200" dirty="0"/>
              <a:t>Imputed missing price values by grouping by year and using the mean price for the specific year.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ED1DC-A6E8-4BB8-7A00-97B231B56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282D5-99ED-F498-9D8E-DFB1EBABC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81" y="2109787"/>
            <a:ext cx="3752850" cy="3095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2AF93-9578-EB62-28A0-5A0D835ED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0" y="0"/>
            <a:ext cx="21717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3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1C2B-BC63-9FB6-AE5B-368A140D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5808-AE18-CF53-A60B-36A2B63AD0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the distribution of car prices in the dataset?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Top 5 car prices and their corresponding counts:</a:t>
            </a:r>
          </a:p>
          <a:p>
            <a:pPr marL="0" indent="0">
              <a:buNone/>
            </a:pPr>
            <a:r>
              <a:rPr lang="en-US" sz="1400" dirty="0"/>
              <a:t>$8500.0: 92</a:t>
            </a:r>
          </a:p>
          <a:p>
            <a:pPr marL="0" indent="0">
              <a:buNone/>
            </a:pPr>
            <a:r>
              <a:rPr lang="en-US" sz="1400" dirty="0"/>
              <a:t>$6500.0: 86</a:t>
            </a:r>
          </a:p>
          <a:p>
            <a:pPr marL="0" indent="0">
              <a:buNone/>
            </a:pPr>
            <a:r>
              <a:rPr lang="en-US" sz="1400" dirty="0"/>
              <a:t>$7500.0: 85</a:t>
            </a:r>
          </a:p>
          <a:p>
            <a:pPr marL="0" indent="0">
              <a:buNone/>
            </a:pPr>
            <a:r>
              <a:rPr lang="en-US" sz="1400" dirty="0"/>
              <a:t>$3500.0: 82</a:t>
            </a:r>
          </a:p>
          <a:p>
            <a:pPr marL="0" indent="0">
              <a:buNone/>
            </a:pPr>
            <a:r>
              <a:rPr lang="en-US" sz="1400" dirty="0"/>
              <a:t>$10500.0: 81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A77C8C-1A56-6FBF-2FAE-C2386A46E4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endParaRPr lang="en-US" dirty="0"/>
          </a:p>
        </p:txBody>
      </p:sp>
      <p:pic>
        <p:nvPicPr>
          <p:cNvPr id="14" name="Picture 13" descr="A graph of blue bars&#10;&#10;Description automatically generated">
            <a:extLst>
              <a:ext uri="{FF2B5EF4-FFF2-40B4-BE49-F238E27FC236}">
                <a16:creationId xmlns:a16="http://schemas.microsoft.com/office/drawing/2014/main" id="{B4B808E2-69CB-DA88-7662-4D8D8A00B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659" y="2061883"/>
            <a:ext cx="6504341" cy="481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5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1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3CBEC-9024-87D9-34AE-F5DC1007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7106"/>
            <a:ext cx="3785554" cy="1275976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Exploratory Data Analysis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1415A-A06E-4393-5D12-994901DA5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82260"/>
            <a:ext cx="3748441" cy="3149600"/>
          </a:xfrm>
        </p:spPr>
        <p:txBody>
          <a:bodyPr>
            <a:normAutofit/>
          </a:bodyPr>
          <a:lstStyle/>
          <a:p>
            <a:r>
              <a:rPr lang="en-US" sz="1700" b="1" dirty="0"/>
              <a:t>How does the price of used cars vary with respect to their make and model?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Price varies based on the year of manufacture, with more recent cars having higher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Bentley has the highest resale price, and most used cars for sale are from 2000 onwards.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Most used cars are priced below 2 million.</a:t>
            </a:r>
          </a:p>
          <a:p>
            <a:endParaRPr lang="en-US" sz="1700" dirty="0"/>
          </a:p>
        </p:txBody>
      </p:sp>
      <p:pic>
        <p:nvPicPr>
          <p:cNvPr id="5" name="Picture 4" descr="A graph of a car price&#10;&#10;Description automatically generated">
            <a:extLst>
              <a:ext uri="{FF2B5EF4-FFF2-40B4-BE49-F238E27FC236}">
                <a16:creationId xmlns:a16="http://schemas.microsoft.com/office/drawing/2014/main" id="{8DFDC3AB-EEAC-D1AA-C324-1C7C39217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r="4571"/>
          <a:stretch/>
        </p:blipFill>
        <p:spPr>
          <a:xfrm>
            <a:off x="5142978" y="1280160"/>
            <a:ext cx="6059645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7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AD3C1-85BA-9D13-6D39-64EF7154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b="1" dirty="0"/>
              <a:t>Exploratory Data Analysis</a:t>
            </a:r>
            <a:endParaRPr lang="en-US" sz="46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6B74-2ECF-4537-4163-4501D9A3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 dirty="0"/>
              <a:t>What are the most common car body types available in the dataset?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Sedan is the most common body type with 3600 cars for sale, followed by crossover with around 2000 cars.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wagon has very less cars on for sale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9E0075B2-6404-D26E-44CC-1DEED8ABD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936071"/>
            <a:ext cx="6903720" cy="29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7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3C4EF-F559-BC05-45F1-FDF6939B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 b="1" dirty="0"/>
              <a:t>Exploratory Data Analysis</a:t>
            </a:r>
            <a:endParaRPr lang="en-US" sz="5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1E6E-2A3C-875C-1AC0-101E17A1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404" y="1825625"/>
            <a:ext cx="9406446" cy="3892372"/>
          </a:xfrm>
        </p:spPr>
        <p:txBody>
          <a:bodyPr/>
          <a:lstStyle/>
          <a:p>
            <a:pPr marL="203454" indent="-203454" defTabSz="813816">
              <a:spcBef>
                <a:spcPts val="890"/>
              </a:spcBef>
            </a:pPr>
            <a:r>
              <a:rPr lang="en-US" sz="249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there any specific brands that tend to have higher resale value than others?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4CAD38-D6A1-F5E0-1F18-6D320EF932A0}"/>
              </a:ext>
            </a:extLst>
          </p:cNvPr>
          <p:cNvSpPr txBox="1"/>
          <p:nvPr/>
        </p:nvSpPr>
        <p:spPr>
          <a:xfrm>
            <a:off x="1227912" y="2646417"/>
            <a:ext cx="3314692" cy="2219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3454" indent="-203454" defTabSz="813816">
              <a:lnSpc>
                <a:spcPct val="90000"/>
              </a:lnSpc>
              <a:spcBef>
                <a:spcPts val="890"/>
              </a:spcBef>
              <a:buFont typeface="Wingdings" panose="05000000000000000000" pitchFamily="2" charset="2"/>
              <a:buChar char="Ø"/>
            </a:pPr>
            <a:r>
              <a:rPr lang="en-US" sz="19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Bentley has the highest resale value.</a:t>
            </a:r>
          </a:p>
          <a:p>
            <a:pPr marL="203454" indent="-203454" defTabSz="813816">
              <a:lnSpc>
                <a:spcPct val="90000"/>
              </a:lnSpc>
              <a:spcBef>
                <a:spcPts val="890"/>
              </a:spcBef>
              <a:buFont typeface="Wingdings" panose="05000000000000000000" pitchFamily="2" charset="2"/>
              <a:buChar char="Ø"/>
            </a:pPr>
            <a:r>
              <a:rPr lang="en-US" sz="19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top 2 brands with high resale values are Mercedes-Benz and Land-Rover.</a:t>
            </a:r>
          </a:p>
          <a:p>
            <a:pPr marL="203454" indent="-203454" defTabSz="813816">
              <a:lnSpc>
                <a:spcPct val="90000"/>
              </a:lnSpc>
              <a:spcBef>
                <a:spcPts val="890"/>
              </a:spcBef>
              <a:buFont typeface="Wingdings" panose="05000000000000000000" pitchFamily="2" charset="2"/>
              <a:buChar char="Ø"/>
            </a:pPr>
            <a:r>
              <a:rPr lang="en-US" sz="19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Toyota and Tesla have similar resale values.</a:t>
            </a:r>
            <a:endParaRPr lang="en-US" sz="2200" dirty="0"/>
          </a:p>
        </p:txBody>
      </p:sp>
      <p:pic>
        <p:nvPicPr>
          <p:cNvPr id="7" name="Picture 6" descr="A graph showing a number of numbers&#10;&#10;Description automatically generated">
            <a:extLst>
              <a:ext uri="{FF2B5EF4-FFF2-40B4-BE49-F238E27FC236}">
                <a16:creationId xmlns:a16="http://schemas.microsoft.com/office/drawing/2014/main" id="{F6DF3DB8-1816-52B6-000D-4D1A5B4A5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92" y="2357455"/>
            <a:ext cx="7346603" cy="406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BE3E3-BE38-CDB1-4CF9-B4222260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 b="1" dirty="0"/>
              <a:t>Exploratory Data Analysis</a:t>
            </a:r>
            <a:endParaRPr lang="en-US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05F2-A8C9-7FEB-BF87-AA05662A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b="1" dirty="0"/>
              <a:t>Are there any outliers in the mileage or price data? How do they affect the analysis?</a:t>
            </a:r>
          </a:p>
          <a:p>
            <a:pPr marL="0" indent="0">
              <a:buNone/>
            </a:pPr>
            <a:endParaRPr lang="en-US" sz="2200" b="1" dirty="0"/>
          </a:p>
          <a:p>
            <a:pPr marL="203454" indent="-203454" defTabSz="813816">
              <a:spcBef>
                <a:spcPts val="890"/>
              </a:spcBef>
              <a:buFont typeface="Wingdings" panose="05000000000000000000" pitchFamily="2" charset="2"/>
              <a:buChar char="Ø"/>
            </a:pPr>
            <a:r>
              <a:rPr lang="en-US" sz="2200" dirty="0"/>
              <a:t>Outliers were identified in mileage and price using interquartile range (IQR).</a:t>
            </a:r>
          </a:p>
          <a:p>
            <a:pPr marL="203454" indent="-203454" defTabSz="813816">
              <a:spcBef>
                <a:spcPts val="890"/>
              </a:spcBef>
              <a:buFont typeface="Wingdings" panose="05000000000000000000" pitchFamily="2" charset="2"/>
              <a:buChar char="Ø"/>
            </a:pPr>
            <a:r>
              <a:rPr lang="en-US" sz="2200" dirty="0"/>
              <a:t>In the Green we can see Price Outliers</a:t>
            </a:r>
          </a:p>
          <a:p>
            <a:pPr marL="203454" indent="-203454" defTabSz="813816">
              <a:spcBef>
                <a:spcPts val="890"/>
              </a:spcBef>
              <a:buFont typeface="Wingdings" panose="05000000000000000000" pitchFamily="2" charset="2"/>
              <a:buChar char="Ø"/>
            </a:pPr>
            <a:r>
              <a:rPr lang="en-US" sz="2200" dirty="0"/>
              <a:t>In the Red we can see the mileage Outliers</a:t>
            </a:r>
          </a:p>
        </p:txBody>
      </p:sp>
      <p:pic>
        <p:nvPicPr>
          <p:cNvPr id="5" name="Picture 4" descr="A graph with green and blue squares&#10;&#10;Description automatically generated">
            <a:extLst>
              <a:ext uri="{FF2B5EF4-FFF2-40B4-BE49-F238E27FC236}">
                <a16:creationId xmlns:a16="http://schemas.microsoft.com/office/drawing/2014/main" id="{17E7B31A-7983-7451-B43B-E949307FD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729896"/>
            <a:ext cx="5458968" cy="33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5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961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Unveiling Insights: Used Car Analysis Dataset</vt:lpstr>
      <vt:lpstr>Unveiling Insights: Used Car Analysis Dataset</vt:lpstr>
      <vt:lpstr>Problem Statement </vt:lpstr>
      <vt:lpstr>Data Acquisition &amp; Description </vt:lpstr>
      <vt:lpstr>Exploratory Data Analysis 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PowerPoint Presentation</vt:lpstr>
      <vt:lpstr>PowerPoint Presentation</vt:lpstr>
      <vt:lpstr>Summarization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Insights: Used Car Analysis Dataset</dc:title>
  <dc:creator>Prashantkumar Sundge</dc:creator>
  <cp:lastModifiedBy>Prashantkumar Sundge</cp:lastModifiedBy>
  <cp:revision>3</cp:revision>
  <dcterms:created xsi:type="dcterms:W3CDTF">2023-07-27T14:05:45Z</dcterms:created>
  <dcterms:modified xsi:type="dcterms:W3CDTF">2023-07-27T15:24:57Z</dcterms:modified>
</cp:coreProperties>
</file>