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rick Sans" charset="1" panose="00000000000000000000"/>
      <p:regular r:id="rId20"/>
    </p:embeddedFont>
    <p:embeddedFont>
      <p:font typeface="Public Sans Heavy" charset="1" panose="00000000000000000000"/>
      <p:regular r:id="rId21"/>
    </p:embeddedFont>
    <p:embeddedFont>
      <p:font typeface="Canva Sans Bold" charset="1" panose="020B0803030501040103"/>
      <p:regular r:id="rId22"/>
    </p:embeddedFont>
    <p:embeddedFont>
      <p:font typeface="Public Sans Bold" charset="1" panose="00000000000000000000"/>
      <p:regular r:id="rId23"/>
    </p:embeddedFont>
    <p:embeddedFont>
      <p:font typeface="Canva Sans" charset="1" panose="020B0503030501040103"/>
      <p:regular r:id="rId24"/>
    </p:embeddedFont>
    <p:embeddedFont>
      <p:font typeface="Public San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23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2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.png" Type="http://schemas.openxmlformats.org/officeDocument/2006/relationships/image"/><Relationship Id="rId9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412617" y="353163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5721748" y="258861"/>
            <a:ext cx="7040819" cy="939006"/>
            <a:chOff x="0" y="0"/>
            <a:chExt cx="2860316" cy="38146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true" flipV="false" rot="-5500207">
            <a:off x="13302578" y="365468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-379864">
            <a:off x="5889405" y="7003485"/>
            <a:ext cx="1300918" cy="1434807"/>
            <a:chOff x="0" y="0"/>
            <a:chExt cx="342629" cy="37789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42629" cy="377892"/>
            </a:xfrm>
            <a:custGeom>
              <a:avLst/>
              <a:gdLst/>
              <a:ahLst/>
              <a:cxnLst/>
              <a:rect r="r" b="b" t="t" l="l"/>
              <a:pathLst>
                <a:path h="377892" w="342629">
                  <a:moveTo>
                    <a:pt x="0" y="0"/>
                  </a:moveTo>
                  <a:lnTo>
                    <a:pt x="342629" y="0"/>
                  </a:lnTo>
                  <a:lnTo>
                    <a:pt x="342629" y="377892"/>
                  </a:lnTo>
                  <a:lnTo>
                    <a:pt x="0" y="377892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342629" cy="415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893988" y="1414843"/>
            <a:ext cx="10557551" cy="266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4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Brain Tumor Detection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93551" y="3422191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3653701" y="2899994"/>
            <a:ext cx="1599082" cy="2226569"/>
          </a:xfrm>
          <a:custGeom>
            <a:avLst/>
            <a:gdLst/>
            <a:ahLst/>
            <a:cxnLst/>
            <a:rect r="r" b="b" t="t" l="l"/>
            <a:pathLst>
              <a:path h="2226569" w="1599082">
                <a:moveTo>
                  <a:pt x="0" y="0"/>
                </a:moveTo>
                <a:lnTo>
                  <a:pt x="1599082" y="0"/>
                </a:lnTo>
                <a:lnTo>
                  <a:pt x="1599082" y="2226570"/>
                </a:lnTo>
                <a:lnTo>
                  <a:pt x="0" y="2226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931141" y="2106683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2471310" y="3242471"/>
            <a:ext cx="1510689" cy="1741885"/>
          </a:xfrm>
          <a:custGeom>
            <a:avLst/>
            <a:gdLst/>
            <a:ahLst/>
            <a:cxnLst/>
            <a:rect r="r" b="b" t="t" l="l"/>
            <a:pathLst>
              <a:path h="1741885" w="1510689">
                <a:moveTo>
                  <a:pt x="0" y="0"/>
                </a:moveTo>
                <a:lnTo>
                  <a:pt x="1510689" y="0"/>
                </a:lnTo>
                <a:lnTo>
                  <a:pt x="1510689" y="1741885"/>
                </a:lnTo>
                <a:lnTo>
                  <a:pt x="0" y="17418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76991" y="3904564"/>
            <a:ext cx="6275354" cy="6756775"/>
          </a:xfrm>
          <a:custGeom>
            <a:avLst/>
            <a:gdLst/>
            <a:ahLst/>
            <a:cxnLst/>
            <a:rect r="r" b="b" t="t" l="l"/>
            <a:pathLst>
              <a:path h="6756775" w="6275354">
                <a:moveTo>
                  <a:pt x="0" y="0"/>
                </a:moveTo>
                <a:lnTo>
                  <a:pt x="6275354" y="0"/>
                </a:lnTo>
                <a:lnTo>
                  <a:pt x="6275354" y="6756775"/>
                </a:lnTo>
                <a:lnTo>
                  <a:pt x="0" y="675677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467531" y="4013279"/>
            <a:ext cx="5041241" cy="6539345"/>
          </a:xfrm>
          <a:custGeom>
            <a:avLst/>
            <a:gdLst/>
            <a:ahLst/>
            <a:cxnLst/>
            <a:rect r="r" b="b" t="t" l="l"/>
            <a:pathLst>
              <a:path h="6539345" w="5041241">
                <a:moveTo>
                  <a:pt x="0" y="0"/>
                </a:moveTo>
                <a:lnTo>
                  <a:pt x="5041240" y="0"/>
                </a:lnTo>
                <a:lnTo>
                  <a:pt x="5041240" y="6539345"/>
                </a:lnTo>
                <a:lnTo>
                  <a:pt x="0" y="6539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82402" y="2106683"/>
            <a:ext cx="15003895" cy="4840503"/>
          </a:xfrm>
          <a:custGeom>
            <a:avLst/>
            <a:gdLst/>
            <a:ahLst/>
            <a:cxnLst/>
            <a:rect r="r" b="b" t="t" l="l"/>
            <a:pathLst>
              <a:path h="4840503" w="15003895">
                <a:moveTo>
                  <a:pt x="0" y="0"/>
                </a:moveTo>
                <a:lnTo>
                  <a:pt x="15003895" y="0"/>
                </a:lnTo>
                <a:lnTo>
                  <a:pt x="15003895" y="4840502"/>
                </a:lnTo>
                <a:lnTo>
                  <a:pt x="0" y="48405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701168" y="306704"/>
            <a:ext cx="5877371" cy="721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LIBRARIES INCLUDED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37296" y="702478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89315" y="7587583"/>
            <a:ext cx="2172806" cy="2105647"/>
          </a:xfrm>
          <a:custGeom>
            <a:avLst/>
            <a:gdLst/>
            <a:ahLst/>
            <a:cxnLst/>
            <a:rect r="r" b="b" t="t" l="l"/>
            <a:pathLst>
              <a:path h="2105647" w="2172806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48364" y="2555802"/>
            <a:ext cx="13791272" cy="5753546"/>
          </a:xfrm>
          <a:custGeom>
            <a:avLst/>
            <a:gdLst/>
            <a:ahLst/>
            <a:cxnLst/>
            <a:rect r="r" b="b" t="t" l="l"/>
            <a:pathLst>
              <a:path h="5753546" w="13791272">
                <a:moveTo>
                  <a:pt x="0" y="0"/>
                </a:moveTo>
                <a:lnTo>
                  <a:pt x="13791272" y="0"/>
                </a:lnTo>
                <a:lnTo>
                  <a:pt x="13791272" y="5753547"/>
                </a:lnTo>
                <a:lnTo>
                  <a:pt x="0" y="57535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5137" y="460110"/>
            <a:ext cx="9067797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OUTPUT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88696" y="364688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598715" y="3248178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65976" y="4265029"/>
            <a:ext cx="9500068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CNNs can assist doctors in real time by analyzing MRI scans during patient visits.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This speeds up diagnosis and helps in making faster, data-driven treatment decisions.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097481" y="7443493"/>
            <a:ext cx="8052644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CNNs can create detailed 3D models of brain tumors from multiple MRI slices.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This helps surgeons accurately plan operations and track tumor growth over time.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65976" y="3555800"/>
            <a:ext cx="950006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Real -Time Clinical Decision Support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9908" y="6804374"/>
            <a:ext cx="805264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3D Tumor Segementation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583126" y="596615"/>
            <a:ext cx="12637084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Future Implementations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21207" y="4460085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44927" y="109930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4302" y="403272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444927" y="5857955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481978" y="1723876"/>
            <a:ext cx="3021357" cy="2927969"/>
          </a:xfrm>
          <a:custGeom>
            <a:avLst/>
            <a:gdLst/>
            <a:ahLst/>
            <a:cxnLst/>
            <a:rect r="r" b="b" t="t" l="l"/>
            <a:pathLst>
              <a:path h="2927969" w="3021357">
                <a:moveTo>
                  <a:pt x="0" y="0"/>
                </a:moveTo>
                <a:lnTo>
                  <a:pt x="3021356" y="0"/>
                </a:lnTo>
                <a:lnTo>
                  <a:pt x="3021356" y="2927969"/>
                </a:lnTo>
                <a:lnTo>
                  <a:pt x="0" y="29279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9171401" y="37016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1248570">
            <a:off x="15737581" y="-142512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775008" y="6499202"/>
            <a:ext cx="4925174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Brain tumors are a serious global health challenge requiring fast and accurate diagnosis.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methods face issues like delayed detection, limited expert availability, and diagnostic errors.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05725" y="5518874"/>
            <a:ext cx="492517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KEY POINTS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41417" y="5791280"/>
            <a:ext cx="4925174" cy="4547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CNN offer powerful solution through:</a:t>
            </a:r>
          </a:p>
          <a:p>
            <a:pPr algn="l">
              <a:lnSpc>
                <a:spcPts val="4480"/>
              </a:lnSpc>
            </a:pP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Early detection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Accurate classification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Precise 3D segmentation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Real-time clinical support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176597" y="581877"/>
            <a:ext cx="11934806" cy="136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22894" y="104960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793077">
            <a:off x="1979827" y="-203162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42242" y="24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855077">
            <a:off x="14265134" y="-162966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29847" y="603503"/>
            <a:ext cx="12092272" cy="4190887"/>
            <a:chOff x="0" y="0"/>
            <a:chExt cx="1100680" cy="3814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00680" cy="381469"/>
            </a:xfrm>
            <a:custGeom>
              <a:avLst/>
              <a:gdLst/>
              <a:ahLst/>
              <a:cxnLst/>
              <a:rect r="r" b="b" t="t" l="l"/>
              <a:pathLst>
                <a:path h="381469" w="1100680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432945" y="5542054"/>
            <a:ext cx="5018594" cy="5403600"/>
          </a:xfrm>
          <a:custGeom>
            <a:avLst/>
            <a:gdLst/>
            <a:ahLst/>
            <a:cxnLst/>
            <a:rect r="r" b="b" t="t" l="l"/>
            <a:pathLst>
              <a:path h="5403600" w="5018594">
                <a:moveTo>
                  <a:pt x="0" y="0"/>
                </a:moveTo>
                <a:lnTo>
                  <a:pt x="5018594" y="0"/>
                </a:lnTo>
                <a:lnTo>
                  <a:pt x="5018594" y="5403600"/>
                </a:lnTo>
                <a:lnTo>
                  <a:pt x="0" y="54036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39554" y="5542054"/>
            <a:ext cx="3814457" cy="5060639"/>
          </a:xfrm>
          <a:custGeom>
            <a:avLst/>
            <a:gdLst/>
            <a:ahLst/>
            <a:cxnLst/>
            <a:rect r="r" b="b" t="t" l="l"/>
            <a:pathLst>
              <a:path h="5060639" w="3814457">
                <a:moveTo>
                  <a:pt x="0" y="0"/>
                </a:moveTo>
                <a:lnTo>
                  <a:pt x="3814457" y="0"/>
                </a:lnTo>
                <a:lnTo>
                  <a:pt x="3814457" y="5060640"/>
                </a:lnTo>
                <a:lnTo>
                  <a:pt x="0" y="50606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644433" y="5542054"/>
            <a:ext cx="4031635" cy="5229715"/>
          </a:xfrm>
          <a:custGeom>
            <a:avLst/>
            <a:gdLst/>
            <a:ahLst/>
            <a:cxnLst/>
            <a:rect r="r" b="b" t="t" l="l"/>
            <a:pathLst>
              <a:path h="5229715" w="4031635">
                <a:moveTo>
                  <a:pt x="0" y="0"/>
                </a:moveTo>
                <a:lnTo>
                  <a:pt x="4031635" y="0"/>
                </a:lnTo>
                <a:lnTo>
                  <a:pt x="4031635" y="5229715"/>
                </a:lnTo>
                <a:lnTo>
                  <a:pt x="0" y="52297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257881">
            <a:off x="-400893" y="2974914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248570">
            <a:off x="15858283" y="2774300"/>
            <a:ext cx="2885297" cy="4111175"/>
          </a:xfrm>
          <a:custGeom>
            <a:avLst/>
            <a:gdLst/>
            <a:ahLst/>
            <a:cxnLst/>
            <a:rect r="r" b="b" t="t" l="l"/>
            <a:pathLst>
              <a:path h="4111175" w="2885297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635147" y="5372979"/>
            <a:ext cx="3123355" cy="5205592"/>
          </a:xfrm>
          <a:custGeom>
            <a:avLst/>
            <a:gdLst/>
            <a:ahLst/>
            <a:cxnLst/>
            <a:rect r="r" b="b" t="t" l="l"/>
            <a:pathLst>
              <a:path h="5205592" w="3123355">
                <a:moveTo>
                  <a:pt x="0" y="0"/>
                </a:moveTo>
                <a:lnTo>
                  <a:pt x="3123356" y="0"/>
                </a:lnTo>
                <a:lnTo>
                  <a:pt x="3123356" y="5205592"/>
                </a:lnTo>
                <a:lnTo>
                  <a:pt x="0" y="520559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5500207">
            <a:off x="3544370" y="3949723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-5500207">
            <a:off x="12877809" y="3865185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988051" y="1270197"/>
            <a:ext cx="103118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Thank you 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10140" y="2560561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8715" y="-615042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69511" y="390535"/>
            <a:ext cx="17310608" cy="9505931"/>
            <a:chOff x="0" y="0"/>
            <a:chExt cx="774713" cy="4254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74713" cy="425425"/>
            </a:xfrm>
            <a:custGeom>
              <a:avLst/>
              <a:gdLst/>
              <a:ahLst/>
              <a:cxnLst/>
              <a:rect r="r" b="b" t="t" l="l"/>
              <a:pathLst>
                <a:path h="425425" w="774713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774713" cy="501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89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2598715" y="3248178"/>
            <a:ext cx="5689285" cy="7379969"/>
          </a:xfrm>
          <a:custGeom>
            <a:avLst/>
            <a:gdLst/>
            <a:ahLst/>
            <a:cxnLst/>
            <a:rect r="r" b="b" t="t" l="l"/>
            <a:pathLst>
              <a:path h="7379969" w="5689285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798905" y="39208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248570">
            <a:off x="558321" y="6346755"/>
            <a:ext cx="2532247" cy="3608124"/>
          </a:xfrm>
          <a:custGeom>
            <a:avLst/>
            <a:gdLst/>
            <a:ahLst/>
            <a:cxnLst/>
            <a:rect r="r" b="b" t="t" l="l"/>
            <a:pathLst>
              <a:path h="3608124" w="2532247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57077">
            <a:off x="13012253" y="5108334"/>
            <a:ext cx="1777409" cy="2212493"/>
            <a:chOff x="0" y="0"/>
            <a:chExt cx="468124" cy="58271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8124" cy="582714"/>
            </a:xfrm>
            <a:custGeom>
              <a:avLst/>
              <a:gdLst/>
              <a:ahLst/>
              <a:cxnLst/>
              <a:rect r="r" b="b" t="t" l="l"/>
              <a:pathLst>
                <a:path h="582714" w="468124">
                  <a:moveTo>
                    <a:pt x="0" y="0"/>
                  </a:moveTo>
                  <a:lnTo>
                    <a:pt x="468124" y="0"/>
                  </a:lnTo>
                  <a:lnTo>
                    <a:pt x="468124" y="582714"/>
                  </a:lnTo>
                  <a:lnTo>
                    <a:pt x="0" y="582714"/>
                  </a:lnTo>
                  <a:close/>
                </a:path>
              </a:pathLst>
            </a:custGeom>
            <a:solidFill>
              <a:srgbClr val="18253B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8124" cy="620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03813" y="6405087"/>
            <a:ext cx="9094902" cy="2678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8"/>
              </a:lnSpc>
            </a:pPr>
            <a:r>
              <a:rPr lang="en-US" sz="3063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Prathvi Raj Chauhan                 202401100400145</a:t>
            </a:r>
          </a:p>
          <a:p>
            <a:pPr algn="l">
              <a:lnSpc>
                <a:spcPts val="4288"/>
              </a:lnSpc>
            </a:pPr>
            <a:r>
              <a:rPr lang="en-US" sz="3063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Isha Tyagi                                          202401100400100</a:t>
            </a:r>
          </a:p>
          <a:p>
            <a:pPr algn="l">
              <a:lnSpc>
                <a:spcPts val="4288"/>
              </a:lnSpc>
            </a:pPr>
            <a:r>
              <a:rPr lang="en-US" sz="3063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Naitik Kukreja                               202401100400120</a:t>
            </a:r>
          </a:p>
          <a:p>
            <a:pPr algn="l">
              <a:lnSpc>
                <a:spcPts val="4288"/>
              </a:lnSpc>
            </a:pPr>
            <a:r>
              <a:rPr lang="en-US" sz="3063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Prashant Rajput                           202401100400141</a:t>
            </a:r>
          </a:p>
          <a:p>
            <a:pPr algn="l">
              <a:lnSpc>
                <a:spcPts val="4288"/>
              </a:lnSpc>
            </a:pPr>
            <a:r>
              <a:rPr lang="en-US" sz="3063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Deepak Kumar                               202401100400076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06273" y="584882"/>
            <a:ext cx="1263708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Presented by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9908" y="3329740"/>
            <a:ext cx="9455091" cy="2077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3"/>
              </a:lnSpc>
            </a:pPr>
            <a:r>
              <a:rPr lang="en-US" sz="3302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</a:t>
            </a:r>
            <a:r>
              <a:rPr lang="en-US" sz="3302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: CSE-AIML (B)</a:t>
            </a:r>
          </a:p>
          <a:p>
            <a:pPr algn="l">
              <a:lnSpc>
                <a:spcPts val="4623"/>
              </a:lnSpc>
            </a:pPr>
            <a:r>
              <a:rPr lang="en-US" sz="3302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</a:t>
            </a:r>
            <a:r>
              <a:rPr lang="en-US" sz="3302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Session : 2024- 25</a:t>
            </a:r>
          </a:p>
          <a:p>
            <a:pPr algn="l">
              <a:lnSpc>
                <a:spcPts val="4623"/>
              </a:lnSpc>
            </a:pPr>
            <a:r>
              <a:rPr lang="en-US" sz="3302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Faculty  :  Abhishek Shukla</a:t>
            </a:r>
          </a:p>
          <a:p>
            <a:pPr algn="ctr">
              <a:lnSpc>
                <a:spcPts val="266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21612" y="3409707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9897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00522" y="1153874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447832" y="4858426"/>
            <a:ext cx="6410088" cy="6901845"/>
          </a:xfrm>
          <a:custGeom>
            <a:avLst/>
            <a:gdLst/>
            <a:ahLst/>
            <a:cxnLst/>
            <a:rect r="r" b="b" t="t" l="l"/>
            <a:pathLst>
              <a:path h="6901845" w="6410088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248570">
            <a:off x="7709921" y="64751"/>
            <a:ext cx="1885910" cy="2687178"/>
          </a:xfrm>
          <a:custGeom>
            <a:avLst/>
            <a:gdLst/>
            <a:ahLst/>
            <a:cxnLst/>
            <a:rect r="r" b="b" t="t" l="l"/>
            <a:pathLst>
              <a:path h="2687178" w="1885910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382762" y="1332140"/>
            <a:ext cx="4329730" cy="705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8"/>
              </a:lnSpc>
            </a:pPr>
          </a:p>
          <a:p>
            <a:pPr algn="l">
              <a:lnSpc>
                <a:spcPts val="4318"/>
              </a:lnSpc>
            </a:pPr>
            <a:r>
              <a:rPr lang="en-US" sz="3084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This project uses convolutional neural networks(CNN) to classify Brain Tumor.</a:t>
            </a:r>
          </a:p>
          <a:p>
            <a:pPr algn="l">
              <a:lnSpc>
                <a:spcPts val="4318"/>
              </a:lnSpc>
            </a:pPr>
          </a:p>
          <a:p>
            <a:pPr algn="l">
              <a:lnSpc>
                <a:spcPts val="4318"/>
              </a:lnSpc>
            </a:pPr>
          </a:p>
          <a:p>
            <a:pPr algn="l">
              <a:lnSpc>
                <a:spcPts val="4318"/>
              </a:lnSpc>
            </a:pPr>
          </a:p>
          <a:p>
            <a:pPr algn="l">
              <a:lnSpc>
                <a:spcPts val="4318"/>
              </a:lnSpc>
            </a:pPr>
            <a:r>
              <a:rPr lang="en-US" sz="3084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Dataset sourced from Kaggle with labeled MRI images.</a:t>
            </a:r>
          </a:p>
          <a:p>
            <a:pPr algn="l">
              <a:lnSpc>
                <a:spcPts val="4318"/>
              </a:lnSpc>
            </a:pPr>
          </a:p>
          <a:p>
            <a:pPr algn="l">
              <a:lnSpc>
                <a:spcPts val="431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35137" y="460110"/>
            <a:ext cx="6716167" cy="2695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Problem </a:t>
            </a:r>
          </a:p>
          <a:p>
            <a:pPr algn="l">
              <a:lnSpc>
                <a:spcPts val="10500"/>
              </a:lnSpc>
            </a:pPr>
            <a:r>
              <a:rPr lang="en-US" sz="7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35137" y="4438943"/>
            <a:ext cx="5589425" cy="230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Brain Tumor Detection </a:t>
            </a:r>
          </a:p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2223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Conventional Neural Network (CNN</a:t>
            </a:r>
            <a:r>
              <a:rPr lang="en-US" sz="3699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s)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22364" y="180808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061039" y="34153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793077">
            <a:off x="16507575" y="5105478"/>
            <a:ext cx="2859370" cy="3981402"/>
          </a:xfrm>
          <a:custGeom>
            <a:avLst/>
            <a:gdLst/>
            <a:ahLst/>
            <a:cxnLst/>
            <a:rect r="r" b="b" t="t" l="l"/>
            <a:pathLst>
              <a:path h="3981402" w="2859370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855077">
            <a:off x="-518506" y="5234288"/>
            <a:ext cx="2752419" cy="3173649"/>
          </a:xfrm>
          <a:custGeom>
            <a:avLst/>
            <a:gdLst/>
            <a:ahLst/>
            <a:cxnLst/>
            <a:rect r="r" b="b" t="t" l="l"/>
            <a:pathLst>
              <a:path h="3173649" w="275241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37149">
            <a:off x="17236257" y="2600019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37149">
            <a:off x="885105" y="92857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283792" y="3301022"/>
            <a:ext cx="7082961" cy="3058022"/>
            <a:chOff x="0" y="0"/>
            <a:chExt cx="883555" cy="38146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205427" y="3095632"/>
            <a:ext cx="4794184" cy="639381"/>
            <a:chOff x="0" y="0"/>
            <a:chExt cx="2860316" cy="38146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207141" y="2961890"/>
            <a:ext cx="4794184" cy="678264"/>
            <a:chOff x="0" y="0"/>
            <a:chExt cx="2860316" cy="4046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60316" cy="404667"/>
            </a:xfrm>
            <a:custGeom>
              <a:avLst/>
              <a:gdLst/>
              <a:ahLst/>
              <a:cxnLst/>
              <a:rect r="r" b="b" t="t" l="l"/>
              <a:pathLst>
                <a:path h="404667" w="2860316">
                  <a:moveTo>
                    <a:pt x="2657116" y="0"/>
                  </a:moveTo>
                  <a:cubicBezTo>
                    <a:pt x="2769341" y="0"/>
                    <a:pt x="2860316" y="90588"/>
                    <a:pt x="2860316" y="202334"/>
                  </a:cubicBezTo>
                  <a:cubicBezTo>
                    <a:pt x="2860316" y="314080"/>
                    <a:pt x="2769341" y="404667"/>
                    <a:pt x="2657116" y="404667"/>
                  </a:cubicBezTo>
                  <a:lnTo>
                    <a:pt x="203200" y="404667"/>
                  </a:lnTo>
                  <a:cubicBezTo>
                    <a:pt x="90976" y="404667"/>
                    <a:pt x="0" y="314080"/>
                    <a:pt x="0" y="202334"/>
                  </a:cubicBezTo>
                  <a:cubicBezTo>
                    <a:pt x="0" y="9058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860316" cy="442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723703" y="4147408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Improves treatment options and survival rates.</a:t>
            </a: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3345335" y="3043272"/>
            <a:ext cx="451436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Brain Tumor Basics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0347049" y="3043272"/>
            <a:ext cx="4514368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Early Detection</a:t>
            </a:r>
          </a:p>
          <a:p>
            <a:pPr algn="ctr">
              <a:lnSpc>
                <a:spcPts val="391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50431" y="271715"/>
            <a:ext cx="14763189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What is Brain Tumor ?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427514" y="4139553"/>
            <a:ext cx="6350011" cy="1561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sz="2241">
                <a:solidFill>
                  <a:srgbClr val="222366"/>
                </a:solidFill>
                <a:latin typeface="Canva Sans"/>
                <a:ea typeface="Canva Sans"/>
                <a:cs typeface="Canva Sans"/>
                <a:sym typeface="Canva Sans"/>
              </a:rPr>
              <a:t>A brain tumor is an abnormal growth of cells in or around the brain. These cells can multiply uncontrollably, forming a mass that can interfere with normal brain function.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7620" y="3767614"/>
            <a:ext cx="6780481" cy="6650959"/>
          </a:xfrm>
          <a:custGeom>
            <a:avLst/>
            <a:gdLst/>
            <a:ahLst/>
            <a:cxnLst/>
            <a:rect r="r" b="b" t="t" l="l"/>
            <a:pathLst>
              <a:path h="6650959" w="6780481">
                <a:moveTo>
                  <a:pt x="0" y="0"/>
                </a:moveTo>
                <a:lnTo>
                  <a:pt x="6780480" y="0"/>
                </a:lnTo>
                <a:lnTo>
                  <a:pt x="6780480" y="6650959"/>
                </a:lnTo>
                <a:lnTo>
                  <a:pt x="0" y="66509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21421" y="-4059902"/>
            <a:ext cx="6780481" cy="6650959"/>
          </a:xfrm>
          <a:custGeom>
            <a:avLst/>
            <a:gdLst/>
            <a:ahLst/>
            <a:cxnLst/>
            <a:rect r="r" b="b" t="t" l="l"/>
            <a:pathLst>
              <a:path h="6650959" w="6780481">
                <a:moveTo>
                  <a:pt x="0" y="0"/>
                </a:moveTo>
                <a:lnTo>
                  <a:pt x="6780480" y="0"/>
                </a:lnTo>
                <a:lnTo>
                  <a:pt x="6780480" y="6650958"/>
                </a:lnTo>
                <a:lnTo>
                  <a:pt x="0" y="66509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01112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5537546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173088" y="1691432"/>
            <a:ext cx="4794184" cy="639381"/>
            <a:chOff x="0" y="0"/>
            <a:chExt cx="2860316" cy="3814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73088" y="5326319"/>
            <a:ext cx="4794184" cy="639381"/>
            <a:chOff x="0" y="0"/>
            <a:chExt cx="2860316" cy="38146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60316" cy="381469"/>
            </a:xfrm>
            <a:custGeom>
              <a:avLst/>
              <a:gdLst/>
              <a:ahLst/>
              <a:cxnLst/>
              <a:rect r="r" b="b" t="t" l="l"/>
              <a:pathLst>
                <a:path h="381469" w="2860316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-1866457">
            <a:off x="7516055" y="-145700"/>
            <a:ext cx="1852887" cy="2640124"/>
          </a:xfrm>
          <a:custGeom>
            <a:avLst/>
            <a:gdLst/>
            <a:ahLst/>
            <a:cxnLst/>
            <a:rect r="r" b="b" t="t" l="l"/>
            <a:pathLst>
              <a:path h="2640124" w="1852887">
                <a:moveTo>
                  <a:pt x="0" y="0"/>
                </a:moveTo>
                <a:lnTo>
                  <a:pt x="1852887" y="0"/>
                </a:lnTo>
                <a:lnTo>
                  <a:pt x="1852887" y="2640124"/>
                </a:lnTo>
                <a:lnTo>
                  <a:pt x="0" y="264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189422" y="8051677"/>
            <a:ext cx="2172806" cy="2105647"/>
          </a:xfrm>
          <a:custGeom>
            <a:avLst/>
            <a:gdLst/>
            <a:ahLst/>
            <a:cxnLst/>
            <a:rect r="r" b="b" t="t" l="l"/>
            <a:pathLst>
              <a:path h="2105647" w="2172806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16150898" y="-591017"/>
            <a:ext cx="2797736" cy="2797736"/>
          </a:xfrm>
          <a:custGeom>
            <a:avLst/>
            <a:gdLst/>
            <a:ahLst/>
            <a:cxnLst/>
            <a:rect r="r" b="b" t="t" l="l"/>
            <a:pathLst>
              <a:path h="2797736" w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40891" y="6260975"/>
            <a:ext cx="5761060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Costly and Time-consuming Scans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Diagnostic Errors &amp; Human Fatigue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840891" y="2446594"/>
            <a:ext cx="5761060" cy="262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Late Diagnosis.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Many tumors are detected at advanced stages due to subtle or no early symptoms.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Shortage of Expert Radiologists.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2304400" y="1715897"/>
            <a:ext cx="4514368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 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04400" y="5350784"/>
            <a:ext cx="4514368" cy="490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b="true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Overview 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75825" y="2592742"/>
            <a:ext cx="8983475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Global Health Challenges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9029" y="-671355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99654" y="1153874"/>
            <a:ext cx="5694209" cy="8280195"/>
            <a:chOff x="0" y="0"/>
            <a:chExt cx="812800" cy="1181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3575541" y="-5548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2870893" y="830332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3565367" y="9026456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84171" y="4348953"/>
            <a:ext cx="492517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CNNs are extensively used in medical fields for tasks like: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Brain tumor detection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Lung disease diagnosis</a:t>
            </a:r>
          </a:p>
          <a:p>
            <a:pPr algn="ctr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Retinal image analysis</a:t>
            </a:r>
          </a:p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84171" y="2913740"/>
            <a:ext cx="492517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Widely Used in Medical Imaging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577566" y="2659853"/>
            <a:ext cx="8545614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Convolutional Neural Network (CNN) is a deep learning model specially designed for image analysis. It automatically learns to identify patterns, textures, and structures in images.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11661" y="689565"/>
            <a:ext cx="9319484" cy="1250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What is CNN?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891371" y="5862290"/>
            <a:ext cx="492517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ADVANTAGES OF CNN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77566" y="6197600"/>
            <a:ext cx="8545614" cy="306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High accuracy in detection and classification.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Reduces human error and fatigue.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Scalable and efficient once trained.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Capable of working with large medical image datasets.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63445" y="-318668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8610" y="2766277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09235" y="4591506"/>
            <a:ext cx="5694209" cy="8280195"/>
            <a:chOff x="0" y="0"/>
            <a:chExt cx="812800" cy="11819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411095" y="2452589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8"/>
                </a:lnTo>
                <a:lnTo>
                  <a:pt x="0" y="7726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604302" y="4213702"/>
            <a:ext cx="7399403" cy="11629710"/>
          </a:xfrm>
          <a:custGeom>
            <a:avLst/>
            <a:gdLst/>
            <a:ahLst/>
            <a:cxnLst/>
            <a:rect r="r" b="b" t="t" l="l"/>
            <a:pathLst>
              <a:path h="11629710" w="7399403">
                <a:moveTo>
                  <a:pt x="0" y="0"/>
                </a:moveTo>
                <a:lnTo>
                  <a:pt x="7399403" y="0"/>
                </a:lnTo>
                <a:lnTo>
                  <a:pt x="7399403" y="11629709"/>
                </a:lnTo>
                <a:lnTo>
                  <a:pt x="0" y="11629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444927" y="6038930"/>
            <a:ext cx="5694209" cy="8280195"/>
            <a:chOff x="0" y="0"/>
            <a:chExt cx="812800" cy="11819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1181927"/>
            </a:xfrm>
            <a:custGeom>
              <a:avLst/>
              <a:gdLst/>
              <a:ahLst/>
              <a:cxnLst/>
              <a:rect r="r" b="b" t="t" l="l"/>
              <a:pathLst>
                <a:path h="1181927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1257881">
            <a:off x="-746181" y="2077712"/>
            <a:ext cx="3549762" cy="3440042"/>
          </a:xfrm>
          <a:custGeom>
            <a:avLst/>
            <a:gdLst/>
            <a:ahLst/>
            <a:cxnLst/>
            <a:rect r="r" b="b" t="t" l="l"/>
            <a:pathLst>
              <a:path h="3440042" w="354976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37149">
            <a:off x="9171401" y="3701601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5725" y="6927524"/>
            <a:ext cx="5066021" cy="180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57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Convolutional Neural Networks (CNNs)</a:t>
            </a:r>
            <a:r>
              <a:rPr lang="en-US" sz="257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play a crucial role in brain tumor detection, especially using medical imaging like MRI scans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41417" y="6575224"/>
            <a:ext cx="4925174" cy="218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1. Image Preprocessing  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2. Feature Extraction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3. Tumor Classification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4. Tumor Segmentation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5. Early Diagnosis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05725" y="4943475"/>
            <a:ext cx="4925174" cy="110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CNN role in brain tumor detection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75008" y="146837"/>
            <a:ext cx="14228697" cy="248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799"/>
              </a:lnSpc>
            </a:pPr>
            <a:r>
              <a:rPr lang="en-US" sz="6999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Role of CNNs</a:t>
            </a:r>
          </a:p>
          <a:p>
            <a:pPr algn="r">
              <a:lnSpc>
                <a:spcPts val="97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7454" y="1839336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961399" y="1040440"/>
            <a:ext cx="7876905" cy="7726439"/>
          </a:xfrm>
          <a:custGeom>
            <a:avLst/>
            <a:gdLst/>
            <a:ahLst/>
            <a:cxnLst/>
            <a:rect r="r" b="b" t="t" l="l"/>
            <a:pathLst>
              <a:path h="7726439" w="7876905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7843" y="2045302"/>
            <a:ext cx="7082961" cy="3058022"/>
            <a:chOff x="0" y="0"/>
            <a:chExt cx="883555" cy="3814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197843" y="5324780"/>
            <a:ext cx="7082961" cy="3058022"/>
            <a:chOff x="0" y="0"/>
            <a:chExt cx="883555" cy="3814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3555" cy="381469"/>
            </a:xfrm>
            <a:custGeom>
              <a:avLst/>
              <a:gdLst/>
              <a:ahLst/>
              <a:cxnLst/>
              <a:rect r="r" b="b" t="t" l="l"/>
              <a:pathLst>
                <a:path h="381469" w="883555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8690379" y="4903660"/>
            <a:ext cx="4752275" cy="6304842"/>
          </a:xfrm>
          <a:custGeom>
            <a:avLst/>
            <a:gdLst/>
            <a:ahLst/>
            <a:cxnLst/>
            <a:rect r="r" b="b" t="t" l="l"/>
            <a:pathLst>
              <a:path h="6304842" w="4752275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248570">
            <a:off x="14319081" y="6764744"/>
            <a:ext cx="2099363" cy="2991320"/>
          </a:xfrm>
          <a:custGeom>
            <a:avLst/>
            <a:gdLst/>
            <a:ahLst/>
            <a:cxnLst/>
            <a:rect r="r" b="b" t="t" l="l"/>
            <a:pathLst>
              <a:path h="2991320" w="2099363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37149">
            <a:off x="16001738" y="5585294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855077">
            <a:off x="-761394" y="5781721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58794" y="2453786"/>
            <a:ext cx="5761060" cy="174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Data set is taken from kaggle 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it is labelled dataset with images labelled with yes and no about the tumor presence in the brain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58794" y="5733264"/>
            <a:ext cx="5761060" cy="13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The images are of MRI scan of different Human brains,</a:t>
            </a:r>
          </a:p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It is trained on total of 253 images.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111661" y="699090"/>
            <a:ext cx="9319484" cy="347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100"/>
              </a:lnSpc>
            </a:pPr>
            <a:r>
              <a:rPr lang="en-US" sz="65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Dataset Overview</a:t>
            </a:r>
          </a:p>
          <a:p>
            <a:pPr algn="r">
              <a:lnSpc>
                <a:spcPts val="91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93077">
            <a:off x="6475864" y="6099261"/>
            <a:ext cx="1769402" cy="2463725"/>
          </a:xfrm>
          <a:custGeom>
            <a:avLst/>
            <a:gdLst/>
            <a:ahLst/>
            <a:cxnLst/>
            <a:rect r="r" b="b" t="t" l="l"/>
            <a:pathLst>
              <a:path h="2463725" w="1769402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55077">
            <a:off x="10344721" y="5870052"/>
            <a:ext cx="2066999" cy="2383332"/>
          </a:xfrm>
          <a:custGeom>
            <a:avLst/>
            <a:gdLst/>
            <a:ahLst/>
            <a:cxnLst/>
            <a:rect r="r" b="b" t="t" l="l"/>
            <a:pathLst>
              <a:path h="2383332" w="2066999">
                <a:moveTo>
                  <a:pt x="0" y="0"/>
                </a:moveTo>
                <a:lnTo>
                  <a:pt x="2066999" y="0"/>
                </a:lnTo>
                <a:lnTo>
                  <a:pt x="2066999" y="2383331"/>
                </a:lnTo>
                <a:lnTo>
                  <a:pt x="0" y="2383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43316" y="4135370"/>
            <a:ext cx="3834904" cy="6391507"/>
          </a:xfrm>
          <a:custGeom>
            <a:avLst/>
            <a:gdLst/>
            <a:ahLst/>
            <a:cxnLst/>
            <a:rect r="r" b="b" t="t" l="l"/>
            <a:pathLst>
              <a:path h="6391507" w="3834904">
                <a:moveTo>
                  <a:pt x="0" y="0"/>
                </a:moveTo>
                <a:lnTo>
                  <a:pt x="3834904" y="0"/>
                </a:lnTo>
                <a:lnTo>
                  <a:pt x="3834904" y="6391507"/>
                </a:lnTo>
                <a:lnTo>
                  <a:pt x="0" y="639150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095957" y="-3538303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5"/>
                </a:lnTo>
                <a:lnTo>
                  <a:pt x="0" y="60736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511100" y="-3036817"/>
            <a:ext cx="6191914" cy="6073635"/>
          </a:xfrm>
          <a:custGeom>
            <a:avLst/>
            <a:gdLst/>
            <a:ahLst/>
            <a:cxnLst/>
            <a:rect r="r" b="b" t="t" l="l"/>
            <a:pathLst>
              <a:path h="6073635" w="6191914">
                <a:moveTo>
                  <a:pt x="0" y="0"/>
                </a:moveTo>
                <a:lnTo>
                  <a:pt x="6191914" y="0"/>
                </a:lnTo>
                <a:lnTo>
                  <a:pt x="6191914" y="6073634"/>
                </a:lnTo>
                <a:lnTo>
                  <a:pt x="0" y="60736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37149">
            <a:off x="-400707" y="5998890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37149">
            <a:off x="17420051" y="5998890"/>
            <a:ext cx="1402006" cy="1402006"/>
          </a:xfrm>
          <a:custGeom>
            <a:avLst/>
            <a:gdLst/>
            <a:ahLst/>
            <a:cxnLst/>
            <a:rect r="r" b="b" t="t" l="l"/>
            <a:pathLst>
              <a:path h="1402006" w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321" y="3297332"/>
            <a:ext cx="6475985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Preprocessing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Resize </a:t>
            </a:r>
            <a:r>
              <a:rPr lang="en-US" sz="32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and normalize MRI images for consistency.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645069" y="3078257"/>
            <a:ext cx="6475985" cy="335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CNN Model Design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Convolution</a:t>
            </a:r>
            <a:r>
              <a:rPr lang="en-US" sz="32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al, pooling, and dense layers with ReLU and Sigmoid activations.</a:t>
            </a:r>
          </a:p>
          <a:p>
            <a:pPr algn="ctr">
              <a:lnSpc>
                <a:spcPts val="44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68827"/>
            <a:ext cx="4951021" cy="27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Training Setup</a:t>
            </a:r>
          </a:p>
          <a:p>
            <a:pPr algn="ctr">
              <a:lnSpc>
                <a:spcPts val="4480"/>
              </a:lnSpc>
            </a:p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80/20 split, (80% - X_train, Y_train) &amp; (20% - X_temp &amp; y_temp)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2932" y="885602"/>
            <a:ext cx="14942136" cy="2259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Methodology</a:t>
            </a:r>
          </a:p>
          <a:p>
            <a:pPr algn="ctr">
              <a:lnSpc>
                <a:spcPts val="88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DAGooTNxRnY</dc:identifier>
  <dcterms:modified xsi:type="dcterms:W3CDTF">2011-08-01T06:04:30Z</dcterms:modified>
  <cp:revision>1</cp:revision>
  <dc:title>Blue Illustrative Innovations in Medicine Presentation</dc:title>
</cp:coreProperties>
</file>