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a53ab8be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a53ab8be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9eb4b86af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9eb4b86a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a629444be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a629444be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9eb4b86af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9eb4b86af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eb4b86af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eb4b86af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6e09c397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6e09c397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86e128b5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86e128b5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a4de34782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a4de34782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a4de34782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a4de34782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4de34782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4de34782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4de34782f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4de34782f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4de34782f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4de34782f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a4de34782f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a4de34782f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a4de34782f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a4de34782f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a4de34782f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a4de34782f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jpg"/><Relationship Id="rId4" Type="http://schemas.openxmlformats.org/officeDocument/2006/relationships/hyperlink" Target="https://www.ti.com/lit/ds/symlink/cd74hc243.pdf?ts=1604375631693&amp;ref_url=https%253A%252F%252Fwww.ti.com%252Fproduct%252FCD74HC243%253FDCM%253Dyes%2526HQS%253DTI-null-null-alldatasheets-df-pf-SEP-wwe%2526DCM%253Dyes%2526dclid%253DCNj1g_e85ewCFRJJfAodvbwAtw" TargetMode="External"/><Relationship Id="rId5" Type="http://schemas.openxmlformats.org/officeDocument/2006/relationships/hyperlink" Target="https://www.ti.com/lit/ds/symlink/sn74ls173a.pdf?ts=1604316857391&amp;ref_url=https%253A%252F%252Fwww.google.com%252F" TargetMode="External"/><Relationship Id="rId6" Type="http://schemas.openxmlformats.org/officeDocument/2006/relationships/hyperlink" Target="https://www.ti.com/lit/ds/symlink/cd74hc154.pdf?ts=1604375811050&amp;ref_url=https%253A%252F%252Fwww.ti.com%252Fproduct%252FCD74HC154%253FDCM%253Dyes%2526HQS%253DTI-null-null-alldatasheets-df-pf-SEP-wwe%2526DCM%253Dyes%2526dclid%253DCJbE2c695ewCFasC1QodT6ABE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jp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jp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jp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jpg"/><Relationship Id="rId4" Type="http://schemas.openxmlformats.org/officeDocument/2006/relationships/hyperlink" Target="https://www.technologyreview.com/2020/12/11/1014102/ai-train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jpg"/><Relationship Id="rId4" Type="http://schemas.openxmlformats.org/officeDocument/2006/relationships/image" Target="../media/image7.png"/><Relationship Id="rId5" Type="http://schemas.openxmlformats.org/officeDocument/2006/relationships/hyperlink" Target="https://www.ti.com/lit/ds/symlink/sn74ls283.pdf?ts=1604310363353&amp;ref_url=https%253A%252F%252Fwww.ti.com%252Fproduct%252FSN74LS28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jpg"/><Relationship Id="rId4" Type="http://schemas.openxmlformats.org/officeDocument/2006/relationships/image" Target="../media/image21.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jpg"/><Relationship Id="rId4" Type="http://schemas.openxmlformats.org/officeDocument/2006/relationships/image" Target="../media/image6.png"/><Relationship Id="rId5" Type="http://schemas.openxmlformats.org/officeDocument/2006/relationships/hyperlink" Target="https://datasheetspdf.com/pdf-file/375720/FairchildSemiconductor/74LS85/1" TargetMode="External"/><Relationship Id="rId6" Type="http://schemas.openxmlformats.org/officeDocument/2006/relationships/hyperlink" Target="https://datasheetspdf.com/pdf-file/375720/FairchildSemiconductor/74LS85/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jpg"/><Relationship Id="rId4" Type="http://schemas.openxmlformats.org/officeDocument/2006/relationships/image" Target="../media/image19.jpg"/><Relationship Id="rId5" Type="http://schemas.openxmlformats.org/officeDocument/2006/relationships/hyperlink" Target="http://www.esi.uclm.es/www/isanchez/apuntes/ci/74195.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idx="1" type="subTitle"/>
          </p:nvPr>
        </p:nvSpPr>
        <p:spPr>
          <a:xfrm>
            <a:off x="30600" y="1126150"/>
            <a:ext cx="9082800" cy="27516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900">
                <a:solidFill>
                  <a:srgbClr val="FFFFFF"/>
                </a:solidFill>
                <a:latin typeface="Verdana"/>
                <a:ea typeface="Verdana"/>
                <a:cs typeface="Verdana"/>
                <a:sym typeface="Verdana"/>
              </a:rPr>
              <a:t>4-BIT ARITHMETIC LOGIC UNIT</a:t>
            </a:r>
            <a:endParaRPr b="1" sz="4900">
              <a:solidFill>
                <a:srgbClr val="FFFFFF"/>
              </a:solidFill>
              <a:latin typeface="Verdana"/>
              <a:ea typeface="Verdana"/>
              <a:cs typeface="Verdana"/>
              <a:sym typeface="Verdana"/>
            </a:endParaRPr>
          </a:p>
        </p:txBody>
      </p:sp>
      <p:sp>
        <p:nvSpPr>
          <p:cNvPr id="55" name="Google Shape;55;p13"/>
          <p:cNvSpPr txBox="1"/>
          <p:nvPr/>
        </p:nvSpPr>
        <p:spPr>
          <a:xfrm>
            <a:off x="0" y="0"/>
            <a:ext cx="2167500" cy="3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Prashant Tukaram Bhala</a:t>
            </a:r>
            <a:endParaRPr>
              <a:solidFill>
                <a:srgbClr val="FFFFFF"/>
              </a:solidFill>
            </a:endParaRPr>
          </a:p>
        </p:txBody>
      </p:sp>
      <p:sp>
        <p:nvSpPr>
          <p:cNvPr id="56" name="Google Shape;56;p13"/>
          <p:cNvSpPr txBox="1"/>
          <p:nvPr/>
        </p:nvSpPr>
        <p:spPr>
          <a:xfrm>
            <a:off x="7982575" y="0"/>
            <a:ext cx="1130700" cy="39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191080012</a:t>
            </a:r>
            <a:r>
              <a:rPr lang="en"/>
              <a:t>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4" name="Shape 114"/>
        <p:cNvGrpSpPr/>
        <p:nvPr/>
      </p:nvGrpSpPr>
      <p:grpSpPr>
        <a:xfrm>
          <a:off x="0" y="0"/>
          <a:ext cx="0" cy="0"/>
          <a:chOff x="0" y="0"/>
          <a:chExt cx="0" cy="0"/>
        </a:xfrm>
      </p:grpSpPr>
      <p:sp>
        <p:nvSpPr>
          <p:cNvPr id="115" name="Google Shape;115;p22"/>
          <p:cNvSpPr txBox="1"/>
          <p:nvPr>
            <p:ph type="title"/>
          </p:nvPr>
        </p:nvSpPr>
        <p:spPr>
          <a:xfrm>
            <a:off x="82775" y="200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rgbClr val="FFFFFF"/>
                </a:solidFill>
              </a:rPr>
              <a:t>OTHER COMPONENTS:</a:t>
            </a:r>
            <a:endParaRPr sz="3300">
              <a:solidFill>
                <a:srgbClr val="FFFFFF"/>
              </a:solidFill>
            </a:endParaRPr>
          </a:p>
        </p:txBody>
      </p:sp>
      <p:sp>
        <p:nvSpPr>
          <p:cNvPr id="116" name="Google Shape;116;p22"/>
          <p:cNvSpPr txBox="1"/>
          <p:nvPr>
            <p:ph idx="1" type="body"/>
          </p:nvPr>
        </p:nvSpPr>
        <p:spPr>
          <a:xfrm>
            <a:off x="311700" y="1152475"/>
            <a:ext cx="8291700" cy="3416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Clr>
                <a:srgbClr val="FFFFFF"/>
              </a:buClr>
              <a:buSzPts val="2100"/>
              <a:buChar char="●"/>
            </a:pPr>
            <a:r>
              <a:rPr lang="en" sz="2100">
                <a:solidFill>
                  <a:srgbClr val="FFFFFF"/>
                </a:solidFill>
              </a:rPr>
              <a:t>To activate or to deactivate the units a </a:t>
            </a:r>
            <a:r>
              <a:rPr lang="en" sz="2100">
                <a:solidFill>
                  <a:srgbClr val="FFFFFF"/>
                </a:solidFill>
              </a:rPr>
              <a:t>4-bit tri state buffer ic 74HC243 is used. </a:t>
            </a:r>
            <a:r>
              <a:rPr lang="en" sz="2100" u="sng">
                <a:solidFill>
                  <a:schemeClr val="hlink"/>
                </a:solidFill>
                <a:hlinkClick r:id="rId4"/>
              </a:rPr>
              <a:t>Datasheet</a:t>
            </a:r>
            <a:endParaRPr sz="2100">
              <a:solidFill>
                <a:srgbClr val="FFFFFF"/>
              </a:solidFill>
            </a:endParaRPr>
          </a:p>
          <a:p>
            <a:pPr indent="-361950" lvl="0" marL="457200" rtl="0" algn="l">
              <a:spcBef>
                <a:spcPts val="0"/>
              </a:spcBef>
              <a:spcAft>
                <a:spcPts val="0"/>
              </a:spcAft>
              <a:buClr>
                <a:srgbClr val="FFFFFF"/>
              </a:buClr>
              <a:buSzPts val="2100"/>
              <a:buChar char="●"/>
            </a:pPr>
            <a:r>
              <a:rPr lang="en" sz="2100">
                <a:solidFill>
                  <a:srgbClr val="FFFFFF"/>
                </a:solidFill>
              </a:rPr>
              <a:t>For memory, ic 74LS173 is used as register and accumulator.It is 4 bit d-type flip-flop register.</a:t>
            </a:r>
            <a:r>
              <a:rPr lang="en" sz="2100" u="sng">
                <a:solidFill>
                  <a:schemeClr val="hlink"/>
                </a:solidFill>
                <a:hlinkClick r:id="rId5"/>
              </a:rPr>
              <a:t>Datasheet</a:t>
            </a:r>
            <a:endParaRPr sz="2100">
              <a:solidFill>
                <a:srgbClr val="FFFFFF"/>
              </a:solidFill>
            </a:endParaRPr>
          </a:p>
          <a:p>
            <a:pPr indent="-361950" lvl="0" marL="457200" rtl="0" algn="l">
              <a:spcBef>
                <a:spcPts val="0"/>
              </a:spcBef>
              <a:spcAft>
                <a:spcPts val="0"/>
              </a:spcAft>
              <a:buClr>
                <a:srgbClr val="FFFFFF"/>
              </a:buClr>
              <a:buSzPts val="2100"/>
              <a:buChar char="●"/>
            </a:pPr>
            <a:r>
              <a:rPr lang="en" sz="2100">
                <a:solidFill>
                  <a:srgbClr val="FFFFFF"/>
                </a:solidFill>
              </a:rPr>
              <a:t>The ic 74HC154 is used as an instructor decoder.It is a 4 line  to 16 line decoder.</a:t>
            </a:r>
            <a:r>
              <a:rPr lang="en" sz="2100" u="sng">
                <a:solidFill>
                  <a:schemeClr val="hlink"/>
                </a:solidFill>
                <a:hlinkClick r:id="rId6"/>
              </a:rPr>
              <a:t>Datasheet</a:t>
            </a:r>
            <a:endParaRPr sz="2100">
              <a:solidFill>
                <a:srgbClr val="FFFFFF"/>
              </a:solidFill>
            </a:endParaRPr>
          </a:p>
          <a:p>
            <a:pPr indent="-361950" lvl="0" marL="457200" rtl="0" algn="l">
              <a:spcBef>
                <a:spcPts val="0"/>
              </a:spcBef>
              <a:spcAft>
                <a:spcPts val="0"/>
              </a:spcAft>
              <a:buClr>
                <a:srgbClr val="FFFFFF"/>
              </a:buClr>
              <a:buSzPts val="2100"/>
              <a:buChar char="●"/>
            </a:pPr>
            <a:r>
              <a:rPr lang="en" sz="2100">
                <a:solidFill>
                  <a:srgbClr val="FFFFFF"/>
                </a:solidFill>
              </a:rPr>
              <a:t>IC 74LS189 is a 16word x 4bit RAM.</a:t>
            </a:r>
            <a:endParaRPr sz="2100">
              <a:solidFill>
                <a:srgbClr val="FFFFFF"/>
              </a:solidFill>
            </a:endParaRPr>
          </a:p>
          <a:p>
            <a:pPr indent="-361950" lvl="0" marL="457200" rtl="0" algn="l">
              <a:spcBef>
                <a:spcPts val="0"/>
              </a:spcBef>
              <a:spcAft>
                <a:spcPts val="0"/>
              </a:spcAft>
              <a:buClr>
                <a:srgbClr val="FFFFFF"/>
              </a:buClr>
              <a:buSzPts val="2100"/>
              <a:buChar char="●"/>
            </a:pPr>
            <a:r>
              <a:rPr lang="en" sz="2100">
                <a:solidFill>
                  <a:srgbClr val="FFFFFF"/>
                </a:solidFill>
              </a:rPr>
              <a:t>IC 7493 is a 4 bit binary counter used as a program counter.</a:t>
            </a:r>
            <a:endParaRPr sz="2100">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p23"/>
          <p:cNvSpPr txBox="1"/>
          <p:nvPr>
            <p:ph type="title"/>
          </p:nvPr>
        </p:nvSpPr>
        <p:spPr>
          <a:xfrm>
            <a:off x="156600" y="198400"/>
            <a:ext cx="8830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300">
                <a:solidFill>
                  <a:srgbClr val="FFFFFF"/>
                </a:solidFill>
              </a:rPr>
              <a:t>ALU BLOCK DIAGRAM:</a:t>
            </a:r>
            <a:endParaRPr sz="3300">
              <a:solidFill>
                <a:srgbClr val="FFFFFF"/>
              </a:solidFill>
            </a:endParaRPr>
          </a:p>
        </p:txBody>
      </p:sp>
      <p:pic>
        <p:nvPicPr>
          <p:cNvPr id="122" name="Google Shape;122;p23"/>
          <p:cNvPicPr preferRelativeResize="0"/>
          <p:nvPr/>
        </p:nvPicPr>
        <p:blipFill>
          <a:blip r:embed="rId4">
            <a:alphaModFix/>
          </a:blip>
          <a:stretch>
            <a:fillRect/>
          </a:stretch>
        </p:blipFill>
        <p:spPr>
          <a:xfrm>
            <a:off x="1358150" y="892975"/>
            <a:ext cx="6669330" cy="4067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6" name="Shape 126"/>
        <p:cNvGrpSpPr/>
        <p:nvPr/>
      </p:nvGrpSpPr>
      <p:grpSpPr>
        <a:xfrm>
          <a:off x="0" y="0"/>
          <a:ext cx="0" cy="0"/>
          <a:chOff x="0" y="0"/>
          <a:chExt cx="0" cy="0"/>
        </a:xfrm>
      </p:grpSpPr>
      <p:sp>
        <p:nvSpPr>
          <p:cNvPr id="127" name="Google Shape;127;p24"/>
          <p:cNvSpPr txBox="1"/>
          <p:nvPr>
            <p:ph type="title"/>
          </p:nvPr>
        </p:nvSpPr>
        <p:spPr>
          <a:xfrm>
            <a:off x="82750" y="93975"/>
            <a:ext cx="1980000" cy="77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rgbClr val="FFFFFF"/>
                </a:solidFill>
              </a:rPr>
              <a:t>Circuit :</a:t>
            </a:r>
            <a:endParaRPr sz="3300">
              <a:solidFill>
                <a:srgbClr val="FFFFFF"/>
              </a:solidFill>
            </a:endParaRPr>
          </a:p>
        </p:txBody>
      </p:sp>
      <p:pic>
        <p:nvPicPr>
          <p:cNvPr id="128" name="Google Shape;128;p24"/>
          <p:cNvPicPr preferRelativeResize="0"/>
          <p:nvPr/>
        </p:nvPicPr>
        <p:blipFill>
          <a:blip r:embed="rId4">
            <a:alphaModFix/>
          </a:blip>
          <a:stretch>
            <a:fillRect/>
          </a:stretch>
        </p:blipFill>
        <p:spPr>
          <a:xfrm>
            <a:off x="2215150" y="152400"/>
            <a:ext cx="5731008"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2" name="Shape 132"/>
        <p:cNvGrpSpPr/>
        <p:nvPr/>
      </p:nvGrpSpPr>
      <p:grpSpPr>
        <a:xfrm>
          <a:off x="0" y="0"/>
          <a:ext cx="0" cy="0"/>
          <a:chOff x="0" y="0"/>
          <a:chExt cx="0" cy="0"/>
        </a:xfrm>
      </p:grpSpPr>
      <p:sp>
        <p:nvSpPr>
          <p:cNvPr id="133" name="Google Shape;133;p25"/>
          <p:cNvSpPr txBox="1"/>
          <p:nvPr>
            <p:ph type="title"/>
          </p:nvPr>
        </p:nvSpPr>
        <p:spPr>
          <a:xfrm>
            <a:off x="113275" y="200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rgbClr val="FFFFFF"/>
                </a:solidFill>
              </a:rPr>
              <a:t>INSTRUCTIONS:</a:t>
            </a:r>
            <a:endParaRPr sz="3300">
              <a:solidFill>
                <a:srgbClr val="FFFFFF"/>
              </a:solidFill>
            </a:endParaRPr>
          </a:p>
        </p:txBody>
      </p:sp>
      <p:pic>
        <p:nvPicPr>
          <p:cNvPr id="134" name="Google Shape;134;p25"/>
          <p:cNvPicPr preferRelativeResize="0"/>
          <p:nvPr/>
        </p:nvPicPr>
        <p:blipFill>
          <a:blip r:embed="rId4">
            <a:alphaModFix/>
          </a:blip>
          <a:stretch>
            <a:fillRect/>
          </a:stretch>
        </p:blipFill>
        <p:spPr>
          <a:xfrm>
            <a:off x="152400" y="855700"/>
            <a:ext cx="8837500" cy="4135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8" name="Shape 138"/>
        <p:cNvGrpSpPr/>
        <p:nvPr/>
      </p:nvGrpSpPr>
      <p:grpSpPr>
        <a:xfrm>
          <a:off x="0" y="0"/>
          <a:ext cx="0" cy="0"/>
          <a:chOff x="0" y="0"/>
          <a:chExt cx="0" cy="0"/>
        </a:xfrm>
      </p:grpSpPr>
      <p:sp>
        <p:nvSpPr>
          <p:cNvPr id="139" name="Google Shape;139;p26"/>
          <p:cNvSpPr txBox="1"/>
          <p:nvPr>
            <p:ph type="title"/>
          </p:nvPr>
        </p:nvSpPr>
        <p:spPr>
          <a:xfrm>
            <a:off x="113300" y="2008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rgbClr val="FFFFFF"/>
                </a:solidFill>
              </a:rPr>
              <a:t>PROGRAM EXAMPLE:</a:t>
            </a:r>
            <a:endParaRPr sz="3300">
              <a:solidFill>
                <a:srgbClr val="FFFFFF"/>
              </a:solidFill>
            </a:endParaRPr>
          </a:p>
        </p:txBody>
      </p:sp>
      <p:sp>
        <p:nvSpPr>
          <p:cNvPr id="140" name="Google Shape;140;p26"/>
          <p:cNvSpPr txBox="1"/>
          <p:nvPr>
            <p:ph idx="1" type="body"/>
          </p:nvPr>
        </p:nvSpPr>
        <p:spPr>
          <a:xfrm>
            <a:off x="311700" y="1183000"/>
            <a:ext cx="29547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To add two number</a:t>
            </a:r>
            <a:r>
              <a:rPr lang="en">
                <a:solidFill>
                  <a:srgbClr val="FFFFFF"/>
                </a:solidFill>
              </a:rPr>
              <a:t>s:</a:t>
            </a:r>
            <a:endParaRPr>
              <a:solidFill>
                <a:srgbClr val="FFFFFF"/>
              </a:solidFill>
            </a:endParaRPr>
          </a:p>
          <a:p>
            <a:pPr indent="0" lvl="0" marL="0" rtl="0" algn="l">
              <a:spcBef>
                <a:spcPts val="1600"/>
              </a:spcBef>
              <a:spcAft>
                <a:spcPts val="0"/>
              </a:spcAft>
              <a:buNone/>
            </a:pPr>
            <a:r>
              <a:rPr lang="en">
                <a:solidFill>
                  <a:srgbClr val="FFFFFF"/>
                </a:solidFill>
              </a:rPr>
              <a:t>LDA 0100</a:t>
            </a:r>
            <a:endParaRPr>
              <a:solidFill>
                <a:srgbClr val="FFFFFF"/>
              </a:solidFill>
            </a:endParaRPr>
          </a:p>
          <a:p>
            <a:pPr indent="0" lvl="0" marL="0" rtl="0" algn="l">
              <a:spcBef>
                <a:spcPts val="1600"/>
              </a:spcBef>
              <a:spcAft>
                <a:spcPts val="0"/>
              </a:spcAft>
              <a:buNone/>
            </a:pPr>
            <a:r>
              <a:rPr lang="en">
                <a:solidFill>
                  <a:srgbClr val="FFFFFF"/>
                </a:solidFill>
              </a:rPr>
              <a:t>ADD 0011</a:t>
            </a:r>
            <a:endParaRPr>
              <a:solidFill>
                <a:srgbClr val="FFFFFF"/>
              </a:solidFill>
            </a:endParaRPr>
          </a:p>
          <a:p>
            <a:pPr indent="0" lvl="0" marL="0" rtl="0" algn="l">
              <a:spcBef>
                <a:spcPts val="1600"/>
              </a:spcBef>
              <a:spcAft>
                <a:spcPts val="0"/>
              </a:spcAft>
              <a:buNone/>
            </a:pPr>
            <a:r>
              <a:rPr lang="en">
                <a:solidFill>
                  <a:srgbClr val="FFFFFF"/>
                </a:solidFill>
              </a:rPr>
              <a:t>To Compare two numbers:</a:t>
            </a:r>
            <a:endParaRPr>
              <a:solidFill>
                <a:srgbClr val="FFFFFF"/>
              </a:solidFill>
            </a:endParaRPr>
          </a:p>
          <a:p>
            <a:pPr indent="0" lvl="0" marL="0" rtl="0" algn="l">
              <a:spcBef>
                <a:spcPts val="1600"/>
              </a:spcBef>
              <a:spcAft>
                <a:spcPts val="0"/>
              </a:spcAft>
              <a:buNone/>
            </a:pPr>
            <a:r>
              <a:rPr lang="en">
                <a:solidFill>
                  <a:srgbClr val="FFFFFF"/>
                </a:solidFill>
              </a:rPr>
              <a:t>LDA 0001</a:t>
            </a:r>
            <a:endParaRPr>
              <a:solidFill>
                <a:srgbClr val="FFFFFF"/>
              </a:solidFill>
            </a:endParaRPr>
          </a:p>
          <a:p>
            <a:pPr indent="0" lvl="0" marL="0" rtl="0" algn="l">
              <a:spcBef>
                <a:spcPts val="1600"/>
              </a:spcBef>
              <a:spcAft>
                <a:spcPts val="1600"/>
              </a:spcAft>
              <a:buNone/>
            </a:pPr>
            <a:r>
              <a:rPr lang="en">
                <a:solidFill>
                  <a:srgbClr val="FFFFFF"/>
                </a:solidFill>
              </a:rPr>
              <a:t>COMP 0100</a:t>
            </a:r>
            <a:endParaRPr>
              <a:solidFill>
                <a:srgbClr val="FFFFFF"/>
              </a:solidFill>
            </a:endParaRPr>
          </a:p>
        </p:txBody>
      </p:sp>
      <p:sp>
        <p:nvSpPr>
          <p:cNvPr id="141" name="Google Shape;141;p26"/>
          <p:cNvSpPr txBox="1"/>
          <p:nvPr/>
        </p:nvSpPr>
        <p:spPr>
          <a:xfrm>
            <a:off x="5510025" y="1183000"/>
            <a:ext cx="2954700" cy="3198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FFFFFF"/>
                </a:solidFill>
              </a:rPr>
              <a:t>To increment a number:</a:t>
            </a:r>
            <a:endParaRPr sz="1800">
              <a:solidFill>
                <a:srgbClr val="FFFFFF"/>
              </a:solidFill>
            </a:endParaRPr>
          </a:p>
          <a:p>
            <a:pPr indent="0" lvl="0" marL="0" rtl="0" algn="l">
              <a:lnSpc>
                <a:spcPct val="150000"/>
              </a:lnSpc>
              <a:spcBef>
                <a:spcPts val="0"/>
              </a:spcBef>
              <a:spcAft>
                <a:spcPts val="0"/>
              </a:spcAft>
              <a:buNone/>
            </a:pPr>
            <a:r>
              <a:rPr lang="en" sz="1800">
                <a:solidFill>
                  <a:srgbClr val="FFFFFF"/>
                </a:solidFill>
              </a:rPr>
              <a:t>LDA 0111</a:t>
            </a:r>
            <a:endParaRPr sz="1800">
              <a:solidFill>
                <a:srgbClr val="FFFFFF"/>
              </a:solidFill>
            </a:endParaRPr>
          </a:p>
          <a:p>
            <a:pPr indent="0" lvl="0" marL="0" rtl="0" algn="l">
              <a:lnSpc>
                <a:spcPct val="150000"/>
              </a:lnSpc>
              <a:spcBef>
                <a:spcPts val="0"/>
              </a:spcBef>
              <a:spcAft>
                <a:spcPts val="0"/>
              </a:spcAft>
              <a:buNone/>
            </a:pPr>
            <a:r>
              <a:rPr lang="en" sz="1800">
                <a:solidFill>
                  <a:srgbClr val="FFFFFF"/>
                </a:solidFill>
              </a:rPr>
              <a:t>INCRE</a:t>
            </a:r>
            <a:endParaRPr sz="1800">
              <a:solidFill>
                <a:srgbClr val="FFFFFF"/>
              </a:solidFill>
            </a:endParaRPr>
          </a:p>
          <a:p>
            <a:pPr indent="0" lvl="0" marL="0" rtl="0" algn="l">
              <a:lnSpc>
                <a:spcPct val="150000"/>
              </a:lnSpc>
              <a:spcBef>
                <a:spcPts val="0"/>
              </a:spcBef>
              <a:spcAft>
                <a:spcPts val="0"/>
              </a:spcAft>
              <a:buNone/>
            </a:pPr>
            <a:r>
              <a:t/>
            </a:r>
            <a:endParaRPr sz="1800">
              <a:solidFill>
                <a:srgbClr val="FFFFFF"/>
              </a:solidFill>
            </a:endParaRPr>
          </a:p>
          <a:p>
            <a:pPr indent="0" lvl="0" marL="0" rtl="0" algn="l">
              <a:lnSpc>
                <a:spcPct val="150000"/>
              </a:lnSpc>
              <a:spcBef>
                <a:spcPts val="0"/>
              </a:spcBef>
              <a:spcAft>
                <a:spcPts val="0"/>
              </a:spcAft>
              <a:buNone/>
            </a:pPr>
            <a:r>
              <a:rPr lang="en" sz="1800">
                <a:solidFill>
                  <a:srgbClr val="FFFFFF"/>
                </a:solidFill>
              </a:rPr>
              <a:t>To AND two numbers:</a:t>
            </a:r>
            <a:endParaRPr sz="1800">
              <a:solidFill>
                <a:srgbClr val="FFFFFF"/>
              </a:solidFill>
            </a:endParaRPr>
          </a:p>
          <a:p>
            <a:pPr indent="0" lvl="0" marL="0" rtl="0" algn="l">
              <a:lnSpc>
                <a:spcPct val="150000"/>
              </a:lnSpc>
              <a:spcBef>
                <a:spcPts val="0"/>
              </a:spcBef>
              <a:spcAft>
                <a:spcPts val="0"/>
              </a:spcAft>
              <a:buNone/>
            </a:pPr>
            <a:r>
              <a:rPr lang="en" sz="1800">
                <a:solidFill>
                  <a:srgbClr val="FFFFFF"/>
                </a:solidFill>
              </a:rPr>
              <a:t>LDA 0010</a:t>
            </a:r>
            <a:endParaRPr sz="1800">
              <a:solidFill>
                <a:srgbClr val="FFFFFF"/>
              </a:solidFill>
            </a:endParaRPr>
          </a:p>
          <a:p>
            <a:pPr indent="0" lvl="0" marL="0" rtl="0" algn="l">
              <a:lnSpc>
                <a:spcPct val="150000"/>
              </a:lnSpc>
              <a:spcBef>
                <a:spcPts val="0"/>
              </a:spcBef>
              <a:spcAft>
                <a:spcPts val="0"/>
              </a:spcAft>
              <a:buNone/>
            </a:pPr>
            <a:r>
              <a:rPr lang="en" sz="1800">
                <a:solidFill>
                  <a:srgbClr val="FFFFFF"/>
                </a:solidFill>
              </a:rPr>
              <a:t>AND 1000</a:t>
            </a:r>
            <a:endParaRPr sz="180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Google Shape;146;p27"/>
          <p:cNvSpPr txBox="1"/>
          <p:nvPr>
            <p:ph type="title"/>
          </p:nvPr>
        </p:nvSpPr>
        <p:spPr>
          <a:xfrm>
            <a:off x="113300" y="170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rgbClr val="FFFFFF"/>
                </a:solidFill>
              </a:rPr>
              <a:t>Future Scope:</a:t>
            </a:r>
            <a:endParaRPr b="1" sz="4100"/>
          </a:p>
        </p:txBody>
      </p:sp>
      <p:sp>
        <p:nvSpPr>
          <p:cNvPr id="147" name="Google Shape;147;p27"/>
          <p:cNvSpPr txBox="1"/>
          <p:nvPr>
            <p:ph idx="1" type="body"/>
          </p:nvPr>
        </p:nvSpPr>
        <p:spPr>
          <a:xfrm>
            <a:off x="311700" y="938825"/>
            <a:ext cx="8520600" cy="300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FFFFFF"/>
                </a:solidFill>
              </a:rPr>
              <a:t>There are many microcontroller available in the market with lot more functionality.</a:t>
            </a:r>
            <a:endParaRPr sz="1900">
              <a:solidFill>
                <a:srgbClr val="FFFFFF"/>
              </a:solidFill>
            </a:endParaRPr>
          </a:p>
          <a:p>
            <a:pPr indent="0" lvl="0" marL="0" rtl="0" algn="l">
              <a:spcBef>
                <a:spcPts val="1600"/>
              </a:spcBef>
              <a:spcAft>
                <a:spcPts val="0"/>
              </a:spcAft>
              <a:buNone/>
            </a:pPr>
            <a:r>
              <a:rPr lang="en" sz="1900">
                <a:solidFill>
                  <a:srgbClr val="FFFFFF"/>
                </a:solidFill>
              </a:rPr>
              <a:t> But we need to study those microcontroller’s syntax and then we can implement some projects.</a:t>
            </a:r>
            <a:endParaRPr sz="1900">
              <a:solidFill>
                <a:srgbClr val="FFFFFF"/>
              </a:solidFill>
            </a:endParaRPr>
          </a:p>
          <a:p>
            <a:pPr indent="0" lvl="0" marL="0" rtl="0" algn="l">
              <a:spcBef>
                <a:spcPts val="1600"/>
              </a:spcBef>
              <a:spcAft>
                <a:spcPts val="0"/>
              </a:spcAft>
              <a:buNone/>
            </a:pPr>
            <a:r>
              <a:rPr lang="en" sz="1900">
                <a:solidFill>
                  <a:srgbClr val="FFFFFF"/>
                </a:solidFill>
              </a:rPr>
              <a:t> </a:t>
            </a:r>
            <a:r>
              <a:rPr lang="en" sz="1900">
                <a:solidFill>
                  <a:srgbClr val="FFFFFF"/>
                </a:solidFill>
              </a:rPr>
              <a:t>By designing our own microcontroller we can add the functionality we want.</a:t>
            </a:r>
            <a:endParaRPr sz="1900">
              <a:solidFill>
                <a:srgbClr val="FFFFFF"/>
              </a:solidFill>
            </a:endParaRPr>
          </a:p>
          <a:p>
            <a:pPr indent="0" lvl="0" marL="0" rtl="0" algn="l">
              <a:spcBef>
                <a:spcPts val="1600"/>
              </a:spcBef>
              <a:spcAft>
                <a:spcPts val="1600"/>
              </a:spcAft>
              <a:buNone/>
            </a:pPr>
            <a:r>
              <a:rPr lang="en" sz="1900">
                <a:solidFill>
                  <a:srgbClr val="FFFFFF"/>
                </a:solidFill>
              </a:rPr>
              <a:t>A recent article is also published that in future AI will be trained on 4 bit computers. Link:</a:t>
            </a:r>
            <a:r>
              <a:rPr lang="en" sz="1900" u="sng">
                <a:solidFill>
                  <a:schemeClr val="hlink"/>
                </a:solidFill>
                <a:hlinkClick r:id="rId4"/>
              </a:rPr>
              <a:t>https://www.technologyreview.com/2020/12/11/1014102/ai-trains -on-4-bit-computers/ Conclusion: ● In this project we design a 4-bit ALU(4-b</a:t>
            </a:r>
            <a:endParaRPr sz="19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1" name="Shape 151"/>
        <p:cNvGrpSpPr/>
        <p:nvPr/>
      </p:nvGrpSpPr>
      <p:grpSpPr>
        <a:xfrm>
          <a:off x="0" y="0"/>
          <a:ext cx="0" cy="0"/>
          <a:chOff x="0" y="0"/>
          <a:chExt cx="0" cy="0"/>
        </a:xfrm>
      </p:grpSpPr>
      <p:sp>
        <p:nvSpPr>
          <p:cNvPr id="152" name="Google Shape;152;p28"/>
          <p:cNvSpPr txBox="1"/>
          <p:nvPr>
            <p:ph type="title"/>
          </p:nvPr>
        </p:nvSpPr>
        <p:spPr>
          <a:xfrm>
            <a:off x="113300" y="1703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rgbClr val="FFFFFF"/>
                </a:solidFill>
              </a:rPr>
              <a:t>Conclusion:</a:t>
            </a:r>
            <a:endParaRPr b="1" sz="4100"/>
          </a:p>
        </p:txBody>
      </p:sp>
      <p:sp>
        <p:nvSpPr>
          <p:cNvPr id="153" name="Google Shape;153;p28"/>
          <p:cNvSpPr txBox="1"/>
          <p:nvPr>
            <p:ph idx="1" type="body"/>
          </p:nvPr>
        </p:nvSpPr>
        <p:spPr>
          <a:xfrm>
            <a:off x="311700" y="938825"/>
            <a:ext cx="8520600" cy="300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FFFF"/>
                </a:solidFill>
              </a:rPr>
              <a:t>● In this project we design a 4-bit ALU(4-bit in the sense it can operate on 4 bits).</a:t>
            </a:r>
            <a:endParaRPr sz="2200">
              <a:solidFill>
                <a:srgbClr val="FFFFFF"/>
              </a:solidFill>
            </a:endParaRPr>
          </a:p>
          <a:p>
            <a:pPr indent="0" lvl="0" marL="0" rtl="0" algn="l">
              <a:spcBef>
                <a:spcPts val="1600"/>
              </a:spcBef>
              <a:spcAft>
                <a:spcPts val="0"/>
              </a:spcAft>
              <a:buNone/>
            </a:pPr>
            <a:r>
              <a:rPr lang="en" sz="2200">
                <a:solidFill>
                  <a:srgbClr val="FFFFFF"/>
                </a:solidFill>
              </a:rPr>
              <a:t>● List the required components. </a:t>
            </a:r>
            <a:endParaRPr sz="2200">
              <a:solidFill>
                <a:srgbClr val="FFFFFF"/>
              </a:solidFill>
            </a:endParaRPr>
          </a:p>
          <a:p>
            <a:pPr indent="0" lvl="0" marL="0" rtl="0" algn="l">
              <a:spcBef>
                <a:spcPts val="1600"/>
              </a:spcBef>
              <a:spcAft>
                <a:spcPts val="0"/>
              </a:spcAft>
              <a:buNone/>
            </a:pPr>
            <a:r>
              <a:rPr lang="en" sz="2200">
                <a:solidFill>
                  <a:srgbClr val="FFFFFF"/>
                </a:solidFill>
              </a:rPr>
              <a:t>● We design instructions. </a:t>
            </a:r>
            <a:endParaRPr sz="2200">
              <a:solidFill>
                <a:srgbClr val="FFFFFF"/>
              </a:solidFill>
            </a:endParaRPr>
          </a:p>
          <a:p>
            <a:pPr indent="0" lvl="0" marL="0" rtl="0" algn="l">
              <a:spcBef>
                <a:spcPts val="1600"/>
              </a:spcBef>
              <a:spcAft>
                <a:spcPts val="1600"/>
              </a:spcAft>
              <a:buNone/>
            </a:pPr>
            <a:r>
              <a:rPr lang="en" sz="2200">
                <a:solidFill>
                  <a:srgbClr val="FFFFFF"/>
                </a:solidFill>
              </a:rPr>
              <a:t>● Execute programs.</a:t>
            </a:r>
            <a:endParaRPr sz="22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122100" y="1855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rgbClr val="FFFFFF"/>
                </a:solidFill>
              </a:rPr>
              <a:t>What is an ALU ?</a:t>
            </a:r>
            <a:endParaRPr sz="3300">
              <a:solidFill>
                <a:srgbClr val="FFFFFF"/>
              </a:solidFill>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FFFF"/>
                </a:solidFill>
              </a:rPr>
              <a:t>An arithmetic logic unit is a digital circuit that performs arithmetic, logical and bitwise operations on the operands in the Computer instruction words, i.e, on binary data.</a:t>
            </a:r>
            <a:endParaRPr sz="2100">
              <a:solidFill>
                <a:srgbClr val="FFFFFF"/>
              </a:solidFill>
            </a:endParaRPr>
          </a:p>
          <a:p>
            <a:pPr indent="0" lvl="0" marL="0" rtl="0" algn="l">
              <a:spcBef>
                <a:spcPts val="1600"/>
              </a:spcBef>
              <a:spcAft>
                <a:spcPts val="0"/>
              </a:spcAft>
              <a:buNone/>
            </a:pPr>
            <a:r>
              <a:t/>
            </a:r>
            <a:endParaRPr sz="2100">
              <a:solidFill>
                <a:srgbClr val="FFFFFF"/>
              </a:solidFill>
            </a:endParaRPr>
          </a:p>
          <a:p>
            <a:pPr indent="0" lvl="0" marL="0" rtl="0" algn="l">
              <a:spcBef>
                <a:spcPts val="1600"/>
              </a:spcBef>
              <a:spcAft>
                <a:spcPts val="1600"/>
              </a:spcAft>
              <a:buNone/>
            </a:pPr>
            <a:r>
              <a:rPr lang="en" sz="2100">
                <a:solidFill>
                  <a:srgbClr val="FFFFFF"/>
                </a:solidFill>
              </a:rPr>
              <a:t>It is the fundamental building block of Computers. It performs Data Processing functions.</a:t>
            </a:r>
            <a:endParaRPr sz="21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237763" y="2313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rgbClr val="FFFFFF"/>
                </a:solidFill>
              </a:rPr>
              <a:t>BLOCK DIAGRAM OF ALU:</a:t>
            </a:r>
            <a:endParaRPr sz="3300">
              <a:solidFill>
                <a:srgbClr val="FFFFFF"/>
              </a:solidFill>
            </a:endParaRPr>
          </a:p>
        </p:txBody>
      </p:sp>
      <p:pic>
        <p:nvPicPr>
          <p:cNvPr id="68" name="Google Shape;68;p15"/>
          <p:cNvPicPr preferRelativeResize="0"/>
          <p:nvPr/>
        </p:nvPicPr>
        <p:blipFill>
          <a:blip r:embed="rId4">
            <a:alphaModFix/>
          </a:blip>
          <a:stretch>
            <a:fillRect/>
          </a:stretch>
        </p:blipFill>
        <p:spPr>
          <a:xfrm>
            <a:off x="1953400" y="1017725"/>
            <a:ext cx="5089315" cy="3820975"/>
          </a:xfrm>
          <a:prstGeom prst="rect">
            <a:avLst/>
          </a:prstGeom>
          <a:noFill/>
          <a:ln cap="flat" cmpd="sng" w="38100">
            <a:solidFill>
              <a:srgbClr val="FFFFFF"/>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98000" y="139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rgbClr val="FFFFFF"/>
                </a:solidFill>
              </a:rPr>
              <a:t>Operations that ALU performs :</a:t>
            </a:r>
            <a:endParaRPr sz="3300">
              <a:solidFill>
                <a:srgbClr val="FFFFFF"/>
              </a:solidFill>
            </a:endParaRPr>
          </a:p>
        </p:txBody>
      </p:sp>
      <p:sp>
        <p:nvSpPr>
          <p:cNvPr id="74" name="Google Shape;74;p16"/>
          <p:cNvSpPr txBox="1"/>
          <p:nvPr>
            <p:ph idx="1" type="body"/>
          </p:nvPr>
        </p:nvSpPr>
        <p:spPr>
          <a:xfrm>
            <a:off x="311700" y="831975"/>
            <a:ext cx="8520600" cy="408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rgbClr val="FFFFFF"/>
                </a:solidFill>
              </a:rPr>
              <a:t>Arithmetic Operations:</a:t>
            </a:r>
            <a:endParaRPr u="sng">
              <a:solidFill>
                <a:srgbClr val="FFFFFF"/>
              </a:solidFill>
            </a:endParaRPr>
          </a:p>
          <a:p>
            <a:pPr indent="0" lvl="0" marL="0" rtl="0" algn="l">
              <a:lnSpc>
                <a:spcPct val="100000"/>
              </a:lnSpc>
              <a:spcBef>
                <a:spcPts val="1600"/>
              </a:spcBef>
              <a:spcAft>
                <a:spcPts val="0"/>
              </a:spcAft>
              <a:buNone/>
            </a:pPr>
            <a:r>
              <a:rPr lang="en">
                <a:solidFill>
                  <a:srgbClr val="FFFFFF"/>
                </a:solidFill>
              </a:rPr>
              <a:t>ADDITION, SUBTRACTION, INCREMENT, DECREMENT,2’S COMPLEMENT</a:t>
            </a:r>
            <a:endParaRPr>
              <a:solidFill>
                <a:srgbClr val="FFFFFF"/>
              </a:solidFill>
            </a:endParaRPr>
          </a:p>
          <a:p>
            <a:pPr indent="0" lvl="0" marL="0" rtl="0" algn="l">
              <a:spcBef>
                <a:spcPts val="1600"/>
              </a:spcBef>
              <a:spcAft>
                <a:spcPts val="0"/>
              </a:spcAft>
              <a:buNone/>
            </a:pPr>
            <a:r>
              <a:rPr lang="en" u="sng">
                <a:solidFill>
                  <a:srgbClr val="FFFFFF"/>
                </a:solidFill>
              </a:rPr>
              <a:t>Bitwise Operations:</a:t>
            </a:r>
            <a:endParaRPr u="sng">
              <a:solidFill>
                <a:srgbClr val="FFFFFF"/>
              </a:solidFill>
            </a:endParaRPr>
          </a:p>
          <a:p>
            <a:pPr indent="0" lvl="0" marL="0" rtl="0" algn="l">
              <a:spcBef>
                <a:spcPts val="1600"/>
              </a:spcBef>
              <a:spcAft>
                <a:spcPts val="0"/>
              </a:spcAft>
              <a:buNone/>
            </a:pPr>
            <a:r>
              <a:rPr lang="en">
                <a:solidFill>
                  <a:srgbClr val="FFFFFF"/>
                </a:solidFill>
              </a:rPr>
              <a:t>AND, OR, NOT, NOR, NAND, EX-OR, EX-NOR, 1’S COMPLEMENT</a:t>
            </a:r>
            <a:endParaRPr>
              <a:solidFill>
                <a:srgbClr val="FFFFFF"/>
              </a:solidFill>
            </a:endParaRPr>
          </a:p>
          <a:p>
            <a:pPr indent="0" lvl="0" marL="0" rtl="0" algn="l">
              <a:spcBef>
                <a:spcPts val="1600"/>
              </a:spcBef>
              <a:spcAft>
                <a:spcPts val="0"/>
              </a:spcAft>
              <a:buNone/>
            </a:pPr>
            <a:r>
              <a:rPr lang="en" u="sng">
                <a:solidFill>
                  <a:srgbClr val="FFFFFF"/>
                </a:solidFill>
              </a:rPr>
              <a:t>Shifting Operations:</a:t>
            </a:r>
            <a:endParaRPr u="sng">
              <a:solidFill>
                <a:srgbClr val="FFFFFF"/>
              </a:solidFill>
            </a:endParaRPr>
          </a:p>
          <a:p>
            <a:pPr indent="0" lvl="0" marL="0" rtl="0" algn="l">
              <a:spcBef>
                <a:spcPts val="1600"/>
              </a:spcBef>
              <a:spcAft>
                <a:spcPts val="0"/>
              </a:spcAft>
              <a:buNone/>
            </a:pPr>
            <a:r>
              <a:rPr lang="en">
                <a:solidFill>
                  <a:srgbClr val="FFFFFF"/>
                </a:solidFill>
              </a:rPr>
              <a:t>Logical Left and Right shift, Arithmetic Left and Right shift, Rotate Left and Right </a:t>
            </a:r>
            <a:endParaRPr>
              <a:solidFill>
                <a:srgbClr val="FFFFFF"/>
              </a:solidFill>
            </a:endParaRPr>
          </a:p>
          <a:p>
            <a:pPr indent="0" lvl="0" marL="0" rtl="0" algn="l">
              <a:spcBef>
                <a:spcPts val="1600"/>
              </a:spcBef>
              <a:spcAft>
                <a:spcPts val="0"/>
              </a:spcAft>
              <a:buNone/>
            </a:pPr>
            <a:r>
              <a:rPr lang="en" u="sng">
                <a:solidFill>
                  <a:srgbClr val="FFFFFF"/>
                </a:solidFill>
              </a:rPr>
              <a:t>Other Operations:</a:t>
            </a:r>
            <a:endParaRPr u="sng">
              <a:solidFill>
                <a:srgbClr val="FFFFFF"/>
              </a:solidFill>
            </a:endParaRPr>
          </a:p>
          <a:p>
            <a:pPr indent="0" lvl="0" marL="0" rtl="0" algn="l">
              <a:spcBef>
                <a:spcPts val="1600"/>
              </a:spcBef>
              <a:spcAft>
                <a:spcPts val="1600"/>
              </a:spcAft>
              <a:buNone/>
            </a:pPr>
            <a:r>
              <a:rPr lang="en">
                <a:solidFill>
                  <a:srgbClr val="FFFFFF"/>
                </a:solidFill>
              </a:rPr>
              <a:t>COMPARISION</a:t>
            </a:r>
            <a:endParaRPr>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143800" y="1702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rgbClr val="D9D9D9"/>
                </a:solidFill>
              </a:rPr>
              <a:t>PARTS OF ALU AND THE COMPONENTS USED:</a:t>
            </a:r>
            <a:endParaRPr sz="3300">
              <a:solidFill>
                <a:srgbClr val="D9D9D9"/>
              </a:solidFill>
            </a:endParaRPr>
          </a:p>
        </p:txBody>
      </p:sp>
      <p:sp>
        <p:nvSpPr>
          <p:cNvPr id="80" name="Google Shape;80;p17"/>
          <p:cNvSpPr txBox="1"/>
          <p:nvPr>
            <p:ph idx="1" type="body"/>
          </p:nvPr>
        </p:nvSpPr>
        <p:spPr>
          <a:xfrm>
            <a:off x="237450" y="1275625"/>
            <a:ext cx="3611100" cy="265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FFFF"/>
                </a:solidFill>
              </a:rPr>
              <a:t>ADDITION / SUBTRACTION UNIT:</a:t>
            </a:r>
            <a:endParaRPr sz="2100">
              <a:solidFill>
                <a:srgbClr val="FFFFFF"/>
              </a:solidFill>
            </a:endParaRPr>
          </a:p>
          <a:p>
            <a:pPr indent="0" lvl="0" marL="0" rtl="0" algn="l">
              <a:spcBef>
                <a:spcPts val="1600"/>
              </a:spcBef>
              <a:spcAft>
                <a:spcPts val="0"/>
              </a:spcAft>
              <a:buNone/>
            </a:pPr>
            <a:r>
              <a:rPr lang="en" sz="2100">
                <a:solidFill>
                  <a:srgbClr val="FFFFFF"/>
                </a:solidFill>
              </a:rPr>
              <a:t>IC 74LS283 is a high speed 4-bit binary adder. It comes with look-ahead-carry.</a:t>
            </a:r>
            <a:endParaRPr sz="2100">
              <a:solidFill>
                <a:srgbClr val="FFFFFF"/>
              </a:solidFill>
            </a:endParaRPr>
          </a:p>
          <a:p>
            <a:pPr indent="0" lvl="0" marL="0" rtl="0" algn="l">
              <a:spcBef>
                <a:spcPts val="1600"/>
              </a:spcBef>
              <a:spcAft>
                <a:spcPts val="1600"/>
              </a:spcAft>
              <a:buNone/>
            </a:pPr>
            <a:r>
              <a:rPr lang="en" sz="2100">
                <a:solidFill>
                  <a:srgbClr val="FFFFFF"/>
                </a:solidFill>
              </a:rPr>
              <a:t>By applying the XOR </a:t>
            </a:r>
            <a:endParaRPr/>
          </a:p>
        </p:txBody>
      </p:sp>
      <p:pic>
        <p:nvPicPr>
          <p:cNvPr id="81" name="Google Shape;81;p17"/>
          <p:cNvPicPr preferRelativeResize="0"/>
          <p:nvPr/>
        </p:nvPicPr>
        <p:blipFill rotWithShape="1">
          <a:blip r:embed="rId4">
            <a:alphaModFix/>
          </a:blip>
          <a:srcRect b="13601" l="13291" r="11953" t="7546"/>
          <a:stretch/>
        </p:blipFill>
        <p:spPr>
          <a:xfrm>
            <a:off x="3999625" y="1015325"/>
            <a:ext cx="5021400" cy="2913725"/>
          </a:xfrm>
          <a:prstGeom prst="rect">
            <a:avLst/>
          </a:prstGeom>
          <a:noFill/>
          <a:ln>
            <a:noFill/>
          </a:ln>
        </p:spPr>
      </p:pic>
      <p:sp>
        <p:nvSpPr>
          <p:cNvPr id="82" name="Google Shape;82;p17"/>
          <p:cNvSpPr txBox="1"/>
          <p:nvPr/>
        </p:nvSpPr>
        <p:spPr>
          <a:xfrm>
            <a:off x="237450" y="3929050"/>
            <a:ext cx="87837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FFFFFF"/>
                </a:solidFill>
              </a:rPr>
              <a:t>Inverter logic it can be made to perform 2’s complement subtraction.</a:t>
            </a:r>
            <a:endParaRPr sz="2200">
              <a:solidFill>
                <a:srgbClr val="FFFFFF"/>
              </a:solidFill>
            </a:endParaRPr>
          </a:p>
          <a:p>
            <a:pPr indent="0" lvl="0" marL="0" rtl="0" algn="l">
              <a:spcBef>
                <a:spcPts val="0"/>
              </a:spcBef>
              <a:spcAft>
                <a:spcPts val="0"/>
              </a:spcAft>
              <a:buNone/>
            </a:pPr>
            <a:r>
              <a:rPr lang="en" sz="2200" u="sng">
                <a:solidFill>
                  <a:schemeClr val="hlink"/>
                </a:solidFill>
                <a:hlinkClick r:id="rId5"/>
              </a:rPr>
              <a:t>Datasheet</a:t>
            </a:r>
            <a:endParaRPr sz="22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6" name="Shape 86"/>
        <p:cNvGrpSpPr/>
        <p:nvPr/>
      </p:nvGrpSpPr>
      <p:grpSpPr>
        <a:xfrm>
          <a:off x="0" y="0"/>
          <a:ext cx="0" cy="0"/>
          <a:chOff x="0" y="0"/>
          <a:chExt cx="0" cy="0"/>
        </a:xfrm>
      </p:grpSpPr>
      <p:sp>
        <p:nvSpPr>
          <p:cNvPr id="87" name="Google Shape;87;p18"/>
          <p:cNvSpPr txBox="1"/>
          <p:nvPr>
            <p:ph idx="1" type="body"/>
          </p:nvPr>
        </p:nvSpPr>
        <p:spPr>
          <a:xfrm>
            <a:off x="213900" y="229925"/>
            <a:ext cx="8618400" cy="433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FFFF"/>
                </a:solidFill>
              </a:rPr>
              <a:t>INCREMENT / DECREMENT UNIT:</a:t>
            </a:r>
            <a:endParaRPr sz="2100">
              <a:solidFill>
                <a:srgbClr val="FFFFFF"/>
              </a:solidFill>
            </a:endParaRPr>
          </a:p>
          <a:p>
            <a:pPr indent="0" lvl="0" marL="0" rtl="0" algn="l">
              <a:spcBef>
                <a:spcPts val="1600"/>
              </a:spcBef>
              <a:spcAft>
                <a:spcPts val="1600"/>
              </a:spcAft>
              <a:buNone/>
            </a:pPr>
            <a:r>
              <a:rPr lang="en" sz="1900">
                <a:solidFill>
                  <a:srgbClr val="FFFFFF"/>
                </a:solidFill>
              </a:rPr>
              <a:t>The same ADD.SUB circuit is used for incrementation and decrementation. The one 4-bit unit will take input from the accumulator and the other 4-bit unit will take 0000 from the register and the carry and sign input will be controlled by the instruction. Both the register and accumulator values will be added or subtracted depending on the instruction.</a:t>
            </a:r>
            <a:endParaRPr sz="1900">
              <a:solidFill>
                <a:srgbClr val="FFFFFF"/>
              </a:solidFill>
            </a:endParaRPr>
          </a:p>
        </p:txBody>
      </p:sp>
      <p:pic>
        <p:nvPicPr>
          <p:cNvPr id="88" name="Google Shape;88;p18"/>
          <p:cNvPicPr preferRelativeResize="0"/>
          <p:nvPr/>
        </p:nvPicPr>
        <p:blipFill>
          <a:blip r:embed="rId4">
            <a:alphaModFix/>
          </a:blip>
          <a:stretch>
            <a:fillRect/>
          </a:stretch>
        </p:blipFill>
        <p:spPr>
          <a:xfrm>
            <a:off x="213900" y="3100925"/>
            <a:ext cx="3213525" cy="1932025"/>
          </a:xfrm>
          <a:prstGeom prst="rect">
            <a:avLst/>
          </a:prstGeom>
          <a:noFill/>
          <a:ln>
            <a:noFill/>
          </a:ln>
        </p:spPr>
      </p:pic>
      <p:pic>
        <p:nvPicPr>
          <p:cNvPr id="89" name="Google Shape;89;p18"/>
          <p:cNvPicPr preferRelativeResize="0"/>
          <p:nvPr/>
        </p:nvPicPr>
        <p:blipFill>
          <a:blip r:embed="rId5">
            <a:alphaModFix/>
          </a:blip>
          <a:stretch>
            <a:fillRect/>
          </a:stretch>
        </p:blipFill>
        <p:spPr>
          <a:xfrm>
            <a:off x="5418450" y="2935025"/>
            <a:ext cx="3607550" cy="2097925"/>
          </a:xfrm>
          <a:prstGeom prst="rect">
            <a:avLst/>
          </a:prstGeom>
          <a:noFill/>
          <a:ln>
            <a:noFill/>
          </a:ln>
        </p:spPr>
      </p:pic>
      <p:sp>
        <p:nvSpPr>
          <p:cNvPr id="90" name="Google Shape;90;p18"/>
          <p:cNvSpPr txBox="1"/>
          <p:nvPr/>
        </p:nvSpPr>
        <p:spPr>
          <a:xfrm>
            <a:off x="1114375" y="2749925"/>
            <a:ext cx="1083600" cy="35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Increment</a:t>
            </a:r>
            <a:endParaRPr>
              <a:solidFill>
                <a:srgbClr val="FFFFFF"/>
              </a:solidFill>
            </a:endParaRPr>
          </a:p>
        </p:txBody>
      </p:sp>
      <p:sp>
        <p:nvSpPr>
          <p:cNvPr id="91" name="Google Shape;91;p18"/>
          <p:cNvSpPr txBox="1"/>
          <p:nvPr/>
        </p:nvSpPr>
        <p:spPr>
          <a:xfrm>
            <a:off x="6578375" y="2571750"/>
            <a:ext cx="1465200" cy="42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Decrement</a:t>
            </a:r>
            <a:endParaRPr>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5" name="Shape 95"/>
        <p:cNvGrpSpPr/>
        <p:nvPr/>
      </p:nvGrpSpPr>
      <p:grpSpPr>
        <a:xfrm>
          <a:off x="0" y="0"/>
          <a:ext cx="0" cy="0"/>
          <a:chOff x="0" y="0"/>
          <a:chExt cx="0" cy="0"/>
        </a:xfrm>
      </p:grpSpPr>
      <p:sp>
        <p:nvSpPr>
          <p:cNvPr id="96" name="Google Shape;96;p19"/>
          <p:cNvSpPr txBox="1"/>
          <p:nvPr>
            <p:ph idx="1" type="body"/>
          </p:nvPr>
        </p:nvSpPr>
        <p:spPr>
          <a:xfrm>
            <a:off x="198625" y="184150"/>
            <a:ext cx="5555700" cy="282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FFFF"/>
                </a:solidFill>
              </a:rPr>
              <a:t>COMPARATOR UNIT:</a:t>
            </a:r>
            <a:endParaRPr sz="2100">
              <a:solidFill>
                <a:srgbClr val="FFFFFF"/>
              </a:solidFill>
            </a:endParaRPr>
          </a:p>
          <a:p>
            <a:pPr indent="0" lvl="0" marL="0" rtl="0" algn="l">
              <a:spcBef>
                <a:spcPts val="1600"/>
              </a:spcBef>
              <a:spcAft>
                <a:spcPts val="0"/>
              </a:spcAft>
              <a:buNone/>
            </a:pPr>
            <a:r>
              <a:rPr lang="en" sz="2100">
                <a:solidFill>
                  <a:srgbClr val="FFFFFF"/>
                </a:solidFill>
              </a:rPr>
              <a:t>The ic 74LS85 is used for magnitude comparision of two four bit binary numbers. It gives the output for A&gt;B, A&lt;B and A=B.</a:t>
            </a:r>
            <a:endParaRPr sz="2100">
              <a:solidFill>
                <a:srgbClr val="FFFFFF"/>
              </a:solidFill>
            </a:endParaRPr>
          </a:p>
          <a:p>
            <a:pPr indent="0" lvl="0" marL="0" rtl="0" algn="l">
              <a:spcBef>
                <a:spcPts val="1600"/>
              </a:spcBef>
              <a:spcAft>
                <a:spcPts val="1600"/>
              </a:spcAft>
              <a:buNone/>
            </a:pPr>
            <a:r>
              <a:rPr lang="en" sz="2100">
                <a:solidFill>
                  <a:srgbClr val="FFFFFF"/>
                </a:solidFill>
              </a:rPr>
              <a:t>It can be extended to compare more than 4 bit binary numbers. </a:t>
            </a:r>
            <a:endParaRPr sz="2100">
              <a:solidFill>
                <a:srgbClr val="FFFFFF"/>
              </a:solidFill>
            </a:endParaRPr>
          </a:p>
        </p:txBody>
      </p:sp>
      <p:pic>
        <p:nvPicPr>
          <p:cNvPr id="97" name="Google Shape;97;p19"/>
          <p:cNvPicPr preferRelativeResize="0"/>
          <p:nvPr/>
        </p:nvPicPr>
        <p:blipFill>
          <a:blip r:embed="rId4">
            <a:alphaModFix/>
          </a:blip>
          <a:stretch>
            <a:fillRect/>
          </a:stretch>
        </p:blipFill>
        <p:spPr>
          <a:xfrm>
            <a:off x="5906725" y="152400"/>
            <a:ext cx="2924175" cy="3028950"/>
          </a:xfrm>
          <a:prstGeom prst="rect">
            <a:avLst/>
          </a:prstGeom>
          <a:noFill/>
          <a:ln>
            <a:noFill/>
          </a:ln>
        </p:spPr>
      </p:pic>
      <p:sp>
        <p:nvSpPr>
          <p:cNvPr id="98" name="Google Shape;98;p19"/>
          <p:cNvSpPr txBox="1"/>
          <p:nvPr/>
        </p:nvSpPr>
        <p:spPr>
          <a:xfrm>
            <a:off x="336000" y="3938750"/>
            <a:ext cx="16026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hlink"/>
                </a:solidFill>
                <a:hlinkClick r:id="rId5"/>
              </a:rPr>
              <a:t>Datasheet Lin</a:t>
            </a:r>
            <a:r>
              <a:rPr lang="en" sz="1800" u="sng">
                <a:solidFill>
                  <a:schemeClr val="hlink"/>
                </a:solidFill>
                <a:hlinkClick r:id="rId6"/>
              </a:rPr>
              <a:t>k</a:t>
            </a:r>
            <a:r>
              <a:rPr lang="en" sz="1800" u="sng">
                <a:solidFill>
                  <a:srgbClr val="00FFFF"/>
                </a:solidFill>
              </a:rPr>
              <a:t> </a:t>
            </a:r>
            <a:endParaRPr sz="1800" u="sng">
              <a:solidFill>
                <a:srgbClr val="00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Google Shape;103;p20"/>
          <p:cNvSpPr txBox="1"/>
          <p:nvPr>
            <p:ph idx="1" type="body"/>
          </p:nvPr>
        </p:nvSpPr>
        <p:spPr>
          <a:xfrm>
            <a:off x="183375" y="199400"/>
            <a:ext cx="8649000" cy="46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FFFF"/>
                </a:solidFill>
              </a:rPr>
              <a:t>BITWISE OPERATIONS UNIT:</a:t>
            </a:r>
            <a:endParaRPr sz="2100">
              <a:solidFill>
                <a:srgbClr val="FFFFFF"/>
              </a:solidFill>
            </a:endParaRPr>
          </a:p>
          <a:p>
            <a:pPr indent="0" lvl="0" marL="0" rtl="0" algn="l">
              <a:spcBef>
                <a:spcPts val="1600"/>
              </a:spcBef>
              <a:spcAft>
                <a:spcPts val="0"/>
              </a:spcAft>
              <a:buNone/>
            </a:pPr>
            <a:r>
              <a:rPr lang="en" sz="2100">
                <a:solidFill>
                  <a:srgbClr val="FFFFFF"/>
                </a:solidFill>
              </a:rPr>
              <a:t>The ic 7408 is used for AND operation. It contains four two inputed AND gates.</a:t>
            </a:r>
            <a:endParaRPr sz="2100">
              <a:solidFill>
                <a:srgbClr val="FFFFFF"/>
              </a:solidFill>
            </a:endParaRPr>
          </a:p>
          <a:p>
            <a:pPr indent="0" lvl="0" marL="0" rtl="0" algn="l">
              <a:spcBef>
                <a:spcPts val="1600"/>
              </a:spcBef>
              <a:spcAft>
                <a:spcPts val="0"/>
              </a:spcAft>
              <a:buNone/>
            </a:pPr>
            <a:r>
              <a:rPr lang="en" sz="2100">
                <a:solidFill>
                  <a:srgbClr val="FFFFFF"/>
                </a:solidFill>
              </a:rPr>
              <a:t>The ic 7432 is used for OR operation. It contains four two inputed OR gates.</a:t>
            </a:r>
            <a:endParaRPr sz="2100">
              <a:solidFill>
                <a:srgbClr val="FFFFFF"/>
              </a:solidFill>
            </a:endParaRPr>
          </a:p>
          <a:p>
            <a:pPr indent="0" lvl="0" marL="0" rtl="0" algn="l">
              <a:spcBef>
                <a:spcPts val="1600"/>
              </a:spcBef>
              <a:spcAft>
                <a:spcPts val="0"/>
              </a:spcAft>
              <a:buNone/>
            </a:pPr>
            <a:r>
              <a:rPr lang="en" sz="2100">
                <a:solidFill>
                  <a:srgbClr val="FFFFFF"/>
                </a:solidFill>
              </a:rPr>
              <a:t>The ic 7404 is used for 1’s complement, that is NOT.</a:t>
            </a:r>
            <a:endParaRPr sz="2100">
              <a:solidFill>
                <a:srgbClr val="FFFFFF"/>
              </a:solidFill>
            </a:endParaRPr>
          </a:p>
          <a:p>
            <a:pPr indent="0" lvl="0" marL="0" rtl="0" algn="l">
              <a:spcBef>
                <a:spcPts val="1600"/>
              </a:spcBef>
              <a:spcAft>
                <a:spcPts val="0"/>
              </a:spcAft>
              <a:buNone/>
            </a:pPr>
            <a:r>
              <a:rPr lang="en" sz="2100">
                <a:solidFill>
                  <a:srgbClr val="FFFFFF"/>
                </a:solidFill>
              </a:rPr>
              <a:t>The ic 7486 is used for XOR operation.</a:t>
            </a:r>
            <a:endParaRPr sz="2100">
              <a:solidFill>
                <a:srgbClr val="FFFFFF"/>
              </a:solidFill>
            </a:endParaRPr>
          </a:p>
          <a:p>
            <a:pPr indent="0" lvl="0" marL="0" rtl="0" algn="l">
              <a:spcBef>
                <a:spcPts val="1600"/>
              </a:spcBef>
              <a:spcAft>
                <a:spcPts val="0"/>
              </a:spcAft>
              <a:buNone/>
            </a:pPr>
            <a:r>
              <a:rPr lang="en" sz="2100">
                <a:solidFill>
                  <a:srgbClr val="FFFFFF"/>
                </a:solidFill>
              </a:rPr>
              <a:t>The ic 7400 is used for NAND operation.</a:t>
            </a:r>
            <a:endParaRPr sz="2100">
              <a:solidFill>
                <a:srgbClr val="FFFFFF"/>
              </a:solidFill>
            </a:endParaRPr>
          </a:p>
          <a:p>
            <a:pPr indent="0" lvl="0" marL="0" rtl="0" algn="l">
              <a:spcBef>
                <a:spcPts val="1600"/>
              </a:spcBef>
              <a:spcAft>
                <a:spcPts val="1600"/>
              </a:spcAft>
              <a:buNone/>
            </a:pPr>
            <a:r>
              <a:rPr lang="en" sz="2100">
                <a:solidFill>
                  <a:srgbClr val="FFFFFF"/>
                </a:solidFill>
              </a:rPr>
              <a:t>The ic 7402 is used for NOR operation.</a:t>
            </a:r>
            <a:endParaRPr sz="21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Google Shape;108;p21"/>
          <p:cNvSpPr txBox="1"/>
          <p:nvPr>
            <p:ph idx="1" type="body"/>
          </p:nvPr>
        </p:nvSpPr>
        <p:spPr>
          <a:xfrm>
            <a:off x="159075" y="190925"/>
            <a:ext cx="4801500" cy="304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FFFF"/>
                </a:solidFill>
              </a:rPr>
              <a:t>SHIFTING OPERATIONS UNIT:</a:t>
            </a:r>
            <a:endParaRPr sz="2100">
              <a:solidFill>
                <a:srgbClr val="FFFFFF"/>
              </a:solidFill>
            </a:endParaRPr>
          </a:p>
          <a:p>
            <a:pPr indent="0" lvl="0" marL="0" rtl="0" algn="l">
              <a:spcBef>
                <a:spcPts val="1600"/>
              </a:spcBef>
              <a:spcAft>
                <a:spcPts val="1600"/>
              </a:spcAft>
              <a:buNone/>
            </a:pPr>
            <a:r>
              <a:rPr lang="en" sz="2100">
                <a:solidFill>
                  <a:srgbClr val="FFFFFF"/>
                </a:solidFill>
              </a:rPr>
              <a:t>The ic 74LS195 is used for the shifting bits of a four bit binary number.It is a universal shift register.  It performs left shift, right shift and parallel transfer.</a:t>
            </a:r>
            <a:endParaRPr sz="2100">
              <a:solidFill>
                <a:srgbClr val="FFFFFF"/>
              </a:solidFill>
            </a:endParaRPr>
          </a:p>
        </p:txBody>
      </p:sp>
      <p:pic>
        <p:nvPicPr>
          <p:cNvPr id="109" name="Google Shape;109;p21"/>
          <p:cNvPicPr preferRelativeResize="0"/>
          <p:nvPr/>
        </p:nvPicPr>
        <p:blipFill>
          <a:blip r:embed="rId4">
            <a:alphaModFix/>
          </a:blip>
          <a:stretch>
            <a:fillRect/>
          </a:stretch>
        </p:blipFill>
        <p:spPr>
          <a:xfrm>
            <a:off x="5781650" y="523000"/>
            <a:ext cx="3086100" cy="2713525"/>
          </a:xfrm>
          <a:prstGeom prst="rect">
            <a:avLst/>
          </a:prstGeom>
          <a:noFill/>
          <a:ln>
            <a:noFill/>
          </a:ln>
        </p:spPr>
      </p:pic>
      <p:sp>
        <p:nvSpPr>
          <p:cNvPr id="110" name="Google Shape;110;p21"/>
          <p:cNvSpPr txBox="1"/>
          <p:nvPr/>
        </p:nvSpPr>
        <p:spPr>
          <a:xfrm>
            <a:off x="159075" y="3798875"/>
            <a:ext cx="13980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u="sng">
                <a:solidFill>
                  <a:schemeClr val="hlink"/>
                </a:solidFill>
                <a:hlinkClick r:id="rId5"/>
              </a:rPr>
              <a:t>Datasheet Link</a:t>
            </a:r>
            <a:endParaRPr sz="1900" u="sng">
              <a:solidFill>
                <a:srgbClr val="00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