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0" r:id="rId3"/>
    <p:sldId id="262" r:id="rId4"/>
    <p:sldId id="258" r:id="rId5"/>
    <p:sldId id="259" r:id="rId6"/>
    <p:sldId id="257"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82" d="100"/>
          <a:sy n="82"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05DCB-1F0C-4591-A775-6BCF6145FCE5}" type="datetimeFigureOut">
              <a:rPr lang="en-US" smtClean="0"/>
              <a:t>7/14/2017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FA395-2355-49D6-A27B-91583B5AD0D7}" type="slidenum">
              <a:rPr lang="en-US" smtClean="0"/>
              <a:t>‹#›</a:t>
            </a:fld>
            <a:endParaRPr lang="en-US"/>
          </a:p>
        </p:txBody>
      </p:sp>
    </p:spTree>
    <p:extLst>
      <p:ext uri="{BB962C8B-B14F-4D97-AF65-F5344CB8AC3E}">
        <p14:creationId xmlns:p14="http://schemas.microsoft.com/office/powerpoint/2010/main" val="158211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AFA395-2355-49D6-A27B-91583B5AD0D7}" type="slidenum">
              <a:rPr lang="en-US" smtClean="0"/>
              <a:t>6</a:t>
            </a:fld>
            <a:endParaRPr lang="en-US"/>
          </a:p>
        </p:txBody>
      </p:sp>
    </p:spTree>
    <p:extLst>
      <p:ext uri="{BB962C8B-B14F-4D97-AF65-F5344CB8AC3E}">
        <p14:creationId xmlns:p14="http://schemas.microsoft.com/office/powerpoint/2010/main" val="1504019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145858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341543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041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1041261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3452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4126218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3170675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263832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427023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FAA5B-36F8-4775-98B1-A8E517328A87}"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399048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3FAA5B-36F8-4775-98B1-A8E517328A87}"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185168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3FAA5B-36F8-4775-98B1-A8E517328A87}" type="datetimeFigureOut">
              <a:rPr lang="en-US" smtClean="0"/>
              <a:t>7/14/2017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274793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3FAA5B-36F8-4775-98B1-A8E517328A87}" type="datetimeFigureOut">
              <a:rPr lang="en-US" smtClean="0"/>
              <a:t>7/14/2017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267405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FAA5B-36F8-4775-98B1-A8E517328A87}" type="datetimeFigureOut">
              <a:rPr lang="en-US" smtClean="0"/>
              <a:t>7/14/2017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108024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3FAA5B-36F8-4775-98B1-A8E517328A87}"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269653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3FAA5B-36F8-4775-98B1-A8E517328A87}"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23D8A-4FEF-48D3-87D7-443AB3F44645}" type="slidenum">
              <a:rPr lang="en-US" smtClean="0"/>
              <a:t>‹#›</a:t>
            </a:fld>
            <a:endParaRPr lang="en-US"/>
          </a:p>
        </p:txBody>
      </p:sp>
    </p:spTree>
    <p:extLst>
      <p:ext uri="{BB962C8B-B14F-4D97-AF65-F5344CB8AC3E}">
        <p14:creationId xmlns:p14="http://schemas.microsoft.com/office/powerpoint/2010/main" val="244639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3FAA5B-36F8-4775-98B1-A8E517328A87}" type="datetimeFigureOut">
              <a:rPr lang="en-US" smtClean="0"/>
              <a:t>7/14/2017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D23D8A-4FEF-48D3-87D7-443AB3F44645}" type="slidenum">
              <a:rPr lang="en-US" smtClean="0"/>
              <a:t>‹#›</a:t>
            </a:fld>
            <a:endParaRPr lang="en-US"/>
          </a:p>
        </p:txBody>
      </p:sp>
    </p:spTree>
    <p:extLst>
      <p:ext uri="{BB962C8B-B14F-4D97-AF65-F5344CB8AC3E}">
        <p14:creationId xmlns:p14="http://schemas.microsoft.com/office/powerpoint/2010/main" val="1267683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P28LKWTzr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Parallel and Distributed Computing</a:t>
            </a:r>
          </a:p>
        </p:txBody>
      </p:sp>
      <p:sp>
        <p:nvSpPr>
          <p:cNvPr id="3" name="Subtitle 2"/>
          <p:cNvSpPr>
            <a:spLocks noGrp="1"/>
          </p:cNvSpPr>
          <p:nvPr>
            <p:ph type="subTitle" idx="1"/>
          </p:nvPr>
        </p:nvSpPr>
        <p:spPr/>
        <p:txBody>
          <a:bodyPr>
            <a:normAutofit lnSpcReduction="10000"/>
          </a:bodyPr>
          <a:lstStyle/>
          <a:p>
            <a:r>
              <a:rPr lang="en-US" dirty="0" err="1"/>
              <a:t>Priyal</a:t>
            </a:r>
            <a:r>
              <a:rPr lang="en-US" dirty="0"/>
              <a:t> </a:t>
            </a:r>
            <a:r>
              <a:rPr lang="en-US" dirty="0" err="1"/>
              <a:t>Chaudhari</a:t>
            </a:r>
            <a:endParaRPr lang="en-US" dirty="0"/>
          </a:p>
          <a:p>
            <a:r>
              <a:rPr lang="en-US" dirty="0"/>
              <a:t>Prashant Vikram Singh</a:t>
            </a:r>
          </a:p>
          <a:p>
            <a:r>
              <a:rPr lang="en-US" dirty="0"/>
              <a:t>Under the guidance of Prof. Srikanth Krishnamurthy</a:t>
            </a:r>
          </a:p>
          <a:p>
            <a:endParaRPr lang="en-US" dirty="0"/>
          </a:p>
        </p:txBody>
      </p:sp>
    </p:spTree>
    <p:extLst>
      <p:ext uri="{BB962C8B-B14F-4D97-AF65-F5344CB8AC3E}">
        <p14:creationId xmlns:p14="http://schemas.microsoft.com/office/powerpoint/2010/main" val="1159346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7863" y="786144"/>
            <a:ext cx="8596312" cy="4965037"/>
          </a:xfrm>
          <a:prstGeom prst="rect">
            <a:avLst/>
          </a:prstGeom>
        </p:spPr>
      </p:pic>
    </p:spTree>
    <p:extLst>
      <p:ext uri="{BB962C8B-B14F-4D97-AF65-F5344CB8AC3E}">
        <p14:creationId xmlns:p14="http://schemas.microsoft.com/office/powerpoint/2010/main" val="428974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9837" y="294324"/>
            <a:ext cx="8854751" cy="5747702"/>
          </a:xfrm>
          <a:prstGeom prst="rect">
            <a:avLst/>
          </a:prstGeom>
        </p:spPr>
      </p:pic>
    </p:spTree>
    <p:extLst>
      <p:ext uri="{BB962C8B-B14F-4D97-AF65-F5344CB8AC3E}">
        <p14:creationId xmlns:p14="http://schemas.microsoft.com/office/powerpoint/2010/main" val="198603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661"/>
          </a:xfrm>
        </p:spPr>
        <p:txBody>
          <a:bodyPr/>
          <a:lstStyle/>
          <a:p>
            <a:r>
              <a:rPr lang="en-US" dirty="0"/>
              <a:t>GPU (Graphics Processing Unit)</a:t>
            </a:r>
          </a:p>
        </p:txBody>
      </p:sp>
      <p:sp>
        <p:nvSpPr>
          <p:cNvPr id="3" name="Content Placeholder 2"/>
          <p:cNvSpPr>
            <a:spLocks noGrp="1"/>
          </p:cNvSpPr>
          <p:nvPr>
            <p:ph idx="1"/>
          </p:nvPr>
        </p:nvSpPr>
        <p:spPr>
          <a:xfrm>
            <a:off x="677334" y="2080727"/>
            <a:ext cx="8596668" cy="3960635"/>
          </a:xfrm>
        </p:spPr>
        <p:txBody>
          <a:bodyPr/>
          <a:lstStyle/>
          <a:p>
            <a:r>
              <a:rPr lang="en-US" dirty="0"/>
              <a:t>A </a:t>
            </a:r>
            <a:r>
              <a:rPr lang="en-US" b="1" dirty="0"/>
              <a:t>graphics processing unit</a:t>
            </a:r>
            <a:r>
              <a:rPr lang="en-US" dirty="0"/>
              <a:t> (</a:t>
            </a:r>
            <a:r>
              <a:rPr lang="en-US" b="1" dirty="0"/>
              <a:t>GPU</a:t>
            </a:r>
            <a:r>
              <a:rPr lang="en-US" dirty="0"/>
              <a:t>) is a specialized electronic circuit designed to rapidly manipulate and alter memory to accelerate the creation of images in a frame buffer intended for output to a display device. </a:t>
            </a:r>
          </a:p>
          <a:p>
            <a:endParaRPr lang="en-US" dirty="0"/>
          </a:p>
          <a:p>
            <a:pPr marL="0" indent="0">
              <a:buNone/>
            </a:pPr>
            <a:endParaRPr lang="en-US" dirty="0"/>
          </a:p>
          <a:p>
            <a:r>
              <a:rPr lang="en-US" dirty="0">
                <a:hlinkClick r:id="rId2"/>
              </a:rPr>
              <a:t>GPU Power</a:t>
            </a:r>
            <a:endParaRPr lang="en-US" dirty="0"/>
          </a:p>
          <a:p>
            <a:pPr marL="0" indent="0">
              <a:buNone/>
            </a:pPr>
            <a:endParaRPr lang="en-US" dirty="0"/>
          </a:p>
        </p:txBody>
      </p:sp>
    </p:spTree>
    <p:extLst>
      <p:ext uri="{BB962C8B-B14F-4D97-AF65-F5344CB8AC3E}">
        <p14:creationId xmlns:p14="http://schemas.microsoft.com/office/powerpoint/2010/main" val="308652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710"/>
          </a:xfrm>
        </p:spPr>
        <p:txBody>
          <a:bodyPr>
            <a:normAutofit fontScale="90000"/>
          </a:bodyPr>
          <a:lstStyle/>
          <a:p>
            <a:r>
              <a:rPr lang="en-US" dirty="0"/>
              <a:t>Need of GPGPU</a:t>
            </a:r>
          </a:p>
        </p:txBody>
      </p:sp>
      <p:sp>
        <p:nvSpPr>
          <p:cNvPr id="3" name="Content Placeholder 2"/>
          <p:cNvSpPr>
            <a:spLocks noGrp="1"/>
          </p:cNvSpPr>
          <p:nvPr>
            <p:ph idx="1"/>
          </p:nvPr>
        </p:nvSpPr>
        <p:spPr>
          <a:xfrm>
            <a:off x="677334" y="1352939"/>
            <a:ext cx="8596668" cy="4688423"/>
          </a:xfrm>
        </p:spPr>
        <p:txBody>
          <a:bodyPr/>
          <a:lstStyle/>
          <a:p>
            <a:r>
              <a:rPr lang="en-US" dirty="0"/>
              <a:t>General-purpose computing on graphics processing units (</a:t>
            </a:r>
            <a:r>
              <a:rPr lang="en-US" b="1" dirty="0"/>
              <a:t>GPGPU</a:t>
            </a:r>
            <a:r>
              <a:rPr lang="en-US" dirty="0"/>
              <a:t>) is the use of a graphics processing unit (GPU), which typically handles computation only for computer graphics, to perform computation in applications traditionally handled by the central processing unit (CPU)</a:t>
            </a:r>
          </a:p>
          <a:p>
            <a:endParaRPr lang="en-US" dirty="0"/>
          </a:p>
          <a:p>
            <a:r>
              <a:rPr lang="en-IN" i="1" dirty="0"/>
              <a:t>Computational requirements are large</a:t>
            </a:r>
          </a:p>
          <a:p>
            <a:endParaRPr lang="en-IN" i="1" dirty="0"/>
          </a:p>
          <a:p>
            <a:r>
              <a:rPr lang="en-IN" i="1" dirty="0"/>
              <a:t>Parallelism is substantial</a:t>
            </a:r>
          </a:p>
          <a:p>
            <a:endParaRPr lang="en-IN" i="1" dirty="0"/>
          </a:p>
          <a:p>
            <a:r>
              <a:rPr lang="en-IN" i="1" dirty="0"/>
              <a:t>Throughput is more important than latency</a:t>
            </a:r>
            <a:endParaRPr lang="en-US" dirty="0"/>
          </a:p>
        </p:txBody>
      </p:sp>
    </p:spTree>
    <p:extLst>
      <p:ext uri="{BB962C8B-B14F-4D97-AF65-F5344CB8AC3E}">
        <p14:creationId xmlns:p14="http://schemas.microsoft.com/office/powerpoint/2010/main" val="120258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3380"/>
          </a:xfrm>
        </p:spPr>
        <p:txBody>
          <a:bodyPr>
            <a:normAutofit fontScale="90000"/>
          </a:bodyPr>
          <a:lstStyle/>
          <a:p>
            <a:r>
              <a:rPr lang="en-US" dirty="0"/>
              <a:t>Difference between CPU and GPU</a:t>
            </a:r>
          </a:p>
        </p:txBody>
      </p:sp>
      <p:pic>
        <p:nvPicPr>
          <p:cNvPr id="5" name="Content Placeholder 4"/>
          <p:cNvPicPr>
            <a:picLocks noGrp="1" noChangeAspect="1"/>
          </p:cNvPicPr>
          <p:nvPr>
            <p:ph idx="1"/>
          </p:nvPr>
        </p:nvPicPr>
        <p:blipFill>
          <a:blip r:embed="rId2"/>
          <a:stretch>
            <a:fillRect/>
          </a:stretch>
        </p:blipFill>
        <p:spPr>
          <a:xfrm>
            <a:off x="677335" y="1566863"/>
            <a:ext cx="8596668" cy="4475162"/>
          </a:xfrm>
          <a:prstGeom prst="rect">
            <a:avLst/>
          </a:prstGeom>
        </p:spPr>
      </p:pic>
    </p:spTree>
    <p:extLst>
      <p:ext uri="{BB962C8B-B14F-4D97-AF65-F5344CB8AC3E}">
        <p14:creationId xmlns:p14="http://schemas.microsoft.com/office/powerpoint/2010/main" val="298921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95265"/>
          </a:xfrm>
        </p:spPr>
        <p:txBody>
          <a:bodyPr>
            <a:normAutofit fontScale="90000"/>
          </a:bodyPr>
          <a:lstStyle/>
          <a:p>
            <a:r>
              <a:rPr lang="en-US" dirty="0"/>
              <a:t>Architectural Difference between CPU and GPU</a:t>
            </a:r>
          </a:p>
        </p:txBody>
      </p:sp>
      <p:pic>
        <p:nvPicPr>
          <p:cNvPr id="4" name="Content Placeholder 3"/>
          <p:cNvPicPr>
            <a:picLocks noGrp="1" noChangeAspect="1"/>
          </p:cNvPicPr>
          <p:nvPr>
            <p:ph idx="1"/>
          </p:nvPr>
        </p:nvPicPr>
        <p:blipFill>
          <a:blip r:embed="rId2"/>
          <a:stretch>
            <a:fillRect/>
          </a:stretch>
        </p:blipFill>
        <p:spPr>
          <a:xfrm>
            <a:off x="677334" y="1875453"/>
            <a:ext cx="8596668" cy="3749853"/>
          </a:xfrm>
          <a:prstGeom prst="rect">
            <a:avLst/>
          </a:prstGeom>
        </p:spPr>
      </p:pic>
    </p:spTree>
    <p:extLst>
      <p:ext uri="{BB962C8B-B14F-4D97-AF65-F5344CB8AC3E}">
        <p14:creationId xmlns:p14="http://schemas.microsoft.com/office/powerpoint/2010/main" val="3330067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8065"/>
          </a:xfrm>
        </p:spPr>
        <p:txBody>
          <a:bodyPr>
            <a:normAutofit fontScale="90000"/>
          </a:bodyPr>
          <a:lstStyle/>
          <a:p>
            <a:r>
              <a:rPr lang="en-US" dirty="0"/>
              <a:t>GPU Demo</a:t>
            </a:r>
          </a:p>
        </p:txBody>
      </p:sp>
      <p:sp>
        <p:nvSpPr>
          <p:cNvPr id="3" name="Content Placeholder 2"/>
          <p:cNvSpPr>
            <a:spLocks noGrp="1"/>
          </p:cNvSpPr>
          <p:nvPr>
            <p:ph idx="1"/>
          </p:nvPr>
        </p:nvSpPr>
        <p:spPr>
          <a:xfrm>
            <a:off x="677334" y="1819469"/>
            <a:ext cx="8596668" cy="4221893"/>
          </a:xfrm>
        </p:spPr>
        <p:txBody>
          <a:bodyPr/>
          <a:lstStyle/>
          <a:p>
            <a:r>
              <a:rPr lang="en-US" dirty="0"/>
              <a:t>Libraries Required:</a:t>
            </a:r>
          </a:p>
          <a:p>
            <a:pPr lvl="1"/>
            <a:r>
              <a:rPr lang="en-US" dirty="0"/>
              <a:t>pylab</a:t>
            </a:r>
          </a:p>
          <a:p>
            <a:pPr lvl="1"/>
            <a:r>
              <a:rPr lang="en-US" dirty="0"/>
              <a:t>numba</a:t>
            </a:r>
          </a:p>
          <a:p>
            <a:pPr lvl="1"/>
            <a:r>
              <a:rPr lang="en-US" dirty="0"/>
              <a:t>numbapro</a:t>
            </a:r>
          </a:p>
          <a:p>
            <a:pPr lvl="1"/>
            <a:endParaRPr lang="en-US" dirty="0"/>
          </a:p>
          <a:p>
            <a:r>
              <a:rPr lang="en-US" dirty="0"/>
              <a:t>Demo ipython file is present under the folder:</a:t>
            </a:r>
          </a:p>
          <a:p>
            <a:pPr lvl="1"/>
            <a:r>
              <a:rPr lang="en-US" dirty="0"/>
              <a:t>GPU</a:t>
            </a:r>
            <a:endParaRPr lang="en-US" dirty="0"/>
          </a:p>
        </p:txBody>
      </p:sp>
    </p:spTree>
    <p:extLst>
      <p:ext uri="{BB962C8B-B14F-4D97-AF65-F5344CB8AC3E}">
        <p14:creationId xmlns:p14="http://schemas.microsoft.com/office/powerpoint/2010/main" val="272200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033"/>
          </a:xfrm>
        </p:spPr>
        <p:txBody>
          <a:bodyPr/>
          <a:lstStyle/>
          <a:p>
            <a:r>
              <a:rPr lang="en-US" dirty="0"/>
              <a:t>Sample Code for GPU</a:t>
            </a:r>
          </a:p>
        </p:txBody>
      </p:sp>
      <p:sp>
        <p:nvSpPr>
          <p:cNvPr id="3" name="Content Placeholder 2"/>
          <p:cNvSpPr>
            <a:spLocks noGrp="1"/>
          </p:cNvSpPr>
          <p:nvPr>
            <p:ph idx="1"/>
          </p:nvPr>
        </p:nvSpPr>
        <p:spPr>
          <a:xfrm>
            <a:off x="677334" y="1520891"/>
            <a:ext cx="8596668" cy="4520472"/>
          </a:xfrm>
        </p:spPr>
        <p:txBody>
          <a:bodyPr/>
          <a:lstStyle/>
          <a:p>
            <a:endParaRPr lang="en-US" dirty="0"/>
          </a:p>
        </p:txBody>
      </p:sp>
      <p:pic>
        <p:nvPicPr>
          <p:cNvPr id="4" name="Picture 3"/>
          <p:cNvPicPr>
            <a:picLocks noChangeAspect="1"/>
          </p:cNvPicPr>
          <p:nvPr/>
        </p:nvPicPr>
        <p:blipFill>
          <a:blip r:embed="rId2"/>
          <a:stretch>
            <a:fillRect/>
          </a:stretch>
        </p:blipFill>
        <p:spPr>
          <a:xfrm>
            <a:off x="677334" y="1361872"/>
            <a:ext cx="8729313" cy="4945685"/>
          </a:xfrm>
          <a:prstGeom prst="rect">
            <a:avLst/>
          </a:prstGeom>
        </p:spPr>
      </p:pic>
    </p:spTree>
    <p:extLst>
      <p:ext uri="{BB962C8B-B14F-4D97-AF65-F5344CB8AC3E}">
        <p14:creationId xmlns:p14="http://schemas.microsoft.com/office/powerpoint/2010/main" val="308399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7863" y="444972"/>
            <a:ext cx="8596312" cy="5460055"/>
          </a:xfrm>
          <a:prstGeom prst="rect">
            <a:avLst/>
          </a:prstGeom>
        </p:spPr>
      </p:pic>
    </p:spTree>
    <p:extLst>
      <p:ext uri="{BB962C8B-B14F-4D97-AF65-F5344CB8AC3E}">
        <p14:creationId xmlns:p14="http://schemas.microsoft.com/office/powerpoint/2010/main" val="142762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using GPU</a:t>
            </a:r>
          </a:p>
        </p:txBody>
      </p:sp>
      <p:sp>
        <p:nvSpPr>
          <p:cNvPr id="3" name="Content Placeholder 2"/>
          <p:cNvSpPr>
            <a:spLocks noGrp="1"/>
          </p:cNvSpPr>
          <p:nvPr>
            <p:ph idx="1"/>
          </p:nvPr>
        </p:nvSpPr>
        <p:spPr/>
        <p:txBody>
          <a:bodyPr/>
          <a:lstStyle/>
          <a:p>
            <a:r>
              <a:rPr lang="en-IN" i="1" dirty="0"/>
              <a:t>Relationship to other parallel hardware and software</a:t>
            </a:r>
          </a:p>
          <a:p>
            <a:r>
              <a:rPr lang="en-IN" i="1" dirty="0"/>
              <a:t>Managing rapid change</a:t>
            </a:r>
          </a:p>
          <a:p>
            <a:r>
              <a:rPr lang="en-IN" i="1" dirty="0"/>
              <a:t>Performance evaluation and cliffs</a:t>
            </a:r>
          </a:p>
          <a:p>
            <a:r>
              <a:rPr lang="en-IN" i="1" dirty="0"/>
              <a:t>Philosophy of faults and lack of precision</a:t>
            </a:r>
          </a:p>
          <a:p>
            <a:r>
              <a:rPr lang="en-IN" i="1" dirty="0"/>
              <a:t>Broader toolbox for computation and data structures</a:t>
            </a:r>
          </a:p>
          <a:p>
            <a:r>
              <a:rPr lang="en-IN" i="1" dirty="0"/>
              <a:t>Wedding graphics and GPU computing</a:t>
            </a:r>
            <a:endParaRPr lang="en-US" dirty="0"/>
          </a:p>
        </p:txBody>
      </p:sp>
    </p:spTree>
    <p:extLst>
      <p:ext uri="{BB962C8B-B14F-4D97-AF65-F5344CB8AC3E}">
        <p14:creationId xmlns:p14="http://schemas.microsoft.com/office/powerpoint/2010/main" val="272937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024"/>
          </a:xfrm>
        </p:spPr>
        <p:txBody>
          <a:bodyPr/>
          <a:lstStyle/>
          <a:p>
            <a:r>
              <a:rPr lang="en-US" dirty="0"/>
              <a:t>Parallel Computing</a:t>
            </a:r>
          </a:p>
        </p:txBody>
      </p:sp>
      <p:sp>
        <p:nvSpPr>
          <p:cNvPr id="3" name="Content Placeholder 2"/>
          <p:cNvSpPr>
            <a:spLocks noGrp="1"/>
          </p:cNvSpPr>
          <p:nvPr>
            <p:ph idx="1"/>
          </p:nvPr>
        </p:nvSpPr>
        <p:spPr>
          <a:xfrm>
            <a:off x="677334" y="1716833"/>
            <a:ext cx="8596668" cy="4324529"/>
          </a:xfrm>
        </p:spPr>
        <p:txBody>
          <a:bodyPr/>
          <a:lstStyle/>
          <a:p>
            <a:r>
              <a:rPr lang="en-US" b="1" dirty="0"/>
              <a:t>Parallel computing</a:t>
            </a:r>
            <a:r>
              <a:rPr lang="en-US" dirty="0"/>
              <a:t> is a type of computation in which many calculations or the execution of processes are carried out simultaneously. </a:t>
            </a:r>
          </a:p>
          <a:p>
            <a:r>
              <a:rPr lang="en-US" dirty="0"/>
              <a:t>Large problems can often be divided into smaller ones, which can then be solved at the same time.</a:t>
            </a:r>
          </a:p>
          <a:p>
            <a:r>
              <a:rPr lang="en-US" dirty="0"/>
              <a:t>Types of parallel computing:</a:t>
            </a:r>
          </a:p>
          <a:p>
            <a:pPr lvl="1"/>
            <a:r>
              <a:rPr lang="en-US" dirty="0"/>
              <a:t>Bit-Level</a:t>
            </a:r>
          </a:p>
          <a:p>
            <a:pPr lvl="1"/>
            <a:r>
              <a:rPr lang="en-US" dirty="0"/>
              <a:t>Instruction-Level</a:t>
            </a:r>
          </a:p>
          <a:p>
            <a:pPr lvl="1"/>
            <a:r>
              <a:rPr lang="en-US" dirty="0"/>
              <a:t>Task Parallel</a:t>
            </a:r>
          </a:p>
          <a:p>
            <a:pPr lvl="1"/>
            <a:r>
              <a:rPr lang="en-US" dirty="0"/>
              <a:t>Data Parallel</a:t>
            </a:r>
            <a:endParaRPr lang="en-US" dirty="0"/>
          </a:p>
        </p:txBody>
      </p:sp>
    </p:spTree>
    <p:extLst>
      <p:ext uri="{BB962C8B-B14F-4D97-AF65-F5344CB8AC3E}">
        <p14:creationId xmlns:p14="http://schemas.microsoft.com/office/powerpoint/2010/main" val="86114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normAutofit fontScale="90000"/>
          </a:bodyPr>
          <a:lstStyle/>
          <a:p>
            <a:r>
              <a:rPr lang="en-US" dirty="0"/>
              <a:t>Parallel &amp; Distributed computing Use Cases</a:t>
            </a:r>
          </a:p>
        </p:txBody>
      </p:sp>
      <p:sp>
        <p:nvSpPr>
          <p:cNvPr id="3" name="Content Placeholder 2"/>
          <p:cNvSpPr>
            <a:spLocks noGrp="1"/>
          </p:cNvSpPr>
          <p:nvPr>
            <p:ph idx="1"/>
          </p:nvPr>
        </p:nvSpPr>
        <p:spPr>
          <a:xfrm>
            <a:off x="677334" y="1502229"/>
            <a:ext cx="8596668" cy="4539133"/>
          </a:xfrm>
        </p:spPr>
        <p:txBody>
          <a:bodyPr/>
          <a:lstStyle/>
          <a:p>
            <a:r>
              <a:rPr lang="en-US" dirty="0"/>
              <a:t>Use Case 1</a:t>
            </a:r>
          </a:p>
          <a:p>
            <a:endParaRPr lang="en-US" dirty="0"/>
          </a:p>
          <a:p>
            <a:r>
              <a:rPr lang="en-US" dirty="0"/>
              <a:t>Record processing is a common computing problem that enterprises have to deal with. Telco companies, for instance, take the information from the calls their customers make, process the data by following some specific rules, and then draw useful conclusions and thus obtain valuable business knowledge. The transformation usually takes a lot of time and requires a considerable amount of computing resources.</a:t>
            </a:r>
          </a:p>
          <a:p>
            <a:endParaRPr lang="en-US" dirty="0"/>
          </a:p>
          <a:p>
            <a:endParaRPr lang="en-US" dirty="0"/>
          </a:p>
        </p:txBody>
      </p:sp>
    </p:spTree>
    <p:extLst>
      <p:ext uri="{BB962C8B-B14F-4D97-AF65-F5344CB8AC3E}">
        <p14:creationId xmlns:p14="http://schemas.microsoft.com/office/powerpoint/2010/main" val="195607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id Systems Pi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2351" y="382588"/>
            <a:ext cx="7884367" cy="565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693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77863" y="428625"/>
            <a:ext cx="8596312" cy="5613400"/>
          </a:xfrm>
        </p:spPr>
        <p:txBody>
          <a:bodyPr/>
          <a:lstStyle/>
          <a:p>
            <a:r>
              <a:rPr lang="en-US" dirty="0"/>
              <a:t>Using GridCOMP, we distribute the transformation effort, so EDR processing can be computed in parallel among the existing computational resources. The application receives a sequential file containing the Extended Data Records as fixed length fields. The input file is split into chunks and distributed to the nodes on the grid. Each node processes its corresponding chunk, generating a partial result file that is transferred back to the application. In the end, the partial results are joined into the final result file.</a:t>
            </a:r>
          </a:p>
          <a:p>
            <a:endParaRPr lang="en-US" dirty="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801" y="2790825"/>
            <a:ext cx="7613649" cy="3251200"/>
          </a:xfrm>
          <a:prstGeom prst="rect">
            <a:avLst/>
          </a:prstGeom>
        </p:spPr>
      </p:pic>
    </p:spTree>
    <p:extLst>
      <p:ext uri="{BB962C8B-B14F-4D97-AF65-F5344CB8AC3E}">
        <p14:creationId xmlns:p14="http://schemas.microsoft.com/office/powerpoint/2010/main" val="2105233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4563"/>
            <a:ext cx="8596668" cy="5686799"/>
          </a:xfrm>
        </p:spPr>
        <p:txBody>
          <a:bodyPr/>
          <a:lstStyle/>
          <a:p>
            <a:r>
              <a:rPr lang="en-US" dirty="0"/>
              <a:t>Use Case 2</a:t>
            </a:r>
          </a:p>
          <a:p>
            <a:endParaRPr lang="en-US" dirty="0"/>
          </a:p>
          <a:p>
            <a:r>
              <a:rPr lang="en-US" dirty="0"/>
              <a:t>There is another real world problem of Data Duplication. </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833741"/>
            <a:ext cx="7600904" cy="4333595"/>
          </a:xfrm>
          <a:prstGeom prst="rect">
            <a:avLst/>
          </a:prstGeom>
        </p:spPr>
      </p:pic>
    </p:spTree>
    <p:extLst>
      <p:ext uri="{BB962C8B-B14F-4D97-AF65-F5344CB8AC3E}">
        <p14:creationId xmlns:p14="http://schemas.microsoft.com/office/powerpoint/2010/main" val="2607629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9167"/>
            <a:ext cx="8596668" cy="5472195"/>
          </a:xfrm>
        </p:spPr>
        <p:txBody>
          <a:bodyPr/>
          <a:lstStyle/>
          <a:p>
            <a:r>
              <a:rPr lang="en-US" dirty="0"/>
              <a:t>Data Deduplication process can be used to tackle Data Duplication</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27964"/>
            <a:ext cx="7666384" cy="4911579"/>
          </a:xfrm>
          <a:prstGeom prst="rect">
            <a:avLst/>
          </a:prstGeom>
        </p:spPr>
      </p:pic>
    </p:spTree>
    <p:extLst>
      <p:ext uri="{BB962C8B-B14F-4D97-AF65-F5344CB8AC3E}">
        <p14:creationId xmlns:p14="http://schemas.microsoft.com/office/powerpoint/2010/main" val="181186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2597"/>
            <a:ext cx="8596668" cy="5798766"/>
          </a:xfrm>
        </p:spPr>
        <p:txBody>
          <a:bodyPr/>
          <a:lstStyle/>
          <a:p>
            <a:r>
              <a:rPr lang="en-US" dirty="0"/>
              <a:t>We can use parallel and distributed computing concept to make this process faster by splitting the incoming file into chucks and routing each chunk based on their similarity index.</a:t>
            </a:r>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63486"/>
            <a:ext cx="8522650" cy="4590660"/>
          </a:xfrm>
          <a:prstGeom prst="rect">
            <a:avLst/>
          </a:prstGeom>
        </p:spPr>
      </p:pic>
    </p:spTree>
    <p:extLst>
      <p:ext uri="{BB962C8B-B14F-4D97-AF65-F5344CB8AC3E}">
        <p14:creationId xmlns:p14="http://schemas.microsoft.com/office/powerpoint/2010/main" val="3167177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87" y="503854"/>
            <a:ext cx="8596668" cy="5677468"/>
          </a:xfrm>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sz="4000" dirty="0"/>
              <a:t>Thank You!</a:t>
            </a:r>
          </a:p>
        </p:txBody>
      </p:sp>
    </p:spTree>
    <p:extLst>
      <p:ext uri="{BB962C8B-B14F-4D97-AF65-F5344CB8AC3E}">
        <p14:creationId xmlns:p14="http://schemas.microsoft.com/office/powerpoint/2010/main" val="380971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363"/>
          </a:xfrm>
        </p:spPr>
        <p:txBody>
          <a:bodyPr/>
          <a:lstStyle/>
          <a:p>
            <a:r>
              <a:rPr lang="en-US" dirty="0"/>
              <a:t>Distributed Computing</a:t>
            </a:r>
          </a:p>
        </p:txBody>
      </p:sp>
      <p:sp>
        <p:nvSpPr>
          <p:cNvPr id="3" name="Content Placeholder 2"/>
          <p:cNvSpPr>
            <a:spLocks noGrp="1"/>
          </p:cNvSpPr>
          <p:nvPr>
            <p:ph idx="1"/>
          </p:nvPr>
        </p:nvSpPr>
        <p:spPr>
          <a:xfrm>
            <a:off x="677334" y="1763487"/>
            <a:ext cx="8596668" cy="4277876"/>
          </a:xfrm>
        </p:spPr>
        <p:txBody>
          <a:bodyPr/>
          <a:lstStyle/>
          <a:p>
            <a:r>
              <a:rPr lang="en-US" dirty="0"/>
              <a:t>A </a:t>
            </a:r>
            <a:r>
              <a:rPr lang="en-US" i="1" dirty="0"/>
              <a:t>distributed system</a:t>
            </a:r>
            <a:r>
              <a:rPr lang="en-US" dirty="0"/>
              <a:t> is a model in which components located on networked computers communicate and coordinate their actions by passing messages </a:t>
            </a:r>
          </a:p>
          <a:p>
            <a:r>
              <a:rPr lang="en-US" dirty="0"/>
              <a:t>The components interact with each other in order to achieve a common goal.</a:t>
            </a:r>
          </a:p>
          <a:p>
            <a:r>
              <a:rPr lang="en-US" dirty="0"/>
              <a:t> Three significant characteristics of distributed systems are: </a:t>
            </a:r>
          </a:p>
          <a:p>
            <a:pPr lvl="1"/>
            <a:r>
              <a:rPr lang="en-US" dirty="0"/>
              <a:t>concurrency of components, </a:t>
            </a:r>
          </a:p>
          <a:p>
            <a:pPr lvl="1"/>
            <a:r>
              <a:rPr lang="en-US" dirty="0"/>
              <a:t>lack of a global clock</a:t>
            </a:r>
          </a:p>
          <a:p>
            <a:pPr lvl="1"/>
            <a:r>
              <a:rPr lang="en-US" dirty="0"/>
              <a:t>independent failure of components</a:t>
            </a:r>
          </a:p>
          <a:p>
            <a:r>
              <a:rPr lang="en-US" dirty="0"/>
              <a:t>Examples of distributed systems vary from SOA-based systems to massively multiplayer online games to peer-to-peer applications</a:t>
            </a:r>
            <a:endParaRPr lang="en-US" dirty="0"/>
          </a:p>
        </p:txBody>
      </p:sp>
    </p:spTree>
    <p:extLst>
      <p:ext uri="{BB962C8B-B14F-4D97-AF65-F5344CB8AC3E}">
        <p14:creationId xmlns:p14="http://schemas.microsoft.com/office/powerpoint/2010/main" val="411273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661"/>
          </a:xfrm>
        </p:spPr>
        <p:txBody>
          <a:bodyPr/>
          <a:lstStyle/>
          <a:p>
            <a:r>
              <a:rPr lang="en-US" dirty="0"/>
              <a:t>Task Parallel</a:t>
            </a:r>
          </a:p>
        </p:txBody>
      </p:sp>
      <p:sp>
        <p:nvSpPr>
          <p:cNvPr id="3" name="Content Placeholder 2"/>
          <p:cNvSpPr>
            <a:spLocks noGrp="1"/>
          </p:cNvSpPr>
          <p:nvPr>
            <p:ph idx="1"/>
          </p:nvPr>
        </p:nvSpPr>
        <p:spPr>
          <a:xfrm>
            <a:off x="677334" y="1591421"/>
            <a:ext cx="8596668" cy="4025608"/>
          </a:xfrm>
        </p:spPr>
        <p:txBody>
          <a:bodyPr/>
          <a:lstStyle/>
          <a:p>
            <a:r>
              <a:rPr lang="en-US" b="1" dirty="0"/>
              <a:t>Task parallelism</a:t>
            </a:r>
            <a:r>
              <a:rPr lang="en-US" dirty="0"/>
              <a:t> (also known as </a:t>
            </a:r>
            <a:r>
              <a:rPr lang="en-US" b="1" dirty="0"/>
              <a:t>function parallelism</a:t>
            </a:r>
            <a:r>
              <a:rPr lang="en-US" dirty="0"/>
              <a:t> and </a:t>
            </a:r>
            <a:r>
              <a:rPr lang="en-US" b="1" dirty="0"/>
              <a:t>control parallelism</a:t>
            </a:r>
            <a:r>
              <a:rPr lang="en-US" dirty="0"/>
              <a:t>) is a form of parallelization of computer code across multiple processors in parallel computing environments. </a:t>
            </a:r>
          </a:p>
          <a:p>
            <a:r>
              <a:rPr lang="en-US" dirty="0"/>
              <a:t>Task parallelism focuses on distributing tasks—concurrently performed by processes or threads—across different processors</a:t>
            </a:r>
          </a:p>
          <a:p>
            <a:r>
              <a:rPr lang="en-US" dirty="0"/>
              <a:t>The simple pseudocode for Task Parallelism is as:</a:t>
            </a:r>
          </a:p>
          <a:p>
            <a:pPr marL="0" indent="0">
              <a:buNone/>
            </a:pPr>
            <a:r>
              <a:rPr lang="en-US" dirty="0"/>
              <a:t>	if CPU="a" then</a:t>
            </a:r>
          </a:p>
          <a:p>
            <a:pPr marL="0" indent="0">
              <a:buNone/>
            </a:pPr>
            <a:r>
              <a:rPr lang="en-US" dirty="0"/>
              <a:t>   		do task "A“</a:t>
            </a:r>
          </a:p>
          <a:p>
            <a:pPr marL="0" indent="0">
              <a:buNone/>
            </a:pPr>
            <a:r>
              <a:rPr lang="en-US" dirty="0"/>
              <a:t>	else if CPU="b" then</a:t>
            </a:r>
          </a:p>
          <a:p>
            <a:pPr marL="0" indent="0">
              <a:buNone/>
            </a:pPr>
            <a:r>
              <a:rPr lang="en-US" dirty="0"/>
              <a:t>  		do task "B“</a:t>
            </a:r>
          </a:p>
          <a:p>
            <a:pPr marL="0" indent="0">
              <a:buNone/>
            </a:pPr>
            <a:r>
              <a:rPr lang="en-US" dirty="0"/>
              <a:t>	end if</a:t>
            </a:r>
          </a:p>
        </p:txBody>
      </p:sp>
    </p:spTree>
    <p:extLst>
      <p:ext uri="{BB962C8B-B14F-4D97-AF65-F5344CB8AC3E}">
        <p14:creationId xmlns:p14="http://schemas.microsoft.com/office/powerpoint/2010/main" val="270989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3339"/>
          </a:xfrm>
        </p:spPr>
        <p:txBody>
          <a:bodyPr/>
          <a:lstStyle/>
          <a:p>
            <a:r>
              <a:rPr lang="en-US" dirty="0"/>
              <a:t>Data Parallel</a:t>
            </a:r>
          </a:p>
        </p:txBody>
      </p:sp>
      <p:sp>
        <p:nvSpPr>
          <p:cNvPr id="3" name="Content Placeholder 2"/>
          <p:cNvSpPr>
            <a:spLocks noGrp="1"/>
          </p:cNvSpPr>
          <p:nvPr>
            <p:ph idx="1"/>
          </p:nvPr>
        </p:nvSpPr>
        <p:spPr>
          <a:xfrm>
            <a:off x="677334" y="1660849"/>
            <a:ext cx="8596668" cy="4833257"/>
          </a:xfrm>
        </p:spPr>
        <p:txBody>
          <a:bodyPr>
            <a:normAutofit fontScale="92500" lnSpcReduction="10000"/>
          </a:bodyPr>
          <a:lstStyle/>
          <a:p>
            <a:r>
              <a:rPr lang="en-US" b="1" dirty="0"/>
              <a:t>Data parallelism</a:t>
            </a:r>
            <a:r>
              <a:rPr lang="en-US" dirty="0"/>
              <a:t> is a form of parallelization across multiple processors in parallel computing environments. </a:t>
            </a:r>
          </a:p>
          <a:p>
            <a:r>
              <a:rPr lang="en-US" dirty="0"/>
              <a:t>It focuses on distributing the data across different nodes, which operate on the data in parallel. It can be applied on regular data structures like arrays and matrices by working on each element in parallel</a:t>
            </a:r>
          </a:p>
          <a:p>
            <a:r>
              <a:rPr lang="en-US" dirty="0"/>
              <a:t>The simple pseudocode for Task Parallelism is as:</a:t>
            </a:r>
          </a:p>
          <a:p>
            <a:pPr marL="0" indent="0">
              <a:buNone/>
            </a:pPr>
            <a:r>
              <a:rPr lang="en-US" dirty="0"/>
              <a:t>	if CPU = "a"</a:t>
            </a:r>
          </a:p>
          <a:p>
            <a:pPr marL="0" indent="0">
              <a:buNone/>
            </a:pPr>
            <a:r>
              <a:rPr lang="en-US" dirty="0"/>
              <a:t>		lower_limit := 1</a:t>
            </a:r>
          </a:p>
          <a:p>
            <a:pPr marL="0" indent="0">
              <a:buNone/>
            </a:pPr>
            <a:r>
              <a:rPr lang="en-US" dirty="0"/>
              <a:t>    		upper_limit := round(d.length/2)</a:t>
            </a:r>
          </a:p>
          <a:p>
            <a:pPr marL="0" indent="0">
              <a:buNone/>
            </a:pPr>
            <a:r>
              <a:rPr lang="en-US" dirty="0"/>
              <a:t>	else if CPU = "b"</a:t>
            </a:r>
          </a:p>
          <a:p>
            <a:pPr marL="0" indent="0">
              <a:buNone/>
            </a:pPr>
            <a:r>
              <a:rPr lang="en-US" dirty="0"/>
              <a:t>    		lower_limit := round(d.length/2) + 1</a:t>
            </a:r>
          </a:p>
          <a:p>
            <a:pPr marL="0" indent="0">
              <a:buNone/>
            </a:pPr>
            <a:r>
              <a:rPr lang="en-US" dirty="0"/>
              <a:t>    		upper_limit := d.length</a:t>
            </a:r>
          </a:p>
          <a:p>
            <a:pPr marL="0" indent="0">
              <a:buNone/>
            </a:pPr>
            <a:r>
              <a:rPr lang="en-US" dirty="0"/>
              <a:t>	for i from lower_limit to upper_limit by 1</a:t>
            </a:r>
          </a:p>
          <a:p>
            <a:pPr marL="0" indent="0">
              <a:buNone/>
            </a:pPr>
            <a:r>
              <a:rPr lang="en-US" dirty="0"/>
              <a:t>    		foo(d[i])</a:t>
            </a:r>
          </a:p>
        </p:txBody>
      </p:sp>
    </p:spTree>
    <p:extLst>
      <p:ext uri="{BB962C8B-B14F-4D97-AF65-F5344CB8AC3E}">
        <p14:creationId xmlns:p14="http://schemas.microsoft.com/office/powerpoint/2010/main" val="126002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246796"/>
            <a:ext cx="8596668" cy="799322"/>
          </a:xfrm>
        </p:spPr>
        <p:txBody>
          <a:bodyPr/>
          <a:lstStyle/>
          <a:p>
            <a:r>
              <a:rPr lang="en-US" dirty="0"/>
              <a:t>Data Parallel vs Task Parallel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6618929"/>
              </p:ext>
            </p:extLst>
          </p:nvPr>
        </p:nvGraphicFramePr>
        <p:xfrm>
          <a:off x="677334" y="979716"/>
          <a:ext cx="8158756" cy="3965507"/>
        </p:xfrm>
        <a:graphic>
          <a:graphicData uri="http://schemas.openxmlformats.org/drawingml/2006/table">
            <a:tbl>
              <a:tblPr/>
              <a:tblGrid>
                <a:gridCol w="4079378">
                  <a:extLst>
                    <a:ext uri="{9D8B030D-6E8A-4147-A177-3AD203B41FA5}">
                      <a16:colId xmlns:a16="http://schemas.microsoft.com/office/drawing/2014/main" val="3600181039"/>
                    </a:ext>
                  </a:extLst>
                </a:gridCol>
                <a:gridCol w="4079378">
                  <a:extLst>
                    <a:ext uri="{9D8B030D-6E8A-4147-A177-3AD203B41FA5}">
                      <a16:colId xmlns:a16="http://schemas.microsoft.com/office/drawing/2014/main" val="3330565862"/>
                    </a:ext>
                  </a:extLst>
                </a:gridCol>
              </a:tblGrid>
              <a:tr h="330247">
                <a:tc>
                  <a:txBody>
                    <a:bodyPr/>
                    <a:lstStyle/>
                    <a:p>
                      <a:pPr algn="ctr"/>
                      <a:r>
                        <a:rPr lang="en-US" sz="1600">
                          <a:effectLst/>
                        </a:rPr>
                        <a:t>Data Parallelism</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600">
                          <a:effectLst/>
                        </a:rPr>
                        <a:t>Task Parallelism</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27789172"/>
                  </a:ext>
                </a:extLst>
              </a:tr>
              <a:tr h="578250">
                <a:tc>
                  <a:txBody>
                    <a:bodyPr/>
                    <a:lstStyle/>
                    <a:p>
                      <a:r>
                        <a:rPr lang="en-US" sz="1600" dirty="0">
                          <a:effectLst/>
                        </a:rPr>
                        <a:t>Same operations are performed on different subsets of same data.</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a:effectLst/>
                        </a:rPr>
                        <a:t>Different operations are performed on the same or different data.</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17273934"/>
                  </a:ext>
                </a:extLst>
              </a:tr>
              <a:tr h="330247">
                <a:tc>
                  <a:txBody>
                    <a:bodyPr/>
                    <a:lstStyle/>
                    <a:p>
                      <a:r>
                        <a:rPr lang="en-US" sz="1600" dirty="0">
                          <a:effectLst/>
                        </a:rPr>
                        <a:t>Synchronous computation</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Asynchronous computation</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52403875"/>
                  </a:ext>
                </a:extLst>
              </a:tr>
              <a:tr h="826253">
                <a:tc>
                  <a:txBody>
                    <a:bodyPr/>
                    <a:lstStyle/>
                    <a:p>
                      <a:r>
                        <a:rPr lang="en-US" sz="1600" dirty="0">
                          <a:effectLst/>
                        </a:rPr>
                        <a:t>Speedup is more as there is only one execution thread operating on all sets of data.</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Speedup is less as each processor will execute a different thread or process on the same or different set of data.</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77619906"/>
                  </a:ext>
                </a:extLst>
              </a:tr>
              <a:tr h="826253">
                <a:tc>
                  <a:txBody>
                    <a:bodyPr/>
                    <a:lstStyle/>
                    <a:p>
                      <a:r>
                        <a:rPr lang="en-US" sz="1600" dirty="0">
                          <a:effectLst/>
                        </a:rPr>
                        <a:t>Amount of parallelization is proportional to the input data size.</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a:effectLst/>
                        </a:rPr>
                        <a:t>Amount of parallelization is proportional to the number of independent tasks to be performed.</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37260567"/>
                  </a:ext>
                </a:extLst>
              </a:tr>
              <a:tr h="1074257">
                <a:tc>
                  <a:txBody>
                    <a:bodyPr/>
                    <a:lstStyle/>
                    <a:p>
                      <a:r>
                        <a:rPr lang="en-US" sz="1600" dirty="0">
                          <a:effectLst/>
                        </a:rPr>
                        <a:t>Designed for optimum </a:t>
                      </a:r>
                      <a:r>
                        <a:rPr lang="en-US" sz="1600" kern="1200" dirty="0">
                          <a:solidFill>
                            <a:schemeClr val="tx1"/>
                          </a:solidFill>
                          <a:effectLst/>
                          <a:latin typeface="+mn-lt"/>
                          <a:ea typeface="+mn-ea"/>
                          <a:cs typeface="+mn-cs"/>
                        </a:rPr>
                        <a:t>load balance</a:t>
                      </a:r>
                      <a:r>
                        <a:rPr lang="en-US" sz="1600" dirty="0">
                          <a:effectLst/>
                        </a:rPr>
                        <a:t> on multi processor system.</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dirty="0">
                          <a:effectLst/>
                        </a:rPr>
                        <a:t>Load balancing depends on the availability of the hardware and scheduling algorithms like static and dynamic scheduling.</a:t>
                      </a:r>
                    </a:p>
                  </a:txBody>
                  <a:tcPr marL="80863" marR="80863" marT="40432" marB="4043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01785457"/>
                  </a:ext>
                </a:extLst>
              </a:tr>
            </a:tbl>
          </a:graphicData>
        </a:graphic>
      </p:graphicFrame>
      <p:sp>
        <p:nvSpPr>
          <p:cNvPr id="6" name="Content Placeholder 2"/>
          <p:cNvSpPr txBox="1">
            <a:spLocks/>
          </p:cNvSpPr>
          <p:nvPr/>
        </p:nvSpPr>
        <p:spPr>
          <a:xfrm>
            <a:off x="677334" y="5323667"/>
            <a:ext cx="8158756" cy="117976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dirty="0"/>
              <a:t>Data parallelism emphasizes the distributed (parallel) nature of the data, as opposed to the processing (task parallelism). </a:t>
            </a:r>
          </a:p>
          <a:p>
            <a:pPr>
              <a:lnSpc>
                <a:spcPct val="90000"/>
              </a:lnSpc>
            </a:pPr>
            <a:r>
              <a:rPr lang="en-US" dirty="0"/>
              <a:t>Most real programs fall somewhere on a continuum between task parallelism and data parallelism.</a:t>
            </a:r>
          </a:p>
          <a:p>
            <a:endParaRPr lang="en-US" dirty="0"/>
          </a:p>
        </p:txBody>
      </p:sp>
    </p:spTree>
    <p:extLst>
      <p:ext uri="{BB962C8B-B14F-4D97-AF65-F5344CB8AC3E}">
        <p14:creationId xmlns:p14="http://schemas.microsoft.com/office/powerpoint/2010/main" val="332569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976"/>
          </a:xfrm>
        </p:spPr>
        <p:txBody>
          <a:bodyPr/>
          <a:lstStyle/>
          <a:p>
            <a:r>
              <a:rPr lang="en-US" dirty="0"/>
              <a:t>Parallelization and Distribution Demo</a:t>
            </a:r>
          </a:p>
        </p:txBody>
      </p:sp>
      <p:sp>
        <p:nvSpPr>
          <p:cNvPr id="3" name="Content Placeholder 2"/>
          <p:cNvSpPr>
            <a:spLocks noGrp="1"/>
          </p:cNvSpPr>
          <p:nvPr>
            <p:ph idx="1"/>
          </p:nvPr>
        </p:nvSpPr>
        <p:spPr>
          <a:xfrm>
            <a:off x="677334" y="1455576"/>
            <a:ext cx="8596668" cy="4473819"/>
          </a:xfrm>
        </p:spPr>
        <p:txBody>
          <a:bodyPr/>
          <a:lstStyle/>
          <a:p>
            <a:r>
              <a:rPr lang="en-US" dirty="0"/>
              <a:t>Libraries required:</a:t>
            </a:r>
          </a:p>
          <a:p>
            <a:pPr lvl="1"/>
            <a:r>
              <a:rPr lang="en-US" dirty="0"/>
              <a:t>Multiprocessing</a:t>
            </a:r>
          </a:p>
          <a:p>
            <a:pPr lvl="1"/>
            <a:r>
              <a:rPr lang="en-US" dirty="0"/>
              <a:t>ipyparallel</a:t>
            </a:r>
          </a:p>
          <a:p>
            <a:pPr lvl="1"/>
            <a:endParaRPr lang="en-US" dirty="0"/>
          </a:p>
          <a:p>
            <a:r>
              <a:rPr lang="en-US" dirty="0"/>
              <a:t>Demo ipython files are present under the folders:</a:t>
            </a:r>
          </a:p>
          <a:p>
            <a:pPr lvl="1"/>
            <a:r>
              <a:rPr lang="en-US" dirty="0"/>
              <a:t>parallel</a:t>
            </a:r>
          </a:p>
          <a:p>
            <a:pPr lvl="1"/>
            <a:r>
              <a:rPr lang="en-US" dirty="0"/>
              <a:t>parallel&amp;distributed</a:t>
            </a:r>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55058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2082"/>
          </a:xfrm>
        </p:spPr>
        <p:txBody>
          <a:bodyPr>
            <a:normAutofit fontScale="90000"/>
          </a:bodyPr>
          <a:lstStyle/>
          <a:p>
            <a:r>
              <a:rPr lang="en-US" dirty="0"/>
              <a:t>Sample code for Parallelization and Distribution</a:t>
            </a:r>
          </a:p>
        </p:txBody>
      </p:sp>
      <p:pic>
        <p:nvPicPr>
          <p:cNvPr id="4" name="Content Placeholder 3"/>
          <p:cNvPicPr>
            <a:picLocks noGrp="1" noChangeAspect="1"/>
          </p:cNvPicPr>
          <p:nvPr>
            <p:ph idx="1"/>
          </p:nvPr>
        </p:nvPicPr>
        <p:blipFill>
          <a:blip r:embed="rId2"/>
          <a:stretch>
            <a:fillRect/>
          </a:stretch>
        </p:blipFill>
        <p:spPr>
          <a:xfrm>
            <a:off x="820203" y="1688841"/>
            <a:ext cx="8311632" cy="4907902"/>
          </a:xfrm>
          <a:prstGeom prst="rect">
            <a:avLst/>
          </a:prstGeom>
        </p:spPr>
      </p:pic>
    </p:spTree>
    <p:extLst>
      <p:ext uri="{BB962C8B-B14F-4D97-AF65-F5344CB8AC3E}">
        <p14:creationId xmlns:p14="http://schemas.microsoft.com/office/powerpoint/2010/main" val="286454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4845" y="774700"/>
            <a:ext cx="6942348" cy="5267325"/>
          </a:xfrm>
          <a:prstGeom prst="rect">
            <a:avLst/>
          </a:prstGeom>
        </p:spPr>
      </p:pic>
    </p:spTree>
    <p:extLst>
      <p:ext uri="{BB962C8B-B14F-4D97-AF65-F5344CB8AC3E}">
        <p14:creationId xmlns:p14="http://schemas.microsoft.com/office/powerpoint/2010/main" val="27438711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2013</TotalTime>
  <Words>579</Words>
  <Application>Microsoft Office PowerPoint</Application>
  <PresentationFormat>Widescreen</PresentationFormat>
  <Paragraphs>116</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Parallel and Distributed Computing</vt:lpstr>
      <vt:lpstr>Parallel Computing</vt:lpstr>
      <vt:lpstr>Distributed Computing</vt:lpstr>
      <vt:lpstr>Task Parallel</vt:lpstr>
      <vt:lpstr>Data Parallel</vt:lpstr>
      <vt:lpstr>Data Parallel vs Task Parallel</vt:lpstr>
      <vt:lpstr>Parallelization and Distribution Demo</vt:lpstr>
      <vt:lpstr>Sample code for Parallelization and Distribution</vt:lpstr>
      <vt:lpstr>PowerPoint Presentation</vt:lpstr>
      <vt:lpstr>PowerPoint Presentation</vt:lpstr>
      <vt:lpstr>PowerPoint Presentation</vt:lpstr>
      <vt:lpstr>GPU (Graphics Processing Unit)</vt:lpstr>
      <vt:lpstr>Need of GPGPU</vt:lpstr>
      <vt:lpstr>Difference between CPU and GPU</vt:lpstr>
      <vt:lpstr>Architectural Difference between CPU and GPU</vt:lpstr>
      <vt:lpstr>GPU Demo</vt:lpstr>
      <vt:lpstr>Sample Code for GPU</vt:lpstr>
      <vt:lpstr>PowerPoint Presentation</vt:lpstr>
      <vt:lpstr>Disadvantages of using GPU</vt:lpstr>
      <vt:lpstr>Parallel &amp; Distributed computing Use Cases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PRASHANT VIKRAM SINGH</dc:creator>
  <cp:lastModifiedBy>PRASHANT VIKRAM SINGH</cp:lastModifiedBy>
  <cp:revision>28</cp:revision>
  <dcterms:created xsi:type="dcterms:W3CDTF">2017-07-11T23:34:12Z</dcterms:created>
  <dcterms:modified xsi:type="dcterms:W3CDTF">2017-07-15T03:18:13Z</dcterms:modified>
</cp:coreProperties>
</file>