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8" r:id="rId4"/>
    <p:sldId id="259" r:id="rId5"/>
    <p:sldId id="260" r:id="rId6"/>
    <p:sldId id="270" r:id="rId7"/>
    <p:sldId id="261" r:id="rId8"/>
    <p:sldId id="268" r:id="rId9"/>
    <p:sldId id="262" r:id="rId10"/>
    <p:sldId id="263" r:id="rId11"/>
    <p:sldId id="264" r:id="rId12"/>
    <p:sldId id="271" r:id="rId13"/>
    <p:sldId id="269"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41" autoAdjust="0"/>
    <p:restoredTop sz="94291" autoAdjust="0"/>
  </p:normalViewPr>
  <p:slideViewPr>
    <p:cSldViewPr snapToGrid="0">
      <p:cViewPr varScale="1">
        <p:scale>
          <a:sx n="72" d="100"/>
          <a:sy n="72" d="100"/>
        </p:scale>
        <p:origin x="5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9FD5C9-12B1-47E4-AB44-30D93F6A5697}" type="doc">
      <dgm:prSet loTypeId="urn:microsoft.com/office/officeart/2005/8/layout/hierarchy2" loCatId="hierarchy" qsTypeId="urn:microsoft.com/office/officeart/2005/8/quickstyle/simple1" qsCatId="simple" csTypeId="urn:microsoft.com/office/officeart/2005/8/colors/colorful4" csCatId="colorful" phldr="1"/>
      <dgm:spPr/>
      <dgm:t>
        <a:bodyPr/>
        <a:lstStyle/>
        <a:p>
          <a:endParaRPr lang="en-IN"/>
        </a:p>
      </dgm:t>
    </dgm:pt>
    <dgm:pt modelId="{883BBED4-50F1-4FD0-A66F-8E3FFF7D4DE7}">
      <dgm:prSet phldrT="[Text]"/>
      <dgm:spPr/>
      <dgm:t>
        <a:bodyPr/>
        <a:lstStyle/>
        <a:p>
          <a:r>
            <a:rPr lang="en-IN" dirty="0"/>
            <a:t>Dataset</a:t>
          </a:r>
        </a:p>
      </dgm:t>
    </dgm:pt>
    <dgm:pt modelId="{23E6B900-1807-41AD-93FE-6FEEC2E73156}" type="parTrans" cxnId="{EB84388D-00B8-4EFA-8E5E-7477278EE439}">
      <dgm:prSet/>
      <dgm:spPr/>
      <dgm:t>
        <a:bodyPr/>
        <a:lstStyle/>
        <a:p>
          <a:endParaRPr lang="en-IN"/>
        </a:p>
      </dgm:t>
    </dgm:pt>
    <dgm:pt modelId="{BE9CD4EC-FDC0-41C6-8D26-C4C87AF4FA4A}" type="sibTrans" cxnId="{EB84388D-00B8-4EFA-8E5E-7477278EE439}">
      <dgm:prSet/>
      <dgm:spPr/>
      <dgm:t>
        <a:bodyPr/>
        <a:lstStyle/>
        <a:p>
          <a:endParaRPr lang="en-IN"/>
        </a:p>
      </dgm:t>
    </dgm:pt>
    <dgm:pt modelId="{5A284588-3BB8-4F30-BD48-FC6ABCEAFAE7}">
      <dgm:prSet phldrT="[Text]"/>
      <dgm:spPr/>
      <dgm:t>
        <a:bodyPr/>
        <a:lstStyle/>
        <a:p>
          <a:r>
            <a:rPr lang="en-IN" dirty="0"/>
            <a:t>Train Dataset 70%</a:t>
          </a:r>
        </a:p>
      </dgm:t>
    </dgm:pt>
    <dgm:pt modelId="{CBCD6DE7-A26F-47B4-95D4-63CEB1FC037D}" type="parTrans" cxnId="{71D80795-D81A-46AD-9196-01B52BCA62F0}">
      <dgm:prSet/>
      <dgm:spPr/>
      <dgm:t>
        <a:bodyPr/>
        <a:lstStyle/>
        <a:p>
          <a:endParaRPr lang="en-IN"/>
        </a:p>
      </dgm:t>
    </dgm:pt>
    <dgm:pt modelId="{D53D33E6-6D4A-4696-87F2-955D25361195}" type="sibTrans" cxnId="{71D80795-D81A-46AD-9196-01B52BCA62F0}">
      <dgm:prSet/>
      <dgm:spPr/>
      <dgm:t>
        <a:bodyPr/>
        <a:lstStyle/>
        <a:p>
          <a:endParaRPr lang="en-IN"/>
        </a:p>
      </dgm:t>
    </dgm:pt>
    <dgm:pt modelId="{2A6F24BB-AF5A-4DF1-869F-D8F550BB8AAE}">
      <dgm:prSet phldrT="[Text]"/>
      <dgm:spPr/>
      <dgm:t>
        <a:bodyPr/>
        <a:lstStyle/>
        <a:p>
          <a:r>
            <a:rPr lang="en-IN" dirty="0"/>
            <a:t>Test Dataset 30%</a:t>
          </a:r>
        </a:p>
      </dgm:t>
    </dgm:pt>
    <dgm:pt modelId="{466A1513-6006-45C9-8293-F13273B95E5F}" type="parTrans" cxnId="{5C20AB0B-AAD5-4D1D-BEC5-4666CAE2BB8B}">
      <dgm:prSet/>
      <dgm:spPr/>
      <dgm:t>
        <a:bodyPr/>
        <a:lstStyle/>
        <a:p>
          <a:endParaRPr lang="en-IN"/>
        </a:p>
      </dgm:t>
    </dgm:pt>
    <dgm:pt modelId="{EDEF7D83-63E7-48D4-A37E-177AAE62473B}" type="sibTrans" cxnId="{5C20AB0B-AAD5-4D1D-BEC5-4666CAE2BB8B}">
      <dgm:prSet/>
      <dgm:spPr/>
      <dgm:t>
        <a:bodyPr/>
        <a:lstStyle/>
        <a:p>
          <a:endParaRPr lang="en-IN"/>
        </a:p>
      </dgm:t>
    </dgm:pt>
    <dgm:pt modelId="{79234853-A685-4F6B-B3ED-B0B1167446B2}" type="pres">
      <dgm:prSet presAssocID="{799FD5C9-12B1-47E4-AB44-30D93F6A5697}" presName="diagram" presStyleCnt="0">
        <dgm:presLayoutVars>
          <dgm:chPref val="1"/>
          <dgm:dir/>
          <dgm:animOne val="branch"/>
          <dgm:animLvl val="lvl"/>
          <dgm:resizeHandles val="exact"/>
        </dgm:presLayoutVars>
      </dgm:prSet>
      <dgm:spPr/>
    </dgm:pt>
    <dgm:pt modelId="{E7D4B88A-2905-42C4-BB93-6BD254B641E7}" type="pres">
      <dgm:prSet presAssocID="{883BBED4-50F1-4FD0-A66F-8E3FFF7D4DE7}" presName="root1" presStyleCnt="0"/>
      <dgm:spPr/>
    </dgm:pt>
    <dgm:pt modelId="{F43C0E40-2D0A-4D38-B6AD-ECFCF6963520}" type="pres">
      <dgm:prSet presAssocID="{883BBED4-50F1-4FD0-A66F-8E3FFF7D4DE7}" presName="LevelOneTextNode" presStyleLbl="node0" presStyleIdx="0" presStyleCnt="1" custScaleY="75806" custLinFactNeighborX="7910" custLinFactNeighborY="-13849">
        <dgm:presLayoutVars>
          <dgm:chPref val="3"/>
        </dgm:presLayoutVars>
      </dgm:prSet>
      <dgm:spPr/>
    </dgm:pt>
    <dgm:pt modelId="{E0C304A4-3A6E-43C9-BB71-F679DE026735}" type="pres">
      <dgm:prSet presAssocID="{883BBED4-50F1-4FD0-A66F-8E3FFF7D4DE7}" presName="level2hierChild" presStyleCnt="0"/>
      <dgm:spPr/>
    </dgm:pt>
    <dgm:pt modelId="{43462AB2-BE62-4AEF-9874-0C734B970C92}" type="pres">
      <dgm:prSet presAssocID="{CBCD6DE7-A26F-47B4-95D4-63CEB1FC037D}" presName="conn2-1" presStyleLbl="parChTrans1D2" presStyleIdx="0" presStyleCnt="2"/>
      <dgm:spPr/>
    </dgm:pt>
    <dgm:pt modelId="{7190BC10-6F98-44E6-B639-EE0C26E73FC0}" type="pres">
      <dgm:prSet presAssocID="{CBCD6DE7-A26F-47B4-95D4-63CEB1FC037D}" presName="connTx" presStyleLbl="parChTrans1D2" presStyleIdx="0" presStyleCnt="2"/>
      <dgm:spPr/>
    </dgm:pt>
    <dgm:pt modelId="{0B103125-2E81-4EC7-8C05-373802B8200B}" type="pres">
      <dgm:prSet presAssocID="{5A284588-3BB8-4F30-BD48-FC6ABCEAFAE7}" presName="root2" presStyleCnt="0"/>
      <dgm:spPr/>
    </dgm:pt>
    <dgm:pt modelId="{BA5764CE-ACBE-4EF2-9D32-45A563ADC7B1}" type="pres">
      <dgm:prSet presAssocID="{5A284588-3BB8-4F30-BD48-FC6ABCEAFAE7}" presName="LevelTwoTextNode" presStyleLbl="node2" presStyleIdx="0" presStyleCnt="2" custScaleY="53231" custLinFactNeighborX="-850" custLinFactNeighborY="-35805">
        <dgm:presLayoutVars>
          <dgm:chPref val="3"/>
        </dgm:presLayoutVars>
      </dgm:prSet>
      <dgm:spPr/>
    </dgm:pt>
    <dgm:pt modelId="{0132FFD4-1B82-4EBB-8812-AD909FFA49C0}" type="pres">
      <dgm:prSet presAssocID="{5A284588-3BB8-4F30-BD48-FC6ABCEAFAE7}" presName="level3hierChild" presStyleCnt="0"/>
      <dgm:spPr/>
    </dgm:pt>
    <dgm:pt modelId="{37094172-0495-4F73-809A-988C6961C0C2}" type="pres">
      <dgm:prSet presAssocID="{466A1513-6006-45C9-8293-F13273B95E5F}" presName="conn2-1" presStyleLbl="parChTrans1D2" presStyleIdx="1" presStyleCnt="2"/>
      <dgm:spPr/>
    </dgm:pt>
    <dgm:pt modelId="{3FFD1B98-815E-46D7-A296-6153E1A9B74D}" type="pres">
      <dgm:prSet presAssocID="{466A1513-6006-45C9-8293-F13273B95E5F}" presName="connTx" presStyleLbl="parChTrans1D2" presStyleIdx="1" presStyleCnt="2"/>
      <dgm:spPr/>
    </dgm:pt>
    <dgm:pt modelId="{42A8B937-2612-48B1-B841-A4851C0644A5}" type="pres">
      <dgm:prSet presAssocID="{2A6F24BB-AF5A-4DF1-869F-D8F550BB8AAE}" presName="root2" presStyleCnt="0"/>
      <dgm:spPr/>
    </dgm:pt>
    <dgm:pt modelId="{9AC63D86-4C9B-4384-AF3E-F103AF750659}" type="pres">
      <dgm:prSet presAssocID="{2A6F24BB-AF5A-4DF1-869F-D8F550BB8AAE}" presName="LevelTwoTextNode" presStyleLbl="node2" presStyleIdx="1" presStyleCnt="2" custScaleY="51194">
        <dgm:presLayoutVars>
          <dgm:chPref val="3"/>
        </dgm:presLayoutVars>
      </dgm:prSet>
      <dgm:spPr/>
    </dgm:pt>
    <dgm:pt modelId="{26143A69-4AD9-4080-9297-FB22283B4EFC}" type="pres">
      <dgm:prSet presAssocID="{2A6F24BB-AF5A-4DF1-869F-D8F550BB8AAE}" presName="level3hierChild" presStyleCnt="0"/>
      <dgm:spPr/>
    </dgm:pt>
  </dgm:ptLst>
  <dgm:cxnLst>
    <dgm:cxn modelId="{5C20AB0B-AAD5-4D1D-BEC5-4666CAE2BB8B}" srcId="{883BBED4-50F1-4FD0-A66F-8E3FFF7D4DE7}" destId="{2A6F24BB-AF5A-4DF1-869F-D8F550BB8AAE}" srcOrd="1" destOrd="0" parTransId="{466A1513-6006-45C9-8293-F13273B95E5F}" sibTransId="{EDEF7D83-63E7-48D4-A37E-177AAE62473B}"/>
    <dgm:cxn modelId="{023F6817-F2CF-40ED-B47C-F22E6E465FD7}" type="presOf" srcId="{466A1513-6006-45C9-8293-F13273B95E5F}" destId="{3FFD1B98-815E-46D7-A296-6153E1A9B74D}" srcOrd="1" destOrd="0" presId="urn:microsoft.com/office/officeart/2005/8/layout/hierarchy2"/>
    <dgm:cxn modelId="{66D16E67-D0A1-4E83-BF64-A4C7A250D0C7}" type="presOf" srcId="{CBCD6DE7-A26F-47B4-95D4-63CEB1FC037D}" destId="{43462AB2-BE62-4AEF-9874-0C734B970C92}" srcOrd="0" destOrd="0" presId="urn:microsoft.com/office/officeart/2005/8/layout/hierarchy2"/>
    <dgm:cxn modelId="{EB84388D-00B8-4EFA-8E5E-7477278EE439}" srcId="{799FD5C9-12B1-47E4-AB44-30D93F6A5697}" destId="{883BBED4-50F1-4FD0-A66F-8E3FFF7D4DE7}" srcOrd="0" destOrd="0" parTransId="{23E6B900-1807-41AD-93FE-6FEEC2E73156}" sibTransId="{BE9CD4EC-FDC0-41C6-8D26-C4C87AF4FA4A}"/>
    <dgm:cxn modelId="{71D80795-D81A-46AD-9196-01B52BCA62F0}" srcId="{883BBED4-50F1-4FD0-A66F-8E3FFF7D4DE7}" destId="{5A284588-3BB8-4F30-BD48-FC6ABCEAFAE7}" srcOrd="0" destOrd="0" parTransId="{CBCD6DE7-A26F-47B4-95D4-63CEB1FC037D}" sibTransId="{D53D33E6-6D4A-4696-87F2-955D25361195}"/>
    <dgm:cxn modelId="{06CAEC9E-D135-4426-AA45-5F8B76B364AD}" type="presOf" srcId="{CBCD6DE7-A26F-47B4-95D4-63CEB1FC037D}" destId="{7190BC10-6F98-44E6-B639-EE0C26E73FC0}" srcOrd="1" destOrd="0" presId="urn:microsoft.com/office/officeart/2005/8/layout/hierarchy2"/>
    <dgm:cxn modelId="{D19FD9D1-151D-4CD9-88B5-3253EFAA6937}" type="presOf" srcId="{5A284588-3BB8-4F30-BD48-FC6ABCEAFAE7}" destId="{BA5764CE-ACBE-4EF2-9D32-45A563ADC7B1}" srcOrd="0" destOrd="0" presId="urn:microsoft.com/office/officeart/2005/8/layout/hierarchy2"/>
    <dgm:cxn modelId="{66A303D5-5815-4AC0-AA7C-B4CA6974AA80}" type="presOf" srcId="{2A6F24BB-AF5A-4DF1-869F-D8F550BB8AAE}" destId="{9AC63D86-4C9B-4384-AF3E-F103AF750659}" srcOrd="0" destOrd="0" presId="urn:microsoft.com/office/officeart/2005/8/layout/hierarchy2"/>
    <dgm:cxn modelId="{E052C5E5-73AC-4D7D-B22C-998EEB86563F}" type="presOf" srcId="{799FD5C9-12B1-47E4-AB44-30D93F6A5697}" destId="{79234853-A685-4F6B-B3ED-B0B1167446B2}" srcOrd="0" destOrd="0" presId="urn:microsoft.com/office/officeart/2005/8/layout/hierarchy2"/>
    <dgm:cxn modelId="{BE99FCE7-683F-43BD-AF3E-8B9E1344795E}" type="presOf" srcId="{883BBED4-50F1-4FD0-A66F-8E3FFF7D4DE7}" destId="{F43C0E40-2D0A-4D38-B6AD-ECFCF6963520}" srcOrd="0" destOrd="0" presId="urn:microsoft.com/office/officeart/2005/8/layout/hierarchy2"/>
    <dgm:cxn modelId="{9EDB9AF8-5BCB-444A-B6F8-414A3DF5196E}" type="presOf" srcId="{466A1513-6006-45C9-8293-F13273B95E5F}" destId="{37094172-0495-4F73-809A-988C6961C0C2}" srcOrd="0" destOrd="0" presId="urn:microsoft.com/office/officeart/2005/8/layout/hierarchy2"/>
    <dgm:cxn modelId="{C8397E4E-F203-47CE-83C3-06809B6A1774}" type="presParOf" srcId="{79234853-A685-4F6B-B3ED-B0B1167446B2}" destId="{E7D4B88A-2905-42C4-BB93-6BD254B641E7}" srcOrd="0" destOrd="0" presId="urn:microsoft.com/office/officeart/2005/8/layout/hierarchy2"/>
    <dgm:cxn modelId="{143402AA-2A99-4526-88E5-6B8830073E73}" type="presParOf" srcId="{E7D4B88A-2905-42C4-BB93-6BD254B641E7}" destId="{F43C0E40-2D0A-4D38-B6AD-ECFCF6963520}" srcOrd="0" destOrd="0" presId="urn:microsoft.com/office/officeart/2005/8/layout/hierarchy2"/>
    <dgm:cxn modelId="{B683810D-6588-42E3-B619-0CD491FCDBDE}" type="presParOf" srcId="{E7D4B88A-2905-42C4-BB93-6BD254B641E7}" destId="{E0C304A4-3A6E-43C9-BB71-F679DE026735}" srcOrd="1" destOrd="0" presId="urn:microsoft.com/office/officeart/2005/8/layout/hierarchy2"/>
    <dgm:cxn modelId="{4367C57B-D15B-4BB8-9194-324D289909DF}" type="presParOf" srcId="{E0C304A4-3A6E-43C9-BB71-F679DE026735}" destId="{43462AB2-BE62-4AEF-9874-0C734B970C92}" srcOrd="0" destOrd="0" presId="urn:microsoft.com/office/officeart/2005/8/layout/hierarchy2"/>
    <dgm:cxn modelId="{9DBD385C-EEA6-4CF4-9619-3731993452BC}" type="presParOf" srcId="{43462AB2-BE62-4AEF-9874-0C734B970C92}" destId="{7190BC10-6F98-44E6-B639-EE0C26E73FC0}" srcOrd="0" destOrd="0" presId="urn:microsoft.com/office/officeart/2005/8/layout/hierarchy2"/>
    <dgm:cxn modelId="{1FA8CFE7-7D2D-448A-9C64-7E4AD6CD5151}" type="presParOf" srcId="{E0C304A4-3A6E-43C9-BB71-F679DE026735}" destId="{0B103125-2E81-4EC7-8C05-373802B8200B}" srcOrd="1" destOrd="0" presId="urn:microsoft.com/office/officeart/2005/8/layout/hierarchy2"/>
    <dgm:cxn modelId="{C0E6AC1C-68BC-4FDC-85A1-E708CBDFC699}" type="presParOf" srcId="{0B103125-2E81-4EC7-8C05-373802B8200B}" destId="{BA5764CE-ACBE-4EF2-9D32-45A563ADC7B1}" srcOrd="0" destOrd="0" presId="urn:microsoft.com/office/officeart/2005/8/layout/hierarchy2"/>
    <dgm:cxn modelId="{D2AFF818-E030-40E7-9A18-AA8ECC879CE2}" type="presParOf" srcId="{0B103125-2E81-4EC7-8C05-373802B8200B}" destId="{0132FFD4-1B82-4EBB-8812-AD909FFA49C0}" srcOrd="1" destOrd="0" presId="urn:microsoft.com/office/officeart/2005/8/layout/hierarchy2"/>
    <dgm:cxn modelId="{0DF31489-888D-4AC4-B2FD-6CE32541A9FB}" type="presParOf" srcId="{E0C304A4-3A6E-43C9-BB71-F679DE026735}" destId="{37094172-0495-4F73-809A-988C6961C0C2}" srcOrd="2" destOrd="0" presId="urn:microsoft.com/office/officeart/2005/8/layout/hierarchy2"/>
    <dgm:cxn modelId="{7F23E902-F1FF-4225-AB8F-96FC9A374CB6}" type="presParOf" srcId="{37094172-0495-4F73-809A-988C6961C0C2}" destId="{3FFD1B98-815E-46D7-A296-6153E1A9B74D}" srcOrd="0" destOrd="0" presId="urn:microsoft.com/office/officeart/2005/8/layout/hierarchy2"/>
    <dgm:cxn modelId="{E44C8A4B-B132-41A7-B0F0-B5D0A9413E97}" type="presParOf" srcId="{E0C304A4-3A6E-43C9-BB71-F679DE026735}" destId="{42A8B937-2612-48B1-B841-A4851C0644A5}" srcOrd="3" destOrd="0" presId="urn:microsoft.com/office/officeart/2005/8/layout/hierarchy2"/>
    <dgm:cxn modelId="{342FFE49-3FE7-4D6E-B34D-EE105C420CEA}" type="presParOf" srcId="{42A8B937-2612-48B1-B841-A4851C0644A5}" destId="{9AC63D86-4C9B-4384-AF3E-F103AF750659}" srcOrd="0" destOrd="0" presId="urn:microsoft.com/office/officeart/2005/8/layout/hierarchy2"/>
    <dgm:cxn modelId="{273CCB0D-B777-4A77-9372-B91E52694A80}" type="presParOf" srcId="{42A8B937-2612-48B1-B841-A4851C0644A5}" destId="{26143A69-4AD9-4080-9297-FB22283B4EF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C0E40-2D0A-4D38-B6AD-ECFCF6963520}">
      <dsp:nvSpPr>
        <dsp:cNvPr id="0" name=""/>
        <dsp:cNvSpPr/>
      </dsp:nvSpPr>
      <dsp:spPr>
        <a:xfrm>
          <a:off x="299867" y="888753"/>
          <a:ext cx="3684105" cy="1396386"/>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IN" sz="3700" kern="1200" dirty="0"/>
            <a:t>Dataset</a:t>
          </a:r>
        </a:p>
      </dsp:txBody>
      <dsp:txXfrm>
        <a:off x="340766" y="929652"/>
        <a:ext cx="3602307" cy="1314588"/>
      </dsp:txXfrm>
    </dsp:sp>
    <dsp:sp modelId="{43462AB2-BE62-4AEF-9874-0C734B970C92}">
      <dsp:nvSpPr>
        <dsp:cNvPr id="0" name=""/>
        <dsp:cNvSpPr/>
      </dsp:nvSpPr>
      <dsp:spPr>
        <a:xfrm rot="19116945">
          <a:off x="3792453" y="1034894"/>
          <a:ext cx="1533953" cy="90000"/>
        </a:xfrm>
        <a:custGeom>
          <a:avLst/>
          <a:gdLst/>
          <a:ahLst/>
          <a:cxnLst/>
          <a:rect l="0" t="0" r="0" b="0"/>
          <a:pathLst>
            <a:path>
              <a:moveTo>
                <a:pt x="0" y="45000"/>
              </a:moveTo>
              <a:lnTo>
                <a:pt x="1533953" y="45000"/>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4521081" y="1041545"/>
        <a:ext cx="76697" cy="76697"/>
      </dsp:txXfrm>
    </dsp:sp>
    <dsp:sp modelId="{BA5764CE-ACBE-4EF2-9D32-45A563ADC7B1}">
      <dsp:nvSpPr>
        <dsp:cNvPr id="0" name=""/>
        <dsp:cNvSpPr/>
      </dsp:nvSpPr>
      <dsp:spPr>
        <a:xfrm>
          <a:off x="5134887" y="82570"/>
          <a:ext cx="3684105" cy="980542"/>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IN" sz="3700" kern="1200" dirty="0"/>
            <a:t>Train Dataset 70%</a:t>
          </a:r>
        </a:p>
      </dsp:txBody>
      <dsp:txXfrm>
        <a:off x="5163606" y="111289"/>
        <a:ext cx="3626667" cy="923104"/>
      </dsp:txXfrm>
    </dsp:sp>
    <dsp:sp modelId="{37094172-0495-4F73-809A-988C6961C0C2}">
      <dsp:nvSpPr>
        <dsp:cNvPr id="0" name=""/>
        <dsp:cNvSpPr/>
      </dsp:nvSpPr>
      <dsp:spPr>
        <a:xfrm rot="2206341">
          <a:off x="3837135" y="1983712"/>
          <a:ext cx="1475904" cy="90000"/>
        </a:xfrm>
        <a:custGeom>
          <a:avLst/>
          <a:gdLst/>
          <a:ahLst/>
          <a:cxnLst/>
          <a:rect l="0" t="0" r="0" b="0"/>
          <a:pathLst>
            <a:path>
              <a:moveTo>
                <a:pt x="0" y="45000"/>
              </a:moveTo>
              <a:lnTo>
                <a:pt x="1475904" y="45000"/>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538189" y="1991814"/>
        <a:ext cx="73795" cy="73795"/>
      </dsp:txXfrm>
    </dsp:sp>
    <dsp:sp modelId="{9AC63D86-4C9B-4384-AF3E-F103AF750659}">
      <dsp:nvSpPr>
        <dsp:cNvPr id="0" name=""/>
        <dsp:cNvSpPr/>
      </dsp:nvSpPr>
      <dsp:spPr>
        <a:xfrm>
          <a:off x="5166202" y="1998967"/>
          <a:ext cx="3684105" cy="943020"/>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IN" sz="3700" kern="1200" dirty="0"/>
            <a:t>Test Dataset 30%</a:t>
          </a:r>
        </a:p>
      </dsp:txBody>
      <dsp:txXfrm>
        <a:off x="5193822" y="2026587"/>
        <a:ext cx="3628865" cy="8877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6FA70E-2BA9-430E-BD4B-54E5B7E8D522}"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0E66E-E601-492D-B8D3-83C413808EC3}" type="slidenum">
              <a:rPr lang="en-US" smtClean="0"/>
              <a:t>‹#›</a:t>
            </a:fld>
            <a:endParaRPr lang="en-US"/>
          </a:p>
        </p:txBody>
      </p:sp>
    </p:spTree>
    <p:extLst>
      <p:ext uri="{BB962C8B-B14F-4D97-AF65-F5344CB8AC3E}">
        <p14:creationId xmlns:p14="http://schemas.microsoft.com/office/powerpoint/2010/main" val="708427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6FA70E-2BA9-430E-BD4B-54E5B7E8D522}"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0E66E-E601-492D-B8D3-83C413808EC3}" type="slidenum">
              <a:rPr lang="en-US" smtClean="0"/>
              <a:t>‹#›</a:t>
            </a:fld>
            <a:endParaRPr lang="en-US"/>
          </a:p>
        </p:txBody>
      </p:sp>
    </p:spTree>
    <p:extLst>
      <p:ext uri="{BB962C8B-B14F-4D97-AF65-F5344CB8AC3E}">
        <p14:creationId xmlns:p14="http://schemas.microsoft.com/office/powerpoint/2010/main" val="3378667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6FA70E-2BA9-430E-BD4B-54E5B7E8D522}"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0E66E-E601-492D-B8D3-83C413808EC3}" type="slidenum">
              <a:rPr lang="en-US" smtClean="0"/>
              <a:t>‹#›</a:t>
            </a:fld>
            <a:endParaRPr lang="en-US"/>
          </a:p>
        </p:txBody>
      </p:sp>
    </p:spTree>
    <p:extLst>
      <p:ext uri="{BB962C8B-B14F-4D97-AF65-F5344CB8AC3E}">
        <p14:creationId xmlns:p14="http://schemas.microsoft.com/office/powerpoint/2010/main" val="362890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6FA70E-2BA9-430E-BD4B-54E5B7E8D522}"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0E66E-E601-492D-B8D3-83C413808EC3}"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50810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6FA70E-2BA9-430E-BD4B-54E5B7E8D522}"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0E66E-E601-492D-B8D3-83C413808EC3}" type="slidenum">
              <a:rPr lang="en-US" smtClean="0"/>
              <a:t>‹#›</a:t>
            </a:fld>
            <a:endParaRPr lang="en-US"/>
          </a:p>
        </p:txBody>
      </p:sp>
    </p:spTree>
    <p:extLst>
      <p:ext uri="{BB962C8B-B14F-4D97-AF65-F5344CB8AC3E}">
        <p14:creationId xmlns:p14="http://schemas.microsoft.com/office/powerpoint/2010/main" val="863809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6FA70E-2BA9-430E-BD4B-54E5B7E8D522}"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B0E66E-E601-492D-B8D3-83C413808EC3}" type="slidenum">
              <a:rPr lang="en-US" smtClean="0"/>
              <a:t>‹#›</a:t>
            </a:fld>
            <a:endParaRPr lang="en-US"/>
          </a:p>
        </p:txBody>
      </p:sp>
    </p:spTree>
    <p:extLst>
      <p:ext uri="{BB962C8B-B14F-4D97-AF65-F5344CB8AC3E}">
        <p14:creationId xmlns:p14="http://schemas.microsoft.com/office/powerpoint/2010/main" val="3388277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6FA70E-2BA9-430E-BD4B-54E5B7E8D522}"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B0E66E-E601-492D-B8D3-83C413808EC3}" type="slidenum">
              <a:rPr lang="en-US" smtClean="0"/>
              <a:t>‹#›</a:t>
            </a:fld>
            <a:endParaRPr lang="en-US"/>
          </a:p>
        </p:txBody>
      </p:sp>
    </p:spTree>
    <p:extLst>
      <p:ext uri="{BB962C8B-B14F-4D97-AF65-F5344CB8AC3E}">
        <p14:creationId xmlns:p14="http://schemas.microsoft.com/office/powerpoint/2010/main" val="2161344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6FA70E-2BA9-430E-BD4B-54E5B7E8D522}"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0E66E-E601-492D-B8D3-83C413808EC3}" type="slidenum">
              <a:rPr lang="en-US" smtClean="0"/>
              <a:t>‹#›</a:t>
            </a:fld>
            <a:endParaRPr lang="en-US"/>
          </a:p>
        </p:txBody>
      </p:sp>
    </p:spTree>
    <p:extLst>
      <p:ext uri="{BB962C8B-B14F-4D97-AF65-F5344CB8AC3E}">
        <p14:creationId xmlns:p14="http://schemas.microsoft.com/office/powerpoint/2010/main" val="3096739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6FA70E-2BA9-430E-BD4B-54E5B7E8D522}"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0E66E-E601-492D-B8D3-83C413808EC3}" type="slidenum">
              <a:rPr lang="en-US" smtClean="0"/>
              <a:t>‹#›</a:t>
            </a:fld>
            <a:endParaRPr lang="en-US"/>
          </a:p>
        </p:txBody>
      </p:sp>
    </p:spTree>
    <p:extLst>
      <p:ext uri="{BB962C8B-B14F-4D97-AF65-F5344CB8AC3E}">
        <p14:creationId xmlns:p14="http://schemas.microsoft.com/office/powerpoint/2010/main" val="3331490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6FA70E-2BA9-430E-BD4B-54E5B7E8D522}"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0E66E-E601-492D-B8D3-83C413808EC3}" type="slidenum">
              <a:rPr lang="en-US" smtClean="0"/>
              <a:t>‹#›</a:t>
            </a:fld>
            <a:endParaRPr lang="en-US"/>
          </a:p>
        </p:txBody>
      </p:sp>
    </p:spTree>
    <p:extLst>
      <p:ext uri="{BB962C8B-B14F-4D97-AF65-F5344CB8AC3E}">
        <p14:creationId xmlns:p14="http://schemas.microsoft.com/office/powerpoint/2010/main" val="704932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6FA70E-2BA9-430E-BD4B-54E5B7E8D522}"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0E66E-E601-492D-B8D3-83C413808EC3}" type="slidenum">
              <a:rPr lang="en-US" smtClean="0"/>
              <a:t>‹#›</a:t>
            </a:fld>
            <a:endParaRPr lang="en-US"/>
          </a:p>
        </p:txBody>
      </p:sp>
    </p:spTree>
    <p:extLst>
      <p:ext uri="{BB962C8B-B14F-4D97-AF65-F5344CB8AC3E}">
        <p14:creationId xmlns:p14="http://schemas.microsoft.com/office/powerpoint/2010/main" val="397286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6FA70E-2BA9-430E-BD4B-54E5B7E8D522}"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0E66E-E601-492D-B8D3-83C413808EC3}" type="slidenum">
              <a:rPr lang="en-US" smtClean="0"/>
              <a:t>‹#›</a:t>
            </a:fld>
            <a:endParaRPr lang="en-US"/>
          </a:p>
        </p:txBody>
      </p:sp>
    </p:spTree>
    <p:extLst>
      <p:ext uri="{BB962C8B-B14F-4D97-AF65-F5344CB8AC3E}">
        <p14:creationId xmlns:p14="http://schemas.microsoft.com/office/powerpoint/2010/main" val="129417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6FA70E-2BA9-430E-BD4B-54E5B7E8D522}" type="datetimeFigureOut">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B0E66E-E601-492D-B8D3-83C413808EC3}" type="slidenum">
              <a:rPr lang="en-US" smtClean="0"/>
              <a:t>‹#›</a:t>
            </a:fld>
            <a:endParaRPr lang="en-US"/>
          </a:p>
        </p:txBody>
      </p:sp>
    </p:spTree>
    <p:extLst>
      <p:ext uri="{BB962C8B-B14F-4D97-AF65-F5344CB8AC3E}">
        <p14:creationId xmlns:p14="http://schemas.microsoft.com/office/powerpoint/2010/main" val="1530635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6FA70E-2BA9-430E-BD4B-54E5B7E8D522}"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B0E66E-E601-492D-B8D3-83C413808EC3}" type="slidenum">
              <a:rPr lang="en-US" smtClean="0"/>
              <a:t>‹#›</a:t>
            </a:fld>
            <a:endParaRPr lang="en-US"/>
          </a:p>
        </p:txBody>
      </p:sp>
    </p:spTree>
    <p:extLst>
      <p:ext uri="{BB962C8B-B14F-4D97-AF65-F5344CB8AC3E}">
        <p14:creationId xmlns:p14="http://schemas.microsoft.com/office/powerpoint/2010/main" val="3371552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56FA70E-2BA9-430E-BD4B-54E5B7E8D522}" type="datetimeFigureOut">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B0E66E-E601-492D-B8D3-83C413808EC3}" type="slidenum">
              <a:rPr lang="en-US" smtClean="0"/>
              <a:t>‹#›</a:t>
            </a:fld>
            <a:endParaRPr lang="en-US"/>
          </a:p>
        </p:txBody>
      </p:sp>
    </p:spTree>
    <p:extLst>
      <p:ext uri="{BB962C8B-B14F-4D97-AF65-F5344CB8AC3E}">
        <p14:creationId xmlns:p14="http://schemas.microsoft.com/office/powerpoint/2010/main" val="3649736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6FA70E-2BA9-430E-BD4B-54E5B7E8D522}"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0E66E-E601-492D-B8D3-83C413808EC3}" type="slidenum">
              <a:rPr lang="en-US" smtClean="0"/>
              <a:t>‹#›</a:t>
            </a:fld>
            <a:endParaRPr lang="en-US"/>
          </a:p>
        </p:txBody>
      </p:sp>
    </p:spTree>
    <p:extLst>
      <p:ext uri="{BB962C8B-B14F-4D97-AF65-F5344CB8AC3E}">
        <p14:creationId xmlns:p14="http://schemas.microsoft.com/office/powerpoint/2010/main" val="3374805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6FA70E-2BA9-430E-BD4B-54E5B7E8D522}"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0E66E-E601-492D-B8D3-83C413808EC3}" type="slidenum">
              <a:rPr lang="en-US" smtClean="0"/>
              <a:t>‹#›</a:t>
            </a:fld>
            <a:endParaRPr lang="en-US"/>
          </a:p>
        </p:txBody>
      </p:sp>
    </p:spTree>
    <p:extLst>
      <p:ext uri="{BB962C8B-B14F-4D97-AF65-F5344CB8AC3E}">
        <p14:creationId xmlns:p14="http://schemas.microsoft.com/office/powerpoint/2010/main" val="2297035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56FA70E-2BA9-430E-BD4B-54E5B7E8D522}" type="datetimeFigureOut">
              <a:rPr lang="en-US" smtClean="0"/>
              <a:t>12/8/2022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6B0E66E-E601-492D-B8D3-83C413808EC3}" type="slidenum">
              <a:rPr lang="en-US" smtClean="0"/>
              <a:t>‹#›</a:t>
            </a:fld>
            <a:endParaRPr lang="en-US"/>
          </a:p>
        </p:txBody>
      </p:sp>
    </p:spTree>
    <p:extLst>
      <p:ext uri="{BB962C8B-B14F-4D97-AF65-F5344CB8AC3E}">
        <p14:creationId xmlns:p14="http://schemas.microsoft.com/office/powerpoint/2010/main" val="477026013"/>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8618" y="1979369"/>
            <a:ext cx="11198707" cy="1815882"/>
          </a:xfrm>
          <a:prstGeom prst="rect">
            <a:avLst/>
          </a:prstGeom>
          <a:noFill/>
        </p:spPr>
        <p:txBody>
          <a:bodyPr wrap="none" lIns="91440" tIns="45720" rIns="91440" bIns="45720">
            <a:spAutoFit/>
          </a:bodyPr>
          <a:lstStyle/>
          <a:p>
            <a:pPr algn="ctr"/>
            <a:r>
              <a:rPr lang="en-US" sz="6000" b="1" dirty="0">
                <a:ln/>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Prediction of the House Price.</a:t>
            </a:r>
          </a:p>
          <a:p>
            <a:pPr algn="ctr"/>
            <a:r>
              <a:rPr lang="en-US" sz="2000" b="1" dirty="0">
                <a:ln/>
                <a:effectLst>
                  <a:outerShdw blurRad="38100" dist="19050" dir="2700000" algn="tl" rotWithShape="0">
                    <a:schemeClr val="dk1">
                      <a:lumMod val="50000"/>
                      <a:alpha val="40000"/>
                    </a:schemeClr>
                  </a:outerShdw>
                </a:effectLst>
              </a:rPr>
              <a:t>                                                                   </a:t>
            </a:r>
          </a:p>
          <a:p>
            <a:pPr algn="ctr"/>
            <a:r>
              <a:rPr lang="en-US" sz="2000" b="1" dirty="0">
                <a:ln/>
                <a:effectLst>
                  <a:outerShdw blurRad="38100" dist="19050" dir="2700000" algn="tl" rotWithShape="0">
                    <a:schemeClr val="dk1">
                      <a:lumMod val="50000"/>
                      <a:alpha val="40000"/>
                    </a:schemeClr>
                  </a:outerShdw>
                </a:effectLst>
              </a:rPr>
              <a:t>                                                                                            - </a:t>
            </a:r>
            <a:r>
              <a:rPr lang="en-US" sz="3200" b="1" dirty="0">
                <a:ln/>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Prashant</a:t>
            </a:r>
            <a:r>
              <a:rPr lang="en-US" sz="3200" b="1" dirty="0">
                <a:ln/>
                <a:effectLst>
                  <a:outerShdw blurRad="38100" dist="19050" dir="2700000" algn="tl" rotWithShape="0">
                    <a:schemeClr val="dk1">
                      <a:lumMod val="50000"/>
                      <a:alpha val="40000"/>
                    </a:schemeClr>
                  </a:outerShdw>
                </a:effectLst>
              </a:rPr>
              <a:t> </a:t>
            </a:r>
            <a:r>
              <a:rPr lang="en-US" sz="3200" b="1" dirty="0">
                <a:ln/>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Walunj</a:t>
            </a:r>
            <a:r>
              <a:rPr lang="en-US" sz="3200" b="1" dirty="0">
                <a:ln/>
                <a:effectLst>
                  <a:outerShdw blurRad="38100" dist="19050" dir="2700000" algn="tl" rotWithShape="0">
                    <a:schemeClr val="dk1">
                      <a:lumMod val="50000"/>
                      <a:alpha val="40000"/>
                    </a:schemeClr>
                  </a:outerShdw>
                </a:effectLst>
              </a:rPr>
              <a:t> </a:t>
            </a:r>
            <a:r>
              <a:rPr lang="en-US" sz="3200" b="1" dirty="0">
                <a:ln/>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PGA-34</a:t>
            </a:r>
          </a:p>
        </p:txBody>
      </p:sp>
    </p:spTree>
    <p:extLst>
      <p:ext uri="{BB962C8B-B14F-4D97-AF65-F5344CB8AC3E}">
        <p14:creationId xmlns:p14="http://schemas.microsoft.com/office/powerpoint/2010/main" val="2570983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38779510"/>
              </p:ext>
            </p:extLst>
          </p:nvPr>
        </p:nvGraphicFramePr>
        <p:xfrm>
          <a:off x="1696278" y="2869248"/>
          <a:ext cx="8871574" cy="2677890"/>
        </p:xfrm>
        <a:graphic>
          <a:graphicData uri="http://schemas.openxmlformats.org/drawingml/2006/table">
            <a:tbl>
              <a:tblPr firstRow="1" bandRow="1">
                <a:tableStyleId>{5C22544A-7EE6-4342-B048-85BDC9FD1C3A}</a:tableStyleId>
              </a:tblPr>
              <a:tblGrid>
                <a:gridCol w="4435787">
                  <a:extLst>
                    <a:ext uri="{9D8B030D-6E8A-4147-A177-3AD203B41FA5}">
                      <a16:colId xmlns:a16="http://schemas.microsoft.com/office/drawing/2014/main" val="2019878726"/>
                    </a:ext>
                  </a:extLst>
                </a:gridCol>
                <a:gridCol w="4435787">
                  <a:extLst>
                    <a:ext uri="{9D8B030D-6E8A-4147-A177-3AD203B41FA5}">
                      <a16:colId xmlns:a16="http://schemas.microsoft.com/office/drawing/2014/main" val="3398163135"/>
                    </a:ext>
                  </a:extLst>
                </a:gridCol>
              </a:tblGrid>
              <a:tr h="535578">
                <a:tc>
                  <a:txBody>
                    <a:bodyPr/>
                    <a:lstStyle/>
                    <a:p>
                      <a:r>
                        <a:rPr lang="en-US" sz="2000" dirty="0">
                          <a:latin typeface="Times New Roman" panose="02020603050405020304" pitchFamily="18" charset="0"/>
                          <a:cs typeface="Times New Roman" panose="02020603050405020304" pitchFamily="18" charset="0"/>
                        </a:rPr>
                        <a:t>Model</a:t>
                      </a:r>
                      <a:r>
                        <a:rPr lang="en-US" sz="2000" baseline="0" dirty="0">
                          <a:latin typeface="Times New Roman" panose="02020603050405020304" pitchFamily="18" charset="0"/>
                          <a:cs typeface="Times New Roman" panose="02020603050405020304" pitchFamily="18" charset="0"/>
                        </a:rPr>
                        <a:t>  Type</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Accuracy of Model</a:t>
                      </a:r>
                    </a:p>
                  </a:txBody>
                  <a:tcPr/>
                </a:tc>
                <a:extLst>
                  <a:ext uri="{0D108BD9-81ED-4DB2-BD59-A6C34878D82A}">
                    <a16:rowId xmlns:a16="http://schemas.microsoft.com/office/drawing/2014/main" val="715317893"/>
                  </a:ext>
                </a:extLst>
              </a:tr>
              <a:tr h="535578">
                <a:tc>
                  <a:txBody>
                    <a:bodyPr/>
                    <a:lstStyle/>
                    <a:p>
                      <a:r>
                        <a:rPr lang="en-US" sz="2000" dirty="0">
                          <a:latin typeface="Times New Roman" panose="02020603050405020304" pitchFamily="18" charset="0"/>
                          <a:cs typeface="Times New Roman" panose="02020603050405020304" pitchFamily="18" charset="0"/>
                        </a:rPr>
                        <a:t>Multiple Linear Regression</a:t>
                      </a:r>
                    </a:p>
                  </a:txBody>
                  <a:tcPr/>
                </a:tc>
                <a:tc>
                  <a:txBody>
                    <a:bodyPr/>
                    <a:lstStyle/>
                    <a:p>
                      <a:r>
                        <a:rPr lang="en-US" sz="2000" dirty="0">
                          <a:latin typeface="Times New Roman" panose="02020603050405020304" pitchFamily="18" charset="0"/>
                          <a:cs typeface="Times New Roman" panose="02020603050405020304" pitchFamily="18" charset="0"/>
                        </a:rPr>
                        <a:t>73%</a:t>
                      </a:r>
                    </a:p>
                  </a:txBody>
                  <a:tcPr/>
                </a:tc>
                <a:extLst>
                  <a:ext uri="{0D108BD9-81ED-4DB2-BD59-A6C34878D82A}">
                    <a16:rowId xmlns:a16="http://schemas.microsoft.com/office/drawing/2014/main" val="3373204739"/>
                  </a:ext>
                </a:extLst>
              </a:tr>
              <a:tr h="535578">
                <a:tc>
                  <a:txBody>
                    <a:bodyPr/>
                    <a:lstStyle/>
                    <a:p>
                      <a:r>
                        <a:rPr lang="en-US" sz="2000" dirty="0">
                          <a:solidFill>
                            <a:schemeClr val="tx1"/>
                          </a:solidFill>
                          <a:latin typeface="Times New Roman" panose="02020603050405020304" pitchFamily="18" charset="0"/>
                          <a:cs typeface="Times New Roman" panose="02020603050405020304" pitchFamily="18" charset="0"/>
                        </a:rPr>
                        <a:t>Decision Tree </a:t>
                      </a:r>
                    </a:p>
                  </a:txBody>
                  <a:tcPr>
                    <a:solidFill>
                      <a:schemeClr val="accent1">
                        <a:lumMod val="20000"/>
                        <a:lumOff val="80000"/>
                      </a:schemeClr>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73%</a:t>
                      </a:r>
                    </a:p>
                  </a:txBody>
                  <a:tcPr>
                    <a:solidFill>
                      <a:schemeClr val="accent1">
                        <a:lumMod val="20000"/>
                        <a:lumOff val="80000"/>
                      </a:schemeClr>
                    </a:solidFill>
                  </a:tcPr>
                </a:tc>
                <a:extLst>
                  <a:ext uri="{0D108BD9-81ED-4DB2-BD59-A6C34878D82A}">
                    <a16:rowId xmlns:a16="http://schemas.microsoft.com/office/drawing/2014/main" val="3267462687"/>
                  </a:ext>
                </a:extLst>
              </a:tr>
              <a:tr h="535578">
                <a:tc>
                  <a:txBody>
                    <a:bodyPr/>
                    <a:lstStyle/>
                    <a:p>
                      <a:r>
                        <a:rPr lang="en-US" sz="2000" dirty="0">
                          <a:latin typeface="Times New Roman" panose="02020603050405020304" pitchFamily="18" charset="0"/>
                          <a:cs typeface="Times New Roman" panose="02020603050405020304" pitchFamily="18" charset="0"/>
                        </a:rPr>
                        <a:t>Random Forest</a:t>
                      </a:r>
                    </a:p>
                  </a:txBody>
                  <a:tcPr>
                    <a:solidFill>
                      <a:srgbClr val="FFFF00"/>
                    </a:solidFill>
                  </a:tcPr>
                </a:tc>
                <a:tc>
                  <a:txBody>
                    <a:bodyPr/>
                    <a:lstStyle/>
                    <a:p>
                      <a:r>
                        <a:rPr lang="en-US" sz="2000" dirty="0">
                          <a:latin typeface="Times New Roman" panose="02020603050405020304" pitchFamily="18" charset="0"/>
                          <a:cs typeface="Times New Roman" panose="02020603050405020304" pitchFamily="18" charset="0"/>
                        </a:rPr>
                        <a:t>82%</a:t>
                      </a:r>
                    </a:p>
                  </a:txBody>
                  <a:tcPr>
                    <a:solidFill>
                      <a:srgbClr val="FFFF00"/>
                    </a:solidFill>
                  </a:tcPr>
                </a:tc>
                <a:extLst>
                  <a:ext uri="{0D108BD9-81ED-4DB2-BD59-A6C34878D82A}">
                    <a16:rowId xmlns:a16="http://schemas.microsoft.com/office/drawing/2014/main" val="2815058429"/>
                  </a:ext>
                </a:extLst>
              </a:tr>
              <a:tr h="535578">
                <a:tc>
                  <a:txBody>
                    <a:bodyPr/>
                    <a:lstStyle/>
                    <a:p>
                      <a:r>
                        <a:rPr lang="en-US" sz="2000" dirty="0">
                          <a:latin typeface="Times New Roman" panose="02020603050405020304" pitchFamily="18" charset="0"/>
                          <a:cs typeface="Times New Roman" panose="02020603050405020304" pitchFamily="18" charset="0"/>
                        </a:rPr>
                        <a:t>KNN</a:t>
                      </a:r>
                    </a:p>
                  </a:txBody>
                  <a:tcPr/>
                </a:tc>
                <a:tc>
                  <a:txBody>
                    <a:bodyPr/>
                    <a:lstStyle/>
                    <a:p>
                      <a:r>
                        <a:rPr lang="en-US" sz="2000" dirty="0">
                          <a:latin typeface="Times New Roman" panose="02020603050405020304" pitchFamily="18" charset="0"/>
                          <a:cs typeface="Times New Roman" panose="02020603050405020304" pitchFamily="18" charset="0"/>
                        </a:rPr>
                        <a:t>70%</a:t>
                      </a:r>
                    </a:p>
                  </a:txBody>
                  <a:tcPr/>
                </a:tc>
                <a:extLst>
                  <a:ext uri="{0D108BD9-81ED-4DB2-BD59-A6C34878D82A}">
                    <a16:rowId xmlns:a16="http://schemas.microsoft.com/office/drawing/2014/main" val="3990354185"/>
                  </a:ext>
                </a:extLst>
              </a:tr>
            </a:tbl>
          </a:graphicData>
        </a:graphic>
      </p:graphicFrame>
      <p:sp>
        <p:nvSpPr>
          <p:cNvPr id="5" name="TextBox 4"/>
          <p:cNvSpPr txBox="1"/>
          <p:nvPr/>
        </p:nvSpPr>
        <p:spPr>
          <a:xfrm>
            <a:off x="3339737" y="438333"/>
            <a:ext cx="5512526" cy="646331"/>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Model Building</a:t>
            </a:r>
          </a:p>
        </p:txBody>
      </p:sp>
      <p:sp>
        <p:nvSpPr>
          <p:cNvPr id="2" name="TextBox 1"/>
          <p:cNvSpPr txBox="1"/>
          <p:nvPr/>
        </p:nvSpPr>
        <p:spPr>
          <a:xfrm>
            <a:off x="1828800" y="1515291"/>
            <a:ext cx="8739051" cy="1200329"/>
          </a:xfrm>
          <a:prstGeom prst="rect">
            <a:avLst/>
          </a:prstGeom>
          <a:noFill/>
        </p:spPr>
        <p:txBody>
          <a:bodyPr wrap="square" rtlCol="0">
            <a:spAutoFit/>
          </a:bodyPr>
          <a:lstStyle/>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In Model Building We perform Different Types of model.</a:t>
            </a: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We Can Check Accuracy On Different Models Which Gives Different Accuracy</a:t>
            </a:r>
            <a:r>
              <a:rPr lang="en-US" sz="2400" dirty="0">
                <a:solidFill>
                  <a:srgbClr val="000000"/>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flipV="1">
            <a:off x="494213" y="1310863"/>
            <a:ext cx="11226800" cy="5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517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0691" y="287384"/>
            <a:ext cx="6570618" cy="646331"/>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Important variable</a:t>
            </a:r>
          </a:p>
        </p:txBody>
      </p:sp>
      <p:sp>
        <p:nvSpPr>
          <p:cNvPr id="5" name="TextBox 4"/>
          <p:cNvSpPr txBox="1"/>
          <p:nvPr/>
        </p:nvSpPr>
        <p:spPr>
          <a:xfrm>
            <a:off x="553754" y="1728020"/>
            <a:ext cx="5384353" cy="4154984"/>
          </a:xfrm>
          <a:prstGeom prst="rect">
            <a:avLst/>
          </a:prstGeom>
          <a:noFill/>
        </p:spPr>
        <p:txBody>
          <a:bodyPr wrap="square" rtlCol="0">
            <a:spAutoFit/>
          </a:bodyPr>
          <a:lstStyle/>
          <a:p>
            <a:pPr marL="285750" indent="-285750">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Lattitude</a:t>
            </a:r>
            <a:r>
              <a:rPr lang="en-US" sz="2400" dirty="0">
                <a:latin typeface="Times New Roman" panose="02020603050405020304" pitchFamily="18" charset="0"/>
                <a:cs typeface="Times New Roman" panose="02020603050405020304" pitchFamily="18" charset="0"/>
              </a:rPr>
              <a:t>(Area), </a:t>
            </a:r>
            <a:r>
              <a:rPr lang="en-US" sz="2400" dirty="0" err="1">
                <a:latin typeface="Times New Roman" panose="02020603050405020304" pitchFamily="18" charset="0"/>
                <a:cs typeface="Times New Roman" panose="02020603050405020304" pitchFamily="18" charset="0"/>
              </a:rPr>
              <a:t>Sqft_Living</a:t>
            </a:r>
            <a:r>
              <a:rPr lang="en-US" sz="2400" dirty="0">
                <a:latin typeface="Times New Roman" panose="02020603050405020304" pitchFamily="18" charset="0"/>
                <a:cs typeface="Times New Roman" panose="02020603050405020304" pitchFamily="18" charset="0"/>
              </a:rPr>
              <a:t>, Grade, </a:t>
            </a:r>
            <a:r>
              <a:rPr lang="en-US" sz="2400" dirty="0" err="1">
                <a:latin typeface="Times New Roman" panose="02020603050405020304" pitchFamily="18" charset="0"/>
                <a:cs typeface="Times New Roman" panose="02020603050405020304" pitchFamily="18" charset="0"/>
              </a:rPr>
              <a:t>Sqft_above</a:t>
            </a:r>
            <a:r>
              <a:rPr lang="en-US" sz="2400" dirty="0">
                <a:latin typeface="Times New Roman" panose="02020603050405020304" pitchFamily="18" charset="0"/>
                <a:cs typeface="Times New Roman" panose="02020603050405020304" pitchFamily="18" charset="0"/>
              </a:rPr>
              <a:t> has highest impact on House price.</a:t>
            </a: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Price is depend on </a:t>
            </a:r>
            <a:r>
              <a:rPr lang="en-US" sz="2400" dirty="0" err="1">
                <a:latin typeface="Times New Roman" panose="02020603050405020304" pitchFamily="18" charset="0"/>
                <a:cs typeface="Times New Roman" panose="02020603050405020304" pitchFamily="18" charset="0"/>
              </a:rPr>
              <a:t>lat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sqft_living</a:t>
            </a:r>
            <a:r>
              <a:rPr lang="en-US" sz="2400" dirty="0">
                <a:latin typeface="Times New Roman" panose="02020603050405020304" pitchFamily="18" charset="0"/>
                <a:cs typeface="Times New Roman" panose="02020603050405020304" pitchFamily="18" charset="0"/>
              </a:rPr>
              <a:t>, grade, </a:t>
            </a:r>
            <a:r>
              <a:rPr lang="en-US" sz="2400" dirty="0" err="1">
                <a:latin typeface="Times New Roman" panose="02020603050405020304" pitchFamily="18" charset="0"/>
                <a:cs typeface="Times New Roman" panose="02020603050405020304" pitchFamily="18" charset="0"/>
              </a:rPr>
              <a:t>sqft_above</a:t>
            </a:r>
            <a:r>
              <a:rPr lang="en-US" sz="2400" dirty="0">
                <a:latin typeface="Times New Roman" panose="02020603050405020304" pitchFamily="18" charset="0"/>
                <a:cs typeface="Times New Roman" panose="02020603050405020304" pitchFamily="18" charset="0"/>
              </a:rPr>
              <a:t>, sqft_living15, </a:t>
            </a:r>
            <a:r>
              <a:rPr lang="en-US" sz="2400" dirty="0" err="1">
                <a:latin typeface="Times New Roman" panose="02020603050405020304" pitchFamily="18" charset="0"/>
                <a:cs typeface="Times New Roman" panose="02020603050405020304" pitchFamily="18" charset="0"/>
              </a:rPr>
              <a:t>yr_built</a:t>
            </a:r>
            <a:r>
              <a:rPr lang="en-US" sz="24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So, Important variable is to Predict the House Price is </a:t>
            </a:r>
            <a:r>
              <a:rPr lang="en-US" sz="2400" dirty="0" err="1">
                <a:latin typeface="Times New Roman" panose="02020603050405020304" pitchFamily="18" charset="0"/>
                <a:cs typeface="Times New Roman" panose="02020603050405020304" pitchFamily="18" charset="0"/>
              </a:rPr>
              <a:t>lat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sqft_living</a:t>
            </a:r>
            <a:r>
              <a:rPr lang="en-US" sz="2400" dirty="0">
                <a:latin typeface="Times New Roman" panose="02020603050405020304" pitchFamily="18" charset="0"/>
                <a:cs typeface="Times New Roman" panose="02020603050405020304" pitchFamily="18" charset="0"/>
              </a:rPr>
              <a:t>, grade, </a:t>
            </a:r>
            <a:r>
              <a:rPr lang="en-US" sz="2400" dirty="0" err="1">
                <a:latin typeface="Times New Roman" panose="02020603050405020304" pitchFamily="18" charset="0"/>
                <a:cs typeface="Times New Roman" panose="02020603050405020304" pitchFamily="18" charset="0"/>
              </a:rPr>
              <a:t>sqft_above</a:t>
            </a:r>
            <a:r>
              <a:rPr lang="en-US" sz="2400" dirty="0">
                <a:latin typeface="Times New Roman" panose="02020603050405020304" pitchFamily="18" charset="0"/>
                <a:cs typeface="Times New Roman" panose="02020603050405020304" pitchFamily="18" charset="0"/>
              </a:rPr>
              <a:t>, sqft_living15, </a:t>
            </a:r>
            <a:r>
              <a:rPr lang="en-US" sz="2400" dirty="0" err="1">
                <a:latin typeface="Times New Roman" panose="02020603050405020304" pitchFamily="18" charset="0"/>
                <a:cs typeface="Times New Roman" panose="02020603050405020304" pitchFamily="18" charset="0"/>
              </a:rPr>
              <a:t>yr_built</a:t>
            </a:r>
            <a:r>
              <a:rPr lang="en-US" sz="2400" dirty="0">
                <a:latin typeface="Times New Roman" panose="02020603050405020304" pitchFamily="18" charset="0"/>
                <a:cs typeface="Times New Roman" panose="02020603050405020304" pitchFamily="18" charset="0"/>
              </a:rPr>
              <a:t>.</a:t>
            </a:r>
          </a:p>
        </p:txBody>
      </p:sp>
      <p:cxnSp>
        <p:nvCxnSpPr>
          <p:cNvPr id="7" name="Straight Connector 6"/>
          <p:cNvCxnSpPr/>
          <p:nvPr/>
        </p:nvCxnSpPr>
        <p:spPr>
          <a:xfrm>
            <a:off x="571500" y="1124214"/>
            <a:ext cx="10733215"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85D3525-120A-7C2F-BA5F-19EB1055D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8107" y="1314714"/>
            <a:ext cx="6239746" cy="5193493"/>
          </a:xfrm>
          <a:prstGeom prst="rect">
            <a:avLst/>
          </a:prstGeom>
        </p:spPr>
      </p:pic>
    </p:spTree>
    <p:extLst>
      <p:ext uri="{BB962C8B-B14F-4D97-AF65-F5344CB8AC3E}">
        <p14:creationId xmlns:p14="http://schemas.microsoft.com/office/powerpoint/2010/main" val="673982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76463" y="258201"/>
            <a:ext cx="6675120" cy="646331"/>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Conclusion</a:t>
            </a:r>
          </a:p>
        </p:txBody>
      </p:sp>
      <p:cxnSp>
        <p:nvCxnSpPr>
          <p:cNvPr id="7" name="Straight Connector 6"/>
          <p:cNvCxnSpPr/>
          <p:nvPr/>
        </p:nvCxnSpPr>
        <p:spPr>
          <a:xfrm>
            <a:off x="709684" y="1094564"/>
            <a:ext cx="10608679"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605501" y="1360830"/>
            <a:ext cx="8980997" cy="5940088"/>
          </a:xfrm>
          <a:prstGeom prst="rect">
            <a:avLst/>
          </a:prstGeom>
          <a:noFill/>
        </p:spPr>
        <p:txBody>
          <a:bodyPr wrap="square" rtlCol="0">
            <a:spAutoFit/>
          </a:bodyPr>
          <a:lstStyle/>
          <a:p>
            <a:pPr marL="342900" indent="-3429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House Price Prediction is very useful to make investments in the real estate.</a:t>
            </a:r>
            <a:endParaRPr lang="en-US" sz="2800" b="0" i="0" dirty="0">
              <a:solidFill>
                <a:srgbClr val="333333"/>
              </a:solidFill>
              <a:effectLst/>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q"/>
            </a:pPr>
            <a:r>
              <a:rPr lang="en-US" sz="2800" b="0" i="0" dirty="0">
                <a:solidFill>
                  <a:srgbClr val="333333"/>
                </a:solidFill>
                <a:effectLst/>
                <a:latin typeface="Times New Roman" panose="02020603050405020304" pitchFamily="18" charset="0"/>
                <a:cs typeface="Times New Roman" panose="02020603050405020304" pitchFamily="18" charset="0"/>
              </a:rPr>
              <a:t>This study is an exploratory attempt to use four machine learning algorithms in estimating housing prices, and then compare their results.</a:t>
            </a:r>
          </a:p>
          <a:p>
            <a:pPr marL="342900" lvl="0" indent="-3429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We are able to Predict accurate 82% Accuracy.</a:t>
            </a:r>
          </a:p>
          <a:p>
            <a:pPr marL="342900" lvl="0" indent="-3429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High Influence Variables are</a:t>
            </a:r>
          </a:p>
          <a:p>
            <a:pPr marL="342900" lvl="0" indent="-3429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Lat(area) </a:t>
            </a:r>
          </a:p>
          <a:p>
            <a:pPr marL="342900" lvl="0" indent="-342900">
              <a:buFont typeface="Wingdings" panose="05000000000000000000" pitchFamily="2" charset="2"/>
              <a:buChar char="§"/>
            </a:pPr>
            <a:r>
              <a:rPr lang="en-US" sz="2800" dirty="0" err="1">
                <a:latin typeface="Times New Roman" panose="02020603050405020304" pitchFamily="18" charset="0"/>
                <a:cs typeface="Times New Roman" panose="02020603050405020304" pitchFamily="18" charset="0"/>
              </a:rPr>
              <a:t>Sqft_living</a:t>
            </a:r>
            <a:endParaRPr lang="en-US" sz="2800"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Grade</a:t>
            </a:r>
          </a:p>
          <a:p>
            <a:pPr marL="342900" lvl="0" indent="-342900">
              <a:buFont typeface="Wingdings" panose="05000000000000000000" pitchFamily="2" charset="2"/>
              <a:buChar char="§"/>
            </a:pPr>
            <a:r>
              <a:rPr lang="en-US" sz="2800" dirty="0" err="1">
                <a:latin typeface="Times New Roman" panose="02020603050405020304" pitchFamily="18" charset="0"/>
                <a:cs typeface="Times New Roman" panose="02020603050405020304" pitchFamily="18" charset="0"/>
              </a:rPr>
              <a:t>Year_built</a:t>
            </a:r>
            <a:endParaRPr lang="en-US" sz="28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6652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5550" y="581151"/>
            <a:ext cx="7200900" cy="646331"/>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Suggestion</a:t>
            </a:r>
            <a:endParaRPr lang="en-US" b="1" u="sng"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736600" y="1409700"/>
            <a:ext cx="10566400" cy="2540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441450" y="1799535"/>
            <a:ext cx="9309100" cy="2985433"/>
          </a:xfrm>
          <a:prstGeom prst="rect">
            <a:avLst/>
          </a:prstGeom>
          <a:noFill/>
        </p:spPr>
        <p:txBody>
          <a:bodyPr wrap="square" rtlCol="0">
            <a:spAutoFit/>
          </a:bodyPr>
          <a:lstStyle/>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Maintain the Grade, Area, Quality of House.</a:t>
            </a:r>
          </a:p>
          <a:p>
            <a:pPr marL="285750" indent="-285750">
              <a:buFont typeface="Wingdings" panose="05000000000000000000" pitchFamily="2" charset="2"/>
              <a:buChar char="q"/>
            </a:pP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Additional features like air quality and crime rate has to be added in the dataset its an advantage to help predict the prices even better.</a:t>
            </a:r>
          </a:p>
          <a:p>
            <a:pPr marL="285750" indent="-285750">
              <a:buFont typeface="Wingdings" panose="05000000000000000000" pitchFamily="2" charset="2"/>
              <a:buChar char="q"/>
            </a:pP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9030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4643" y="1698171"/>
            <a:ext cx="10416209" cy="2215991"/>
          </a:xfrm>
          <a:prstGeom prst="rect">
            <a:avLst/>
          </a:prstGeom>
          <a:noFill/>
        </p:spPr>
        <p:txBody>
          <a:bodyPr wrap="square" rtlCol="0">
            <a:spAutoFit/>
          </a:bodyPr>
          <a:lstStyle/>
          <a:p>
            <a:r>
              <a:rPr lang="en-US" sz="13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5247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3409" y="732937"/>
            <a:ext cx="7406640" cy="646331"/>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Introduction</a:t>
            </a:r>
          </a:p>
        </p:txBody>
      </p:sp>
      <p:sp>
        <p:nvSpPr>
          <p:cNvPr id="4" name="TextBox 3"/>
          <p:cNvSpPr txBox="1"/>
          <p:nvPr/>
        </p:nvSpPr>
        <p:spPr>
          <a:xfrm>
            <a:off x="727533" y="1901804"/>
            <a:ext cx="10833643" cy="3785652"/>
          </a:xfrm>
          <a:prstGeom prst="rect">
            <a:avLst/>
          </a:prstGeom>
          <a:noFill/>
        </p:spPr>
        <p:txBody>
          <a:bodyPr wrap="square" rtlCol="0">
            <a:spAutoFit/>
          </a:bodyPr>
          <a:lstStyle/>
          <a:p>
            <a:pPr marL="342900" indent="-342900">
              <a:buFont typeface="Wingdings" panose="05000000000000000000" pitchFamily="2" charset="2"/>
              <a:buChar char="q"/>
            </a:pPr>
            <a:r>
              <a:rPr lang="en-US" sz="2400" b="0" i="0" dirty="0">
                <a:solidFill>
                  <a:srgbClr val="444444"/>
                </a:solidFill>
                <a:effectLst/>
                <a:latin typeface="Times New Roman" panose="02020603050405020304" pitchFamily="18" charset="0"/>
                <a:cs typeface="Times New Roman" panose="02020603050405020304" pitchFamily="18" charset="0"/>
              </a:rPr>
              <a:t>Development of civilization is the foundation of the increase in demand for houses day by day. Accurate prediction of house prices has been always a fascination for buyers, sellers, and bankers also.</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real estate market is a standout amongst the most focused regarding pricing and keeps fluctuating. </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Prediction is an important part provided by Machine Learning.</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In the housing market 2016, the house sold in India was about 80 lakh but the real price according locality and size was about 60 lakh.</a:t>
            </a:r>
          </a:p>
          <a:p>
            <a:pPr marL="342900" indent="-342900">
              <a:buFont typeface="Wingdings" panose="05000000000000000000" pitchFamily="2" charset="2"/>
              <a:buChar char="q"/>
            </a:pPr>
            <a:r>
              <a:rPr lang="en-US" sz="2400" b="0" i="0" dirty="0">
                <a:solidFill>
                  <a:srgbClr val="202124"/>
                </a:solidFill>
                <a:effectLst/>
                <a:latin typeface="Times New Roman" panose="02020603050405020304" pitchFamily="18" charset="0"/>
                <a:cs typeface="Times New Roman" panose="02020603050405020304" pitchFamily="18" charset="0"/>
              </a:rPr>
              <a:t>As per five-year forecast, estate agents Savills predicted a </a:t>
            </a:r>
            <a:r>
              <a:rPr lang="en-US" sz="2400" i="0" dirty="0">
                <a:solidFill>
                  <a:srgbClr val="202124"/>
                </a:solidFill>
                <a:effectLst/>
                <a:latin typeface="Times New Roman" panose="02020603050405020304" pitchFamily="18" charset="0"/>
                <a:cs typeface="Times New Roman" panose="02020603050405020304" pitchFamily="18" charset="0"/>
              </a:rPr>
              <a:t>3.5%</a:t>
            </a:r>
            <a:r>
              <a:rPr lang="en-US" sz="2400" b="1" i="0" dirty="0">
                <a:solidFill>
                  <a:srgbClr val="202124"/>
                </a:solidFill>
                <a:effectLst/>
                <a:latin typeface="Times New Roman" panose="02020603050405020304" pitchFamily="18" charset="0"/>
                <a:cs typeface="Times New Roman" panose="02020603050405020304" pitchFamily="18" charset="0"/>
              </a:rPr>
              <a:t> </a:t>
            </a:r>
            <a:r>
              <a:rPr lang="en-US" sz="2400" i="0" dirty="0">
                <a:solidFill>
                  <a:srgbClr val="202124"/>
                </a:solidFill>
                <a:effectLst/>
                <a:latin typeface="Times New Roman" panose="02020603050405020304" pitchFamily="18" charset="0"/>
                <a:cs typeface="Times New Roman" panose="02020603050405020304" pitchFamily="18" charset="0"/>
              </a:rPr>
              <a:t>rise</a:t>
            </a:r>
            <a:r>
              <a:rPr lang="en-US" sz="2400" b="0" i="0" dirty="0">
                <a:solidFill>
                  <a:srgbClr val="202124"/>
                </a:solidFill>
                <a:effectLst/>
                <a:latin typeface="Times New Roman" panose="02020603050405020304" pitchFamily="18" charset="0"/>
                <a:cs typeface="Times New Roman" panose="02020603050405020304" pitchFamily="18" charset="0"/>
              </a:rPr>
              <a:t> for prices in 2022, culminating in an overall 13.1% increase by 2026.</a:t>
            </a:r>
            <a:endParaRPr lang="en-US" sz="2400"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795664" y="1561889"/>
            <a:ext cx="10522131" cy="26125"/>
          </a:xfrm>
          <a:prstGeom prst="line">
            <a:avLst/>
          </a:prstGeom>
        </p:spPr>
        <p:style>
          <a:lnRef idx="1">
            <a:schemeClr val="accent1"/>
          </a:lnRef>
          <a:fillRef idx="0">
            <a:schemeClr val="accent1"/>
          </a:fillRef>
          <a:effectRef idx="0">
            <a:schemeClr val="accent1"/>
          </a:effectRef>
          <a:fontRef idx="minor">
            <a:schemeClr val="tx1"/>
          </a:fontRef>
        </p:style>
      </p:cxnSp>
      <p:pic>
        <p:nvPicPr>
          <p:cNvPr id="1041" name="Picture 17" descr="downarr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75" cy="10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570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4965" y="490346"/>
            <a:ext cx="7550331" cy="646331"/>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Objective</a:t>
            </a:r>
            <a:endParaRPr lang="en-US" sz="2400" b="1"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059278" y="1509730"/>
            <a:ext cx="10050682" cy="1938992"/>
          </a:xfrm>
          <a:prstGeom prst="rect">
            <a:avLst/>
          </a:prstGeom>
          <a:noFill/>
        </p:spPr>
        <p:txBody>
          <a:bodyPr wrap="square" rtlCol="0">
            <a:spAutoFit/>
          </a:bodyPr>
          <a:lstStyle/>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main aim is to predict the efficient house pricing for real estate customers with respect to their budgets and priorities. By analyzing previous market trends and price ranges, and also upcoming developments future prices will be predicted.</a:t>
            </a:r>
          </a:p>
          <a:p>
            <a:endParaRPr lang="en-US" sz="2400"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979714" y="1216212"/>
            <a:ext cx="9744892" cy="50885"/>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397725" y="4487468"/>
            <a:ext cx="8908869" cy="369332"/>
          </a:xfrm>
          <a:prstGeom prst="rect">
            <a:avLst/>
          </a:prstGeom>
          <a:noFill/>
        </p:spPr>
        <p:txBody>
          <a:bodyPr wrap="square" rtlCol="0">
            <a:spAutoFit/>
          </a:bodyPr>
          <a:lstStyle/>
          <a:p>
            <a:pPr marL="285750" indent="-285750">
              <a:buFont typeface="Wingdings" panose="05000000000000000000" pitchFamily="2" charset="2"/>
              <a:buChar char="q"/>
            </a:pPr>
            <a:endParaRPr lang="en-US" dirty="0"/>
          </a:p>
        </p:txBody>
      </p:sp>
      <p:sp>
        <p:nvSpPr>
          <p:cNvPr id="3" name="TextBox 2"/>
          <p:cNvSpPr txBox="1"/>
          <p:nvPr/>
        </p:nvSpPr>
        <p:spPr>
          <a:xfrm>
            <a:off x="2098766" y="3492549"/>
            <a:ext cx="7994468" cy="584775"/>
          </a:xfrm>
          <a:prstGeom prst="rect">
            <a:avLst/>
          </a:prstGeom>
          <a:noFill/>
        </p:spPr>
        <p:txBody>
          <a:bodyPr wrap="square" rtlCol="0">
            <a:spAutoFit/>
          </a:bodyPr>
          <a:lstStyle/>
          <a:p>
            <a:pPr algn="ctr"/>
            <a:r>
              <a:rPr lang="en-US" sz="3200" b="1" u="sng" dirty="0">
                <a:latin typeface="Times New Roman" panose="02020603050405020304" pitchFamily="18" charset="0"/>
                <a:cs typeface="Times New Roman" panose="02020603050405020304" pitchFamily="18" charset="0"/>
              </a:rPr>
              <a:t>Sub-Objective</a:t>
            </a:r>
          </a:p>
        </p:txBody>
      </p:sp>
      <p:cxnSp>
        <p:nvCxnSpPr>
          <p:cNvPr id="7" name="Straight Connector 6"/>
          <p:cNvCxnSpPr/>
          <p:nvPr/>
        </p:nvCxnSpPr>
        <p:spPr>
          <a:xfrm>
            <a:off x="979714" y="4254123"/>
            <a:ext cx="994083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16229" y="4478913"/>
            <a:ext cx="9671860" cy="830997"/>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Determining</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House Price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based</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characteristics.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7220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11014" y="103533"/>
            <a:ext cx="6217920" cy="646331"/>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Data Description</a:t>
            </a:r>
          </a:p>
        </p:txBody>
      </p:sp>
      <p:sp>
        <p:nvSpPr>
          <p:cNvPr id="3" name="TextBox 2"/>
          <p:cNvSpPr txBox="1"/>
          <p:nvPr/>
        </p:nvSpPr>
        <p:spPr>
          <a:xfrm>
            <a:off x="1104878" y="6082676"/>
            <a:ext cx="6133296"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Source:- </a:t>
            </a:r>
          </a:p>
        </p:txBody>
      </p:sp>
      <p:sp>
        <p:nvSpPr>
          <p:cNvPr id="4" name="TextBox 3"/>
          <p:cNvSpPr txBox="1"/>
          <p:nvPr/>
        </p:nvSpPr>
        <p:spPr>
          <a:xfrm>
            <a:off x="3292102" y="6231188"/>
            <a:ext cx="6915595" cy="400110"/>
          </a:xfrm>
          <a:prstGeom prst="rect">
            <a:avLst/>
          </a:prstGeom>
          <a:noFill/>
        </p:spPr>
        <p:txBody>
          <a:bodyPr wrap="square" rtlCol="0">
            <a:spAutoFit/>
          </a:bodyPr>
          <a:lstStyle/>
          <a:p>
            <a:pPr marL="285750" indent="-285750">
              <a:buFont typeface="Courier New" panose="02070309020205020404" pitchFamily="49" charset="0"/>
              <a:buChar char="o"/>
            </a:pPr>
            <a:r>
              <a:rPr lang="en-US" dirty="0"/>
              <a:t>   </a:t>
            </a:r>
            <a:r>
              <a:rPr lang="en-US" sz="2000" dirty="0">
                <a:latin typeface="Times New Roman" panose="02020603050405020304" pitchFamily="18" charset="0"/>
                <a:cs typeface="Times New Roman" panose="02020603050405020304" pitchFamily="18" charset="0"/>
              </a:rPr>
              <a:t>Dataset downloaded from kaggle.com</a:t>
            </a:r>
          </a:p>
        </p:txBody>
      </p:sp>
      <p:sp>
        <p:nvSpPr>
          <p:cNvPr id="6" name="TextBox 5"/>
          <p:cNvSpPr txBox="1"/>
          <p:nvPr/>
        </p:nvSpPr>
        <p:spPr>
          <a:xfrm>
            <a:off x="926659" y="1016014"/>
            <a:ext cx="10986631"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This classic dataset contains the price and other attributes of almost 21,613 House entries. There are 16 attributes included in the dataset including the target i.e. price.</a:t>
            </a:r>
          </a:p>
        </p:txBody>
      </p:sp>
      <p:cxnSp>
        <p:nvCxnSpPr>
          <p:cNvPr id="9" name="Straight Connector 8"/>
          <p:cNvCxnSpPr/>
          <p:nvPr/>
        </p:nvCxnSpPr>
        <p:spPr>
          <a:xfrm>
            <a:off x="835219" y="905293"/>
            <a:ext cx="10734481"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D6D9C35-37F2-D5DA-D7B2-62ABD6C3B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457" y="1909987"/>
            <a:ext cx="4574126" cy="4285047"/>
          </a:xfrm>
          <a:prstGeom prst="rect">
            <a:avLst/>
          </a:prstGeom>
        </p:spPr>
      </p:pic>
    </p:spTree>
    <p:extLst>
      <p:ext uri="{BB962C8B-B14F-4D97-AF65-F5344CB8AC3E}">
        <p14:creationId xmlns:p14="http://schemas.microsoft.com/office/powerpoint/2010/main" val="1939967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77438" y="109213"/>
            <a:ext cx="7099661" cy="646331"/>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Exploratory Data Analysis (EDA)</a:t>
            </a:r>
          </a:p>
        </p:txBody>
      </p:sp>
      <p:sp>
        <p:nvSpPr>
          <p:cNvPr id="9" name="Rectangle 2"/>
          <p:cNvSpPr>
            <a:spLocks noChangeArrowheads="1"/>
          </p:cNvSpPr>
          <p:nvPr/>
        </p:nvSpPr>
        <p:spPr bwMode="auto">
          <a:xfrm>
            <a:off x="746606" y="5985494"/>
            <a:ext cx="1079769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There is no null data in the dataset and the same can also be checked by using data.isnull().any. </a:t>
            </a:r>
          </a:p>
        </p:txBody>
      </p:sp>
      <p:cxnSp>
        <p:nvCxnSpPr>
          <p:cNvPr id="4" name="Straight Connector 3"/>
          <p:cNvCxnSpPr/>
          <p:nvPr/>
        </p:nvCxnSpPr>
        <p:spPr>
          <a:xfrm>
            <a:off x="556487" y="933345"/>
            <a:ext cx="10987813"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46606" y="1173707"/>
            <a:ext cx="680060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 Checking Null Values</a:t>
            </a:r>
          </a:p>
        </p:txBody>
      </p:sp>
      <p:pic>
        <p:nvPicPr>
          <p:cNvPr id="6" name="Picture 5">
            <a:extLst>
              <a:ext uri="{FF2B5EF4-FFF2-40B4-BE49-F238E27FC236}">
                <a16:creationId xmlns:a16="http://schemas.microsoft.com/office/drawing/2014/main" id="{A893CE5B-3DB2-BE68-9663-C6DC926EAB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0171" y="1401893"/>
            <a:ext cx="3114197" cy="4405800"/>
          </a:xfrm>
          <a:prstGeom prst="rect">
            <a:avLst/>
          </a:prstGeom>
        </p:spPr>
      </p:pic>
    </p:spTree>
    <p:extLst>
      <p:ext uri="{BB962C8B-B14F-4D97-AF65-F5344CB8AC3E}">
        <p14:creationId xmlns:p14="http://schemas.microsoft.com/office/powerpoint/2010/main" val="3201574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3144" y="530184"/>
            <a:ext cx="5785222"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 Treatment of Outlier using Box Plot </a:t>
            </a:r>
          </a:p>
        </p:txBody>
      </p:sp>
      <p:sp>
        <p:nvSpPr>
          <p:cNvPr id="5" name="TextBox 4"/>
          <p:cNvSpPr txBox="1"/>
          <p:nvPr/>
        </p:nvSpPr>
        <p:spPr>
          <a:xfrm>
            <a:off x="6612836" y="1180572"/>
            <a:ext cx="451974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After Treatment of Outlier</a:t>
            </a:r>
          </a:p>
        </p:txBody>
      </p:sp>
      <p:sp>
        <p:nvSpPr>
          <p:cNvPr id="6" name="TextBox 5"/>
          <p:cNvSpPr txBox="1"/>
          <p:nvPr/>
        </p:nvSpPr>
        <p:spPr>
          <a:xfrm>
            <a:off x="733144" y="1180572"/>
            <a:ext cx="514676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Before</a:t>
            </a:r>
            <a:r>
              <a:rPr lang="en-US" sz="20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Treatment</a:t>
            </a:r>
            <a:r>
              <a:rPr lang="en-US" sz="20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of Outlier</a:t>
            </a:r>
          </a:p>
        </p:txBody>
      </p:sp>
      <p:pic>
        <p:nvPicPr>
          <p:cNvPr id="8" name="Picture 7">
            <a:extLst>
              <a:ext uri="{FF2B5EF4-FFF2-40B4-BE49-F238E27FC236}">
                <a16:creationId xmlns:a16="http://schemas.microsoft.com/office/drawing/2014/main" id="{7E20C8DC-3F8B-2F7D-DFF9-22FF3821C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571" y="2057519"/>
            <a:ext cx="4813568" cy="4051432"/>
          </a:xfrm>
          <a:prstGeom prst="rect">
            <a:avLst/>
          </a:prstGeom>
        </p:spPr>
      </p:pic>
      <p:pic>
        <p:nvPicPr>
          <p:cNvPr id="10" name="Picture 9">
            <a:extLst>
              <a:ext uri="{FF2B5EF4-FFF2-40B4-BE49-F238E27FC236}">
                <a16:creationId xmlns:a16="http://schemas.microsoft.com/office/drawing/2014/main" id="{3FD6CB32-EB99-3586-1E47-45A0C6786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5739" y="2057519"/>
            <a:ext cx="5319690" cy="4051432"/>
          </a:xfrm>
          <a:prstGeom prst="rect">
            <a:avLst/>
          </a:prstGeom>
        </p:spPr>
      </p:pic>
    </p:spTree>
    <p:extLst>
      <p:ext uri="{BB962C8B-B14F-4D97-AF65-F5344CB8AC3E}">
        <p14:creationId xmlns:p14="http://schemas.microsoft.com/office/powerpoint/2010/main" val="533285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5562" y="70879"/>
            <a:ext cx="4781006" cy="646331"/>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Data</a:t>
            </a:r>
            <a:r>
              <a:rPr lang="en-US" sz="3600" b="1" dirty="0">
                <a:latin typeface="Times New Roman" panose="02020603050405020304" pitchFamily="18" charset="0"/>
                <a:cs typeface="Times New Roman" panose="02020603050405020304" pitchFamily="18" charset="0"/>
              </a:rPr>
              <a:t> </a:t>
            </a:r>
            <a:r>
              <a:rPr lang="en-US" sz="3600" b="1" u="sng" dirty="0">
                <a:latin typeface="Times New Roman" panose="02020603050405020304" pitchFamily="18" charset="0"/>
                <a:cs typeface="Times New Roman" panose="02020603050405020304" pitchFamily="18" charset="0"/>
              </a:rPr>
              <a:t>Visualisation</a:t>
            </a:r>
          </a:p>
        </p:txBody>
      </p:sp>
      <p:sp>
        <p:nvSpPr>
          <p:cNvPr id="3" name="AutoShape 2" descr="Notebook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Notebook Image"/>
          <p:cNvSpPr>
            <a:spLocks noChangeAspect="1" noChangeArrowheads="1"/>
          </p:cNvSpPr>
          <p:nvPr/>
        </p:nvSpPr>
        <p:spPr bwMode="auto">
          <a:xfrm flipV="1">
            <a:off x="2737667" y="1071153"/>
            <a:ext cx="8887500" cy="88875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86055" y="1132708"/>
            <a:ext cx="11888378"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See both the distribution of variables and also the relationships between two variables</a:t>
            </a:r>
          </a:p>
        </p:txBody>
      </p:sp>
      <p:cxnSp>
        <p:nvCxnSpPr>
          <p:cNvPr id="5" name="Straight Connector 4"/>
          <p:cNvCxnSpPr/>
          <p:nvPr/>
        </p:nvCxnSpPr>
        <p:spPr>
          <a:xfrm flipV="1">
            <a:off x="307975" y="855311"/>
            <a:ext cx="11644539" cy="12502"/>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1F2EE57-B6D8-4744-3E08-A98571344D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833" y="1859268"/>
            <a:ext cx="4578593" cy="4418427"/>
          </a:xfrm>
          <a:prstGeom prst="rect">
            <a:avLst/>
          </a:prstGeom>
        </p:spPr>
      </p:pic>
      <p:pic>
        <p:nvPicPr>
          <p:cNvPr id="13" name="Picture 12">
            <a:extLst>
              <a:ext uri="{FF2B5EF4-FFF2-40B4-BE49-F238E27FC236}">
                <a16:creationId xmlns:a16="http://schemas.microsoft.com/office/drawing/2014/main" id="{0831F1FD-177F-7FA1-570D-FBCA07BC0D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6065" y="1859268"/>
            <a:ext cx="5483114" cy="4493855"/>
          </a:xfrm>
          <a:prstGeom prst="rect">
            <a:avLst/>
          </a:prstGeom>
        </p:spPr>
      </p:pic>
    </p:spTree>
    <p:extLst>
      <p:ext uri="{BB962C8B-B14F-4D97-AF65-F5344CB8AC3E}">
        <p14:creationId xmlns:p14="http://schemas.microsoft.com/office/powerpoint/2010/main" val="724144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59764" y="5325053"/>
            <a:ext cx="5812971" cy="1200329"/>
          </a:xfrm>
          <a:prstGeom prst="rect">
            <a:avLst/>
          </a:prstGeom>
          <a:noFill/>
        </p:spPr>
        <p:txBody>
          <a:bodyPr wrap="square" rtlCol="0">
            <a:spAutoFit/>
          </a:bodyPr>
          <a:lstStyle/>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We can conclude that </a:t>
            </a:r>
            <a:r>
              <a:rPr lang="en-US" sz="2400" dirty="0" err="1">
                <a:latin typeface="Times New Roman" panose="02020603050405020304" pitchFamily="18" charset="0"/>
                <a:cs typeface="Times New Roman" panose="02020603050405020304" pitchFamily="18" charset="0"/>
              </a:rPr>
              <a:t>sqft_living</a:t>
            </a:r>
            <a:r>
              <a:rPr lang="en-US" sz="2400" dirty="0">
                <a:latin typeface="Times New Roman" panose="02020603050405020304" pitchFamily="18" charset="0"/>
                <a:cs typeface="Times New Roman" panose="02020603050405020304" pitchFamily="18" charset="0"/>
              </a:rPr>
              <a:t>, grade, &amp; sqft_living15 features has strong correlation w.r.t price.</a:t>
            </a:r>
            <a:endParaRPr lang="en-US" sz="24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618694" y="5325053"/>
            <a:ext cx="5573306"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Linear relationship between the </a:t>
            </a:r>
            <a:r>
              <a:rPr lang="en-US" sz="2400" dirty="0" err="1">
                <a:latin typeface="Times New Roman" panose="02020603050405020304" pitchFamily="18" charset="0"/>
                <a:cs typeface="Times New Roman" panose="02020603050405020304" pitchFamily="18" charset="0"/>
              </a:rPr>
              <a:t>sqft_living</a:t>
            </a:r>
            <a:r>
              <a:rPr lang="en-US" sz="2400" dirty="0">
                <a:latin typeface="Times New Roman" panose="02020603050405020304" pitchFamily="18" charset="0"/>
                <a:cs typeface="Times New Roman" panose="02020603050405020304" pitchFamily="18" charset="0"/>
              </a:rPr>
              <a:t> and the price.</a:t>
            </a:r>
            <a:endParaRPr lang="en-US" sz="24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E4823E6-3B36-CA54-0DBE-D34BDD78C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71" y="701950"/>
            <a:ext cx="5953956" cy="4320624"/>
          </a:xfrm>
          <a:prstGeom prst="rect">
            <a:avLst/>
          </a:prstGeom>
        </p:spPr>
      </p:pic>
      <p:pic>
        <p:nvPicPr>
          <p:cNvPr id="10" name="Picture 9">
            <a:extLst>
              <a:ext uri="{FF2B5EF4-FFF2-40B4-BE49-F238E27FC236}">
                <a16:creationId xmlns:a16="http://schemas.microsoft.com/office/drawing/2014/main" id="{B6F68365-1778-2299-D9EA-82402E1BC2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640" y="494812"/>
            <a:ext cx="5384127" cy="4527761"/>
          </a:xfrm>
          <a:prstGeom prst="rect">
            <a:avLst/>
          </a:prstGeom>
        </p:spPr>
      </p:pic>
    </p:spTree>
    <p:extLst>
      <p:ext uri="{BB962C8B-B14F-4D97-AF65-F5344CB8AC3E}">
        <p14:creationId xmlns:p14="http://schemas.microsoft.com/office/powerpoint/2010/main" val="1153966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14057" y="-24275"/>
            <a:ext cx="4963886" cy="646331"/>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Data Partition</a:t>
            </a:r>
          </a:p>
        </p:txBody>
      </p:sp>
      <p:sp>
        <p:nvSpPr>
          <p:cNvPr id="4" name="TextBox 3"/>
          <p:cNvSpPr txBox="1"/>
          <p:nvPr/>
        </p:nvSpPr>
        <p:spPr>
          <a:xfrm>
            <a:off x="520700" y="1014726"/>
            <a:ext cx="11262854"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Dataset is partitioned to Two Subset</a:t>
            </a:r>
          </a:p>
        </p:txBody>
      </p:sp>
      <p:cxnSp>
        <p:nvCxnSpPr>
          <p:cNvPr id="5" name="Straight Connector 4"/>
          <p:cNvCxnSpPr/>
          <p:nvPr/>
        </p:nvCxnSpPr>
        <p:spPr>
          <a:xfrm flipV="1">
            <a:off x="520700" y="800020"/>
            <a:ext cx="10807700" cy="254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84551" y="5950424"/>
            <a:ext cx="11135151" cy="1107996"/>
          </a:xfrm>
          <a:prstGeom prst="rect">
            <a:avLst/>
          </a:prstGeom>
          <a:noFill/>
        </p:spPr>
        <p:txBody>
          <a:bodyPr wrap="square" rtlCol="0">
            <a:spAutoFit/>
          </a:bodyPr>
          <a:lstStyle/>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By Using Train Data We Build The Model And In Test Data We Check The Performance of The Model.</a:t>
            </a:r>
          </a:p>
          <a:p>
            <a:endParaRPr lang="en-US" dirty="0"/>
          </a:p>
        </p:txBody>
      </p:sp>
      <p:graphicFrame>
        <p:nvGraphicFramePr>
          <p:cNvPr id="3" name="Diagram 2">
            <a:extLst>
              <a:ext uri="{FF2B5EF4-FFF2-40B4-BE49-F238E27FC236}">
                <a16:creationId xmlns:a16="http://schemas.microsoft.com/office/drawing/2014/main" id="{FE40826C-09A2-7E79-6110-5B6328EE7AF7}"/>
              </a:ext>
            </a:extLst>
          </p:cNvPr>
          <p:cNvGraphicFramePr/>
          <p:nvPr>
            <p:extLst>
              <p:ext uri="{D42A27DB-BD31-4B8C-83A1-F6EECF244321}">
                <p14:modId xmlns:p14="http://schemas.microsoft.com/office/powerpoint/2010/main" val="3570504827"/>
              </p:ext>
            </p:extLst>
          </p:nvPr>
        </p:nvGraphicFramePr>
        <p:xfrm>
          <a:off x="1146629" y="1842052"/>
          <a:ext cx="8858762" cy="36841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51602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2554</TotalTime>
  <Words>592</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Courier New</vt:lpstr>
      <vt:lpstr>Times New Roman</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Arjun Walunj</dc:creator>
  <cp:lastModifiedBy>rajesh khilari</cp:lastModifiedBy>
  <cp:revision>80</cp:revision>
  <dcterms:created xsi:type="dcterms:W3CDTF">2022-12-03T15:55:54Z</dcterms:created>
  <dcterms:modified xsi:type="dcterms:W3CDTF">2022-12-08T02:54:29Z</dcterms:modified>
</cp:coreProperties>
</file>