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3" autoAdjust="0"/>
    <p:restoredTop sz="94624" autoAdjust="0"/>
  </p:normalViewPr>
  <p:slideViewPr>
    <p:cSldViewPr>
      <p:cViewPr varScale="1">
        <p:scale>
          <a:sx n="69" d="100"/>
          <a:sy n="69" d="100"/>
        </p:scale>
        <p:origin x="-1380" y="-102"/>
      </p:cViewPr>
      <p:guideLst>
        <p:guide orient="horz" pos="2160"/>
        <p:guide pos="2880"/>
      </p:guideLst>
    </p:cSldViewPr>
  </p:slideViewPr>
  <p:outlineViewPr>
    <p:cViewPr>
      <p:scale>
        <a:sx n="33" d="100"/>
        <a:sy n="33" d="100"/>
      </p:scale>
      <p:origin x="0" y="823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28CAE-42E6-493F-BF6A-AF4C6EF1865F}" type="datetimeFigureOut">
              <a:rPr lang="en-US" smtClean="0"/>
              <a:pPr/>
              <a:t>9/26/2020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0009-CB04-4C2C-9F65-6F1B434689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7D0009-CB04-4C2C-9F65-6F1B434689F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1A144E-236C-4099-B42D-9780F8673E52}" type="datetimeFigureOut">
              <a:rPr lang="en-US" smtClean="0"/>
              <a:pPr/>
              <a:t>9/26/2020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1A144E-236C-4099-B42D-9780F8673E52}"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1A144E-236C-4099-B42D-9780F8673E52}" type="datetimeFigureOut">
              <a:rPr lang="en-US" smtClean="0"/>
              <a:pPr/>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1A144E-236C-4099-B42D-9780F8673E52}" type="datetimeFigureOut">
              <a:rPr lang="en-US" smtClean="0"/>
              <a:pPr/>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A144E-236C-4099-B42D-9780F8673E52}" type="datetimeFigureOut">
              <a:rPr lang="en-US" smtClean="0"/>
              <a:pPr/>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1A144E-236C-4099-B42D-9780F8673E52}"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46CA2C1-C3B3-4608-A4FC-2BC4C131459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1A144E-236C-4099-B42D-9780F8673E52}" type="datetimeFigureOut">
              <a:rPr lang="en-US" smtClean="0"/>
              <a:pPr/>
              <a:t>9/26/2020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6CA2C1-C3B3-4608-A4FC-2BC4C131459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523999"/>
          </a:xfrm>
        </p:spPr>
        <p:txBody>
          <a:bodyPr>
            <a:normAutofit fontScale="90000"/>
          </a:bodyPr>
          <a:lstStyle/>
          <a:p>
            <a:pPr marL="914400" indent="-914400"/>
            <a:r>
              <a:rPr lang="en-US" dirty="0" smtClean="0"/>
              <a:t>Micro-Credit Defaulter Model</a:t>
            </a:r>
            <a:endParaRPr lang="en-US" dirty="0"/>
          </a:p>
        </p:txBody>
      </p:sp>
      <p:sp>
        <p:nvSpPr>
          <p:cNvPr id="3" name="Subtitle 2"/>
          <p:cNvSpPr>
            <a:spLocks noGrp="1"/>
          </p:cNvSpPr>
          <p:nvPr>
            <p:ph type="subTitle" idx="1"/>
          </p:nvPr>
        </p:nvSpPr>
        <p:spPr>
          <a:xfrm>
            <a:off x="228600" y="1981200"/>
            <a:ext cx="8686800" cy="4038600"/>
          </a:xfrm>
        </p:spPr>
        <p:txBody>
          <a:bodyPr>
            <a:normAutofit/>
          </a:bodyPr>
          <a:lstStyle/>
          <a:p>
            <a:pPr algn="l"/>
            <a:r>
              <a:rPr lang="en-US" sz="3200" b="1" dirty="0" smtClean="0">
                <a:latin typeface="Arial Black" pitchFamily="34" charset="0"/>
              </a:rPr>
              <a:t>Basic Introduction of the Project</a:t>
            </a:r>
            <a:r>
              <a:rPr lang="en-US" b="1" dirty="0" smtClean="0">
                <a:latin typeface="Arial Black" pitchFamily="34" charset="0"/>
              </a:rPr>
              <a:t>:</a:t>
            </a:r>
          </a:p>
          <a:p>
            <a:pPr marL="0" marR="64008"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kern="1200" dirty="0" smtClean="0">
                <a:solidFill>
                  <a:schemeClr val="tx2"/>
                </a:solidFill>
                <a:latin typeface="+mn-lt"/>
                <a:ea typeface="+mn-ea"/>
                <a:cs typeface="+mn-cs"/>
              </a:rPr>
              <a:t>This project is based on giving micro credit  loan to  the customers.  </a:t>
            </a:r>
            <a:r>
              <a:rPr kumimoji="0" lang="en-US" sz="2700" b="1" kern="1200" dirty="0" smtClean="0">
                <a:solidFill>
                  <a:schemeClr val="tx2"/>
                </a:solidFill>
                <a:latin typeface="+mn-lt"/>
                <a:ea typeface="+mn-ea"/>
                <a:cs typeface="+mn-cs"/>
              </a:rPr>
              <a:t>Microcredit</a:t>
            </a:r>
            <a:r>
              <a:rPr kumimoji="0" lang="en-US" sz="2700" kern="1200" dirty="0" smtClean="0">
                <a:solidFill>
                  <a:schemeClr val="tx2"/>
                </a:solidFill>
                <a:latin typeface="+mn-lt"/>
                <a:ea typeface="+mn-ea"/>
                <a:cs typeface="+mn-cs"/>
              </a:rPr>
              <a:t> is a common form of microfinance that involves an extremely small loan given to an individual to help them become self-employed or grow a small business. These borrowers tend to be low-income individuals, especially from less developed countries (LDCs).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600" b="1" dirty="0" smtClean="0"/>
              <a:t>Problem Statement:</a:t>
            </a:r>
            <a:br>
              <a:rPr lang="en-US" sz="3600" b="1" dirty="0" smtClean="0"/>
            </a:br>
            <a:endParaRPr lang="en-US" sz="3600" b="1" dirty="0"/>
          </a:p>
        </p:txBody>
      </p:sp>
      <p:sp>
        <p:nvSpPr>
          <p:cNvPr id="3" name="Content Placeholder 2"/>
          <p:cNvSpPr>
            <a:spLocks noGrp="1"/>
          </p:cNvSpPr>
          <p:nvPr>
            <p:ph idx="1"/>
          </p:nvPr>
        </p:nvSpPr>
        <p:spPr>
          <a:xfrm>
            <a:off x="304800" y="609600"/>
            <a:ext cx="8610600" cy="6248400"/>
          </a:xfrm>
        </p:spPr>
        <p:txBody>
          <a:bodyPr>
            <a:normAutofit lnSpcReduction="10000"/>
          </a:bodyPr>
          <a:lstStyle/>
          <a:p>
            <a:r>
              <a:rPr lang="en-US" sz="2400" dirty="0" smtClean="0"/>
              <a:t>Today, microfinance is widely accepted as a poverty-reduction tool, representing $70 billion in outstanding loans and a global outreach of 200 million clients.</a:t>
            </a:r>
          </a:p>
          <a:p>
            <a:r>
              <a:rPr lang="en-US" sz="2400" dirty="0" smtClean="0"/>
              <a:t>We are working with one such client that is in Telecom Industry from Indonesia. The company provide micro credit loan to their customers. They understand the importance of communication and how it affects a person’s life, thus, focusing on providing their services and products to low income families and poor customers that can help them in the need of hour.</a:t>
            </a:r>
          </a:p>
          <a:p>
            <a:r>
              <a:rPr lang="en-US" sz="2400" dirty="0" smtClean="0"/>
              <a:t>In this project the sample data is provided to us from our client database. In order to improve the selection of customers for the credit, the client wants some predictions that could help them in further investment and improvement in selection of customers.</a:t>
            </a:r>
          </a:p>
          <a:p>
            <a:r>
              <a:rPr lang="en-US" sz="2400" dirty="0" smtClean="0"/>
              <a:t>So we build a machine learning model that helps to understand the company that who is defaulter customer and who is not based on the sample data.</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sz="4000" b="1" i="1" dirty="0" smtClean="0"/>
              <a:t>Data Cleaning Steps</a:t>
            </a:r>
            <a:r>
              <a:rPr lang="en-US" dirty="0" smtClean="0"/>
              <a:t>:</a:t>
            </a:r>
            <a:endParaRPr lang="en-US" dirty="0"/>
          </a:p>
        </p:txBody>
      </p:sp>
      <p:sp>
        <p:nvSpPr>
          <p:cNvPr id="3" name="Content Placeholder 2"/>
          <p:cNvSpPr>
            <a:spLocks noGrp="1"/>
          </p:cNvSpPr>
          <p:nvPr>
            <p:ph idx="1"/>
          </p:nvPr>
        </p:nvSpPr>
        <p:spPr>
          <a:xfrm>
            <a:off x="457200" y="990600"/>
            <a:ext cx="8382000" cy="5715000"/>
          </a:xfrm>
        </p:spPr>
        <p:txBody>
          <a:bodyPr>
            <a:normAutofit/>
          </a:bodyPr>
          <a:lstStyle/>
          <a:p>
            <a:r>
              <a:rPr lang="en-US" dirty="0" smtClean="0"/>
              <a:t>First we check the information of the given dataset because it tells that how many rows and columns are present in our dataset and data type of the columns whether they are object, integer or float.</a:t>
            </a:r>
          </a:p>
          <a:p>
            <a:r>
              <a:rPr lang="en-US" dirty="0" smtClean="0"/>
              <a:t>Drop duplicates rows if present in dataset.+</a:t>
            </a:r>
          </a:p>
          <a:p>
            <a:r>
              <a:rPr lang="en-US" dirty="0" smtClean="0"/>
              <a:t>Then we check for the null values present in our dataset. If null values are present then fill it via mean, median or mode. Or also you can remove that rows but kindly check it properly.</a:t>
            </a:r>
          </a:p>
          <a:p>
            <a:r>
              <a:rPr lang="en-US" dirty="0" smtClean="0"/>
              <a:t>After that we check the summary statistics of our dataset. This part tells about the statistics of our dataset i.e. mean, median, max value ,min values and also it tell whether outliers are present in our dataset or not.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i="1" dirty="0" smtClean="0"/>
              <a:t>Data Cleaning steps continued</a:t>
            </a:r>
            <a:endParaRPr lang="en-US" sz="4000" b="1" i="1" dirty="0"/>
          </a:p>
        </p:txBody>
      </p:sp>
      <p:sp>
        <p:nvSpPr>
          <p:cNvPr id="3" name="Content Placeholder 2"/>
          <p:cNvSpPr>
            <a:spLocks noGrp="1"/>
          </p:cNvSpPr>
          <p:nvPr>
            <p:ph idx="1"/>
          </p:nvPr>
        </p:nvSpPr>
        <p:spPr>
          <a:xfrm>
            <a:off x="457200" y="990600"/>
            <a:ext cx="8229600" cy="5486400"/>
          </a:xfrm>
        </p:spPr>
        <p:txBody>
          <a:bodyPr>
            <a:normAutofit/>
          </a:bodyPr>
          <a:lstStyle/>
          <a:p>
            <a:r>
              <a:rPr lang="en-US" dirty="0" smtClean="0"/>
              <a:t>We also check the correlation of our dataset to check the correlation of the columns with </a:t>
            </a:r>
            <a:r>
              <a:rPr lang="en-US" dirty="0" err="1" smtClean="0"/>
              <a:t>eachother</a:t>
            </a:r>
            <a:r>
              <a:rPr lang="en-US" dirty="0" smtClean="0"/>
              <a:t>. If columns are highly correlated with each other let’s say 90% or above then remove those columns to avoid </a:t>
            </a:r>
            <a:r>
              <a:rPr lang="en-US" dirty="0" err="1" smtClean="0"/>
              <a:t>multicolinearity</a:t>
            </a:r>
            <a:r>
              <a:rPr lang="en-US" dirty="0" smtClean="0"/>
              <a:t> problem.</a:t>
            </a:r>
          </a:p>
          <a:p>
            <a:r>
              <a:rPr lang="en-US" dirty="0" smtClean="0"/>
              <a:t>We extract data from date column and make new columns like day, month and year to see the outcomes with our target column that is label.</a:t>
            </a:r>
          </a:p>
          <a:p>
            <a:r>
              <a:rPr lang="en-US" dirty="0" smtClean="0"/>
              <a:t>We delete the </a:t>
            </a:r>
            <a:r>
              <a:rPr lang="en-US" dirty="0" err="1" smtClean="0"/>
              <a:t>pcircle</a:t>
            </a:r>
            <a:r>
              <a:rPr lang="en-US" dirty="0" smtClean="0"/>
              <a:t> column because it has only one unique value that tells that collected data is only for one circle.</a:t>
            </a:r>
          </a:p>
          <a:p>
            <a:r>
              <a:rPr lang="en-US" dirty="0" smtClean="0"/>
              <a:t>We cannot remove outliers because more than 20% of our data  are removed.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85800"/>
          </a:xfrm>
        </p:spPr>
        <p:txBody>
          <a:bodyPr/>
          <a:lstStyle/>
          <a:p>
            <a:r>
              <a:rPr lang="en-US" sz="4000" b="1" i="1" dirty="0" smtClean="0"/>
              <a:t>Visualization:</a:t>
            </a:r>
            <a:endParaRPr lang="en-US" sz="4000" b="1" i="1" dirty="0"/>
          </a:p>
        </p:txBody>
      </p:sp>
      <p:sp>
        <p:nvSpPr>
          <p:cNvPr id="5" name="Content Placeholder 4"/>
          <p:cNvSpPr>
            <a:spLocks noGrp="1"/>
          </p:cNvSpPr>
          <p:nvPr>
            <p:ph idx="1"/>
          </p:nvPr>
        </p:nvSpPr>
        <p:spPr>
          <a:xfrm>
            <a:off x="457200" y="990600"/>
            <a:ext cx="8229600" cy="5867400"/>
          </a:xfrm>
        </p:spPr>
        <p:txBody>
          <a:bodyPr>
            <a:normAutofit lnSpcReduction="10000"/>
          </a:bodyPr>
          <a:lstStyle/>
          <a:p>
            <a:r>
              <a:rPr lang="en-US" dirty="0" smtClean="0"/>
              <a:t>We plot correlation matrix via </a:t>
            </a:r>
            <a:r>
              <a:rPr lang="en-US" dirty="0" err="1" smtClean="0"/>
              <a:t>heatmap</a:t>
            </a:r>
            <a:r>
              <a:rPr lang="en-US" dirty="0" smtClean="0"/>
              <a:t> to see the correlation of the columns with other  columns. </a:t>
            </a:r>
          </a:p>
          <a:p>
            <a:r>
              <a:rPr lang="en-US" dirty="0" smtClean="0"/>
              <a:t>We also visualize the correlation of columns with target column via bar graph to see which column is highly correlated with target column. </a:t>
            </a:r>
          </a:p>
          <a:p>
            <a:r>
              <a:rPr lang="en-US" dirty="0" smtClean="0"/>
              <a:t>We see the number of defaulter  and non defaulter customers  with the help of count plot.</a:t>
            </a:r>
          </a:p>
          <a:p>
            <a:r>
              <a:rPr lang="en-US" dirty="0" smtClean="0"/>
              <a:t>We plot histogram to displays the shape and spread of continuous sample data.</a:t>
            </a:r>
          </a:p>
          <a:p>
            <a:r>
              <a:rPr lang="en-US" dirty="0" smtClean="0"/>
              <a:t>We  also see the customers labels </a:t>
            </a:r>
            <a:r>
              <a:rPr lang="en-US" dirty="0" err="1" smtClean="0"/>
              <a:t>i.e</a:t>
            </a:r>
            <a:r>
              <a:rPr lang="en-US" dirty="0" smtClean="0"/>
              <a:t> </a:t>
            </a:r>
            <a:r>
              <a:rPr lang="en-US" dirty="0" err="1" smtClean="0"/>
              <a:t>defaluter</a:t>
            </a:r>
            <a:r>
              <a:rPr lang="en-US" dirty="0" smtClean="0"/>
              <a:t>/Non-defaulter  according to date and month with count plot.</a:t>
            </a:r>
          </a:p>
          <a:p>
            <a:r>
              <a:rPr lang="en-US" dirty="0" smtClean="0"/>
              <a:t>We also see the distribution of the data with the help of distribution plot whether it is left skewed or right skewed.</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4000" b="1" dirty="0" smtClean="0"/>
              <a:t>Modeling Parts</a:t>
            </a:r>
            <a:r>
              <a:rPr lang="en-US" dirty="0" smtClean="0"/>
              <a:t>:</a:t>
            </a:r>
            <a:endParaRPr lang="en-US" dirty="0"/>
          </a:p>
        </p:txBody>
      </p:sp>
      <p:sp>
        <p:nvSpPr>
          <p:cNvPr id="3" name="Content Placeholder 2"/>
          <p:cNvSpPr>
            <a:spLocks noGrp="1"/>
          </p:cNvSpPr>
          <p:nvPr>
            <p:ph idx="1"/>
          </p:nvPr>
        </p:nvSpPr>
        <p:spPr>
          <a:xfrm>
            <a:off x="457200" y="990600"/>
            <a:ext cx="8229600" cy="5867400"/>
          </a:xfrm>
        </p:spPr>
        <p:txBody>
          <a:bodyPr>
            <a:normAutofit lnSpcReduction="10000"/>
          </a:bodyPr>
          <a:lstStyle/>
          <a:p>
            <a:r>
              <a:rPr lang="en-US" dirty="0" smtClean="0"/>
              <a:t>We know that this is classification problem so we use accuracy score, classification report and confusion matrix  as our </a:t>
            </a:r>
            <a:r>
              <a:rPr lang="en-US" dirty="0" err="1" smtClean="0"/>
              <a:t>eveluation</a:t>
            </a:r>
            <a:r>
              <a:rPr lang="en-US" dirty="0" smtClean="0"/>
              <a:t> matrix. We also see the AUC score  and also plot the AUC_ROC curve for our final model.</a:t>
            </a:r>
          </a:p>
          <a:p>
            <a:r>
              <a:rPr lang="en-US" dirty="0" smtClean="0"/>
              <a:t>As we know this dataset is imbalance so we don’t too much focus on accuracy score . We see the precision and recall  value along with f1_score.</a:t>
            </a:r>
          </a:p>
          <a:p>
            <a:r>
              <a:rPr lang="en-US" dirty="0" smtClean="0"/>
              <a:t>First we see the result without doing any </a:t>
            </a:r>
            <a:r>
              <a:rPr lang="en-US" dirty="0" smtClean="0"/>
              <a:t>sampling technique and </a:t>
            </a:r>
            <a:r>
              <a:rPr lang="en-US" dirty="0" smtClean="0"/>
              <a:t>for that I use Logistic Regression with </a:t>
            </a:r>
            <a:r>
              <a:rPr lang="en-US" dirty="0" err="1" smtClean="0"/>
              <a:t>KFold</a:t>
            </a:r>
            <a:r>
              <a:rPr lang="en-US" dirty="0" smtClean="0"/>
              <a:t> cross validation and </a:t>
            </a:r>
            <a:r>
              <a:rPr lang="en-US" dirty="0" err="1" smtClean="0"/>
              <a:t>hyperparameter</a:t>
            </a:r>
            <a:r>
              <a:rPr lang="en-US" dirty="0" smtClean="0"/>
              <a:t> tuning. </a:t>
            </a:r>
          </a:p>
          <a:p>
            <a:r>
              <a:rPr lang="en-US" dirty="0" smtClean="0"/>
              <a:t>We also use Random Forest Classifier  as our evaluation model without using </a:t>
            </a:r>
            <a:r>
              <a:rPr lang="en-US" dirty="0" err="1" smtClean="0"/>
              <a:t>hyperparameter</a:t>
            </a:r>
            <a:r>
              <a:rPr lang="en-US" dirty="0" smtClean="0"/>
              <a:t>  tuning because our dataset is too large and it takes more than hour to give the result.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b="1" dirty="0" smtClean="0"/>
              <a:t>Sampling Techniques:</a:t>
            </a:r>
            <a:endParaRPr lang="en-US" sz="4000" b="1" dirty="0"/>
          </a:p>
        </p:txBody>
      </p:sp>
      <p:sp>
        <p:nvSpPr>
          <p:cNvPr id="3" name="Content Placeholder 2"/>
          <p:cNvSpPr>
            <a:spLocks noGrp="1"/>
          </p:cNvSpPr>
          <p:nvPr>
            <p:ph idx="1"/>
          </p:nvPr>
        </p:nvSpPr>
        <p:spPr>
          <a:xfrm>
            <a:off x="304800" y="990600"/>
            <a:ext cx="8382000" cy="5334000"/>
          </a:xfrm>
        </p:spPr>
        <p:txBody>
          <a:bodyPr>
            <a:normAutofit lnSpcReduction="10000"/>
          </a:bodyPr>
          <a:lstStyle/>
          <a:p>
            <a:r>
              <a:rPr lang="en-US" dirty="0" smtClean="0"/>
              <a:t>Now we use Sampling  technique to balance our dataset and then apply Random Forest classifier model and see the results.</a:t>
            </a:r>
          </a:p>
          <a:p>
            <a:pPr>
              <a:buNone/>
            </a:pPr>
            <a:endParaRPr lang="en-US" dirty="0" smtClean="0"/>
          </a:p>
          <a:p>
            <a:r>
              <a:rPr lang="en-US" b="1" dirty="0" smtClean="0"/>
              <a:t>Under Sampling: </a:t>
            </a:r>
            <a:r>
              <a:rPr lang="en-US" dirty="0" smtClean="0"/>
              <a:t>By using the under sampling we are trying to reduce the points of maximum labels.</a:t>
            </a:r>
          </a:p>
          <a:p>
            <a:pPr>
              <a:buNone/>
            </a:pPr>
            <a:endParaRPr lang="en-US" dirty="0" smtClean="0"/>
          </a:p>
          <a:p>
            <a:r>
              <a:rPr lang="en-US" b="1" dirty="0" smtClean="0"/>
              <a:t>Over Sampling: </a:t>
            </a:r>
            <a:r>
              <a:rPr lang="en-US" dirty="0" smtClean="0"/>
              <a:t>By using the over sampling we are trying to increase the points of minimum labels.</a:t>
            </a:r>
          </a:p>
          <a:p>
            <a:pPr>
              <a:buNone/>
            </a:pPr>
            <a:endParaRPr lang="en-US" dirty="0" smtClean="0"/>
          </a:p>
          <a:p>
            <a:r>
              <a:rPr lang="en-US" b="1" dirty="0" err="1" smtClean="0"/>
              <a:t>SMOTETomek</a:t>
            </a:r>
            <a:r>
              <a:rPr lang="en-US" b="1" dirty="0" smtClean="0"/>
              <a:t>:  </a:t>
            </a:r>
            <a:r>
              <a:rPr lang="en-US" dirty="0" err="1" smtClean="0"/>
              <a:t>SMOTETomek</a:t>
            </a:r>
            <a:r>
              <a:rPr lang="en-US" dirty="0" smtClean="0"/>
              <a:t> is a hybrid method which uses on under sampling method (</a:t>
            </a:r>
            <a:r>
              <a:rPr lang="en-US" dirty="0" err="1" smtClean="0"/>
              <a:t>Tomek</a:t>
            </a:r>
            <a:r>
              <a:rPr lang="en-US" dirty="0" smtClean="0"/>
              <a:t>) in with over sampling method (SMOTE).</a:t>
            </a:r>
          </a:p>
          <a:p>
            <a:endParaRPr lang="en-US" b="1"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Finalize the Model:</a:t>
            </a:r>
            <a:endParaRPr lang="en-US" dirty="0"/>
          </a:p>
        </p:txBody>
      </p:sp>
      <p:sp>
        <p:nvSpPr>
          <p:cNvPr id="3" name="Content Placeholder 2"/>
          <p:cNvSpPr>
            <a:spLocks noGrp="1"/>
          </p:cNvSpPr>
          <p:nvPr>
            <p:ph idx="1"/>
          </p:nvPr>
        </p:nvSpPr>
        <p:spPr>
          <a:xfrm>
            <a:off x="457200" y="1143000"/>
            <a:ext cx="8229600" cy="5715000"/>
          </a:xfrm>
        </p:spPr>
        <p:txBody>
          <a:bodyPr>
            <a:normAutofit/>
          </a:bodyPr>
          <a:lstStyle/>
          <a:p>
            <a:r>
              <a:rPr lang="en-US" dirty="0" smtClean="0"/>
              <a:t>Over Sampling model gives the best result among all the model so we keep this model as our final model.</a:t>
            </a:r>
          </a:p>
          <a:p>
            <a:r>
              <a:rPr lang="en-US" dirty="0" smtClean="0"/>
              <a:t>We </a:t>
            </a:r>
            <a:r>
              <a:rPr lang="en-US" dirty="0" smtClean="0"/>
              <a:t>use </a:t>
            </a:r>
            <a:r>
              <a:rPr lang="en-US" dirty="0" err="1" smtClean="0"/>
              <a:t>XGBoost</a:t>
            </a:r>
            <a:r>
              <a:rPr lang="en-US" dirty="0" smtClean="0"/>
              <a:t> Classifier  </a:t>
            </a:r>
            <a:r>
              <a:rPr lang="en-US" dirty="0" smtClean="0"/>
              <a:t>with over sampled data  and it gives </a:t>
            </a:r>
            <a:r>
              <a:rPr lang="en-US" dirty="0" smtClean="0"/>
              <a:t>best </a:t>
            </a:r>
            <a:r>
              <a:rPr lang="en-US" dirty="0" smtClean="0"/>
              <a:t>Recall </a:t>
            </a:r>
            <a:r>
              <a:rPr lang="en-US" dirty="0" smtClean="0"/>
              <a:t>and AUC Score as </a:t>
            </a:r>
            <a:r>
              <a:rPr lang="en-US" dirty="0" smtClean="0"/>
              <a:t>well as </a:t>
            </a:r>
            <a:r>
              <a:rPr lang="en-US" dirty="0" err="1" smtClean="0"/>
              <a:t>fi_score</a:t>
            </a:r>
            <a:r>
              <a:rPr lang="en-US" dirty="0" smtClean="0"/>
              <a:t>.</a:t>
            </a:r>
          </a:p>
          <a:p>
            <a:r>
              <a:rPr lang="en-US" dirty="0" smtClean="0"/>
              <a:t> </a:t>
            </a:r>
            <a:r>
              <a:rPr lang="en-US" dirty="0" smtClean="0"/>
              <a:t>A</a:t>
            </a:r>
            <a:r>
              <a:rPr lang="en-US" dirty="0" smtClean="0"/>
              <a:t>ccuracy </a:t>
            </a:r>
            <a:r>
              <a:rPr lang="en-US" dirty="0" smtClean="0"/>
              <a:t>score is very good approx </a:t>
            </a:r>
            <a:r>
              <a:rPr lang="en-US" dirty="0" smtClean="0"/>
              <a:t>90% </a:t>
            </a:r>
            <a:r>
              <a:rPr lang="en-US" dirty="0" smtClean="0"/>
              <a:t>and AUC score is </a:t>
            </a:r>
            <a:r>
              <a:rPr lang="en-US" dirty="0" smtClean="0"/>
              <a:t>84</a:t>
            </a:r>
            <a:r>
              <a:rPr lang="en-US" dirty="0" smtClean="0"/>
              <a:t>.20%. </a:t>
            </a:r>
            <a:endParaRPr lang="en-US" dirty="0" smtClean="0"/>
          </a:p>
          <a:p>
            <a:r>
              <a:rPr lang="en-US" dirty="0" smtClean="0"/>
              <a:t>We also plot the AUC ROC curve and confusion matrix for this model.</a:t>
            </a:r>
          </a:p>
          <a:p>
            <a:r>
              <a:rPr lang="en-US" dirty="0" smtClean="0"/>
              <a:t>We </a:t>
            </a:r>
            <a:r>
              <a:rPr lang="en-US" dirty="0" smtClean="0"/>
              <a:t>save this model as </a:t>
            </a:r>
            <a:r>
              <a:rPr lang="en-US" dirty="0" smtClean="0"/>
              <a:t>our final </a:t>
            </a:r>
            <a:r>
              <a:rPr lang="en-US" dirty="0" smtClean="0"/>
              <a:t>model</a:t>
            </a:r>
            <a:r>
              <a:rPr lang="en-US" dirty="0" smtClean="0"/>
              <a:t> </a:t>
            </a:r>
            <a:r>
              <a:rPr lang="en-US" dirty="0" smtClean="0"/>
              <a:t>as a pickle file with the help of </a:t>
            </a:r>
            <a:r>
              <a:rPr lang="en-US" dirty="0" err="1" smtClean="0"/>
              <a:t>Joblib</a:t>
            </a:r>
            <a:r>
              <a:rPr lang="en-US" dirty="0" smtClean="0"/>
              <a:t>. </a:t>
            </a:r>
          </a:p>
          <a:p>
            <a:r>
              <a:rPr lang="en-US" dirty="0" smtClean="0"/>
              <a:t>Under sampling model gives poor result so basically use under sampling where dataset is small.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b="1" dirty="0" smtClean="0"/>
              <a:t>Conclusion of the Project</a:t>
            </a:r>
            <a:r>
              <a:rPr lang="en-US" dirty="0" smtClean="0"/>
              <a:t>:</a:t>
            </a:r>
            <a:endParaRPr lang="en-US" dirty="0"/>
          </a:p>
        </p:txBody>
      </p:sp>
      <p:sp>
        <p:nvSpPr>
          <p:cNvPr id="3" name="Content Placeholder 2"/>
          <p:cNvSpPr>
            <a:spLocks noGrp="1"/>
          </p:cNvSpPr>
          <p:nvPr>
            <p:ph idx="1"/>
          </p:nvPr>
        </p:nvSpPr>
        <p:spPr>
          <a:xfrm>
            <a:off x="457200" y="1935480"/>
            <a:ext cx="8229600" cy="4541520"/>
          </a:xfrm>
        </p:spPr>
        <p:txBody>
          <a:bodyPr>
            <a:normAutofit/>
          </a:bodyPr>
          <a:lstStyle/>
          <a:p>
            <a:r>
              <a:rPr lang="en-US" dirty="0" smtClean="0"/>
              <a:t>In this project the sample data is provided to us from our client database. </a:t>
            </a:r>
            <a:r>
              <a:rPr lang="en-US" sz="2400" dirty="0" smtClean="0"/>
              <a:t>The Consumer is believed to be defaulter if he deviates from the path of paying back the loaned amount within the time duration of 5 days.</a:t>
            </a:r>
            <a:r>
              <a:rPr lang="en-US" dirty="0" smtClean="0"/>
              <a:t> </a:t>
            </a:r>
          </a:p>
          <a:p>
            <a:r>
              <a:rPr lang="en-US" dirty="0" smtClean="0"/>
              <a:t>We make a machine learning model in order to improve the selection of customers for the credit.</a:t>
            </a:r>
          </a:p>
          <a:p>
            <a:r>
              <a:rPr lang="en-US" dirty="0" smtClean="0"/>
              <a:t> The client wants some predictions that could help them in further investment and improvement in selection of customers and our ML model helps them.</a:t>
            </a:r>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954</TotalTime>
  <Words>915</Words>
  <Application>Microsoft Office PowerPoint</Application>
  <PresentationFormat>On-screen Show (4:3)</PresentationFormat>
  <Paragraphs>51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Micro-Credit Defaulter Model</vt:lpstr>
      <vt:lpstr>Problem Statement: </vt:lpstr>
      <vt:lpstr>Data Cleaning Steps:</vt:lpstr>
      <vt:lpstr>Data Cleaning steps continued</vt:lpstr>
      <vt:lpstr>Visualization:</vt:lpstr>
      <vt:lpstr>Modeling Parts:</vt:lpstr>
      <vt:lpstr>Sampling Techniques:</vt:lpstr>
      <vt:lpstr>Finalize the Model:</vt:lpstr>
      <vt:lpstr>Conclusion of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42</cp:revision>
  <dcterms:created xsi:type="dcterms:W3CDTF">2020-09-19T16:06:16Z</dcterms:created>
  <dcterms:modified xsi:type="dcterms:W3CDTF">2020-09-26T04:46:20Z</dcterms:modified>
</cp:coreProperties>
</file>