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67" r:id="rId4"/>
    <p:sldId id="268" r:id="rId5"/>
    <p:sldId id="257" r:id="rId6"/>
    <p:sldId id="258" r:id="rId7"/>
    <p:sldId id="259" r:id="rId8"/>
    <p:sldId id="260" r:id="rId9"/>
    <p:sldId id="261" r:id="rId10"/>
    <p:sldId id="262" r:id="rId11"/>
    <p:sldId id="263" r:id="rId12"/>
    <p:sldId id="264" r:id="rId13"/>
    <p:sldId id="265" r:id="rId14"/>
    <p:sldId id="266"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45" d="100"/>
          <a:sy n="45" d="100"/>
        </p:scale>
        <p:origin x="53"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D9F34-83EA-455C-939A-E8AB8760C1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290162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D9F34-83EA-455C-939A-E8AB8760C1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23379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D9F34-83EA-455C-939A-E8AB8760C1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218867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D9F34-83EA-455C-939A-E8AB8760C1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66028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0D9F34-83EA-455C-939A-E8AB8760C137}"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194113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0D9F34-83EA-455C-939A-E8AB8760C1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292286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0D9F34-83EA-455C-939A-E8AB8760C137}"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159676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0D9F34-83EA-455C-939A-E8AB8760C137}"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157805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D9F34-83EA-455C-939A-E8AB8760C137}"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414667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0D9F34-83EA-455C-939A-E8AB8760C1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88108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0D9F34-83EA-455C-939A-E8AB8760C137}"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30444-A419-426B-8B1B-801C7F160969}" type="slidenum">
              <a:rPr lang="en-IN" smtClean="0"/>
              <a:t>‹#›</a:t>
            </a:fld>
            <a:endParaRPr lang="en-IN"/>
          </a:p>
        </p:txBody>
      </p:sp>
    </p:spTree>
    <p:extLst>
      <p:ext uri="{BB962C8B-B14F-4D97-AF65-F5344CB8AC3E}">
        <p14:creationId xmlns:p14="http://schemas.microsoft.com/office/powerpoint/2010/main" val="708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D9F34-83EA-455C-939A-E8AB8760C137}" type="datetimeFigureOut">
              <a:rPr lang="en-IN" smtClean="0"/>
              <a:t>05-12-2023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30444-A419-426B-8B1B-801C7F160969}" type="slidenum">
              <a:rPr lang="en-IN" smtClean="0"/>
              <a:t>‹#›</a:t>
            </a:fld>
            <a:endParaRPr lang="en-IN"/>
          </a:p>
        </p:txBody>
      </p:sp>
    </p:spTree>
    <p:extLst>
      <p:ext uri="{BB962C8B-B14F-4D97-AF65-F5344CB8AC3E}">
        <p14:creationId xmlns:p14="http://schemas.microsoft.com/office/powerpoint/2010/main" val="18498052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FFFA-EFA1-3DB6-4557-CA748DE918AC}"/>
              </a:ext>
            </a:extLst>
          </p:cNvPr>
          <p:cNvSpPr>
            <a:spLocks noGrp="1"/>
          </p:cNvSpPr>
          <p:nvPr>
            <p:ph type="ctrTitle"/>
          </p:nvPr>
        </p:nvSpPr>
        <p:spPr/>
        <p:txBody>
          <a:bodyPr/>
          <a:lstStyle/>
          <a:p>
            <a:r>
              <a:rPr lang="en-IN" b="1" dirty="0"/>
              <a:t>Activation Functions</a:t>
            </a:r>
          </a:p>
        </p:txBody>
      </p:sp>
      <p:sp>
        <p:nvSpPr>
          <p:cNvPr id="3" name="Subtitle 2">
            <a:extLst>
              <a:ext uri="{FF2B5EF4-FFF2-40B4-BE49-F238E27FC236}">
                <a16:creationId xmlns:a16="http://schemas.microsoft.com/office/drawing/2014/main" id="{C8915450-3992-5A12-5CEF-B7D46B64F5D9}"/>
              </a:ext>
            </a:extLst>
          </p:cNvPr>
          <p:cNvSpPr>
            <a:spLocks noGrp="1"/>
          </p:cNvSpPr>
          <p:nvPr>
            <p:ph type="subTitle" idx="1"/>
          </p:nvPr>
        </p:nvSpPr>
        <p:spPr/>
        <p:txBody>
          <a:bodyPr>
            <a:normAutofit fontScale="92500" lnSpcReduction="10000"/>
          </a:bodyPr>
          <a:lstStyle/>
          <a:p>
            <a:r>
              <a:rPr lang="en-IN" sz="2800" dirty="0"/>
              <a:t>Deep Learning</a:t>
            </a:r>
          </a:p>
          <a:p>
            <a:endParaRPr lang="en-IN" dirty="0"/>
          </a:p>
          <a:p>
            <a:endParaRPr lang="en-IN" dirty="0"/>
          </a:p>
          <a:p>
            <a:r>
              <a:rPr lang="en-IN" dirty="0"/>
              <a:t>By – Prashant Kumar, Kanak Ahuja</a:t>
            </a:r>
          </a:p>
        </p:txBody>
      </p:sp>
    </p:spTree>
    <p:extLst>
      <p:ext uri="{BB962C8B-B14F-4D97-AF65-F5344CB8AC3E}">
        <p14:creationId xmlns:p14="http://schemas.microsoft.com/office/powerpoint/2010/main" val="59824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22D-7451-7217-2676-955CF9189783}"/>
              </a:ext>
            </a:extLst>
          </p:cNvPr>
          <p:cNvSpPr>
            <a:spLocks noGrp="1"/>
          </p:cNvSpPr>
          <p:nvPr>
            <p:ph type="title"/>
          </p:nvPr>
        </p:nvSpPr>
        <p:spPr>
          <a:xfrm>
            <a:off x="0" y="195792"/>
            <a:ext cx="12192000" cy="1325563"/>
          </a:xfrm>
        </p:spPr>
        <p:txBody>
          <a:bodyPr/>
          <a:lstStyle/>
          <a:p>
            <a:pPr algn="ctr"/>
            <a:r>
              <a:rPr lang="en-IN" dirty="0"/>
              <a:t>Pros and Cons of </a:t>
            </a:r>
            <a:r>
              <a:rPr lang="en-IN" dirty="0" err="1"/>
              <a:t>ReLu</a:t>
            </a:r>
            <a:r>
              <a:rPr lang="en-IN" dirty="0"/>
              <a:t> Activation function</a:t>
            </a:r>
          </a:p>
        </p:txBody>
      </p:sp>
      <p:sp>
        <p:nvSpPr>
          <p:cNvPr id="3" name="Content Placeholder 2">
            <a:extLst>
              <a:ext uri="{FF2B5EF4-FFF2-40B4-BE49-F238E27FC236}">
                <a16:creationId xmlns:a16="http://schemas.microsoft.com/office/drawing/2014/main" id="{E2AED257-B9BF-DB0A-4E7F-E6B9274A57E3}"/>
              </a:ext>
            </a:extLst>
          </p:cNvPr>
          <p:cNvSpPr>
            <a:spLocks noGrp="1"/>
          </p:cNvSpPr>
          <p:nvPr>
            <p:ph idx="1"/>
          </p:nvPr>
        </p:nvSpPr>
        <p:spPr>
          <a:xfrm>
            <a:off x="838200" y="1690688"/>
            <a:ext cx="4682067" cy="4636559"/>
          </a:xfrm>
        </p:spPr>
        <p:txBody>
          <a:bodyPr>
            <a:normAutofit lnSpcReduction="10000"/>
          </a:bodyPr>
          <a:lstStyle/>
          <a:p>
            <a:pPr marL="0" indent="0">
              <a:buNone/>
            </a:pPr>
            <a:r>
              <a:rPr lang="en-IN" sz="2400" dirty="0"/>
              <a:t>Pros</a:t>
            </a:r>
          </a:p>
          <a:p>
            <a:pPr marL="0" indent="0">
              <a:buNone/>
            </a:pPr>
            <a:endParaRPr lang="en-IN" sz="2400" dirty="0"/>
          </a:p>
          <a:p>
            <a:pPr marL="457200" indent="-457200">
              <a:buAutoNum type="arabicPeriod"/>
            </a:pPr>
            <a:r>
              <a:rPr lang="en-IN" sz="2400" dirty="0"/>
              <a:t>When the input is positive there is no gradient saturation problem.</a:t>
            </a:r>
          </a:p>
          <a:p>
            <a:pPr marL="457200" indent="-457200">
              <a:buAutoNum type="arabicPeriod"/>
            </a:pPr>
            <a:r>
              <a:rPr lang="en-IN" sz="2400" dirty="0"/>
              <a:t>The Calculation speed is much faster.</a:t>
            </a:r>
          </a:p>
          <a:p>
            <a:pPr marL="457200" indent="-457200">
              <a:buAutoNum type="arabicPeriod"/>
            </a:pPr>
            <a:r>
              <a:rPr lang="en-IN" sz="2400" dirty="0"/>
              <a:t>The </a:t>
            </a:r>
            <a:r>
              <a:rPr lang="en-IN" sz="2400" dirty="0" err="1"/>
              <a:t>ReLu</a:t>
            </a:r>
            <a:r>
              <a:rPr lang="en-IN" sz="2400" dirty="0"/>
              <a:t> function has only a linear relationship.</a:t>
            </a:r>
          </a:p>
          <a:p>
            <a:pPr marL="457200" indent="-457200">
              <a:buAutoNum type="arabicPeriod"/>
            </a:pPr>
            <a:r>
              <a:rPr lang="en-IN" sz="2400" dirty="0"/>
              <a:t>Whether it is forward or backward, it is much faster than sigmoid and tanh.</a:t>
            </a:r>
          </a:p>
        </p:txBody>
      </p:sp>
      <p:sp>
        <p:nvSpPr>
          <p:cNvPr id="4" name="Content Placeholder 2">
            <a:extLst>
              <a:ext uri="{FF2B5EF4-FFF2-40B4-BE49-F238E27FC236}">
                <a16:creationId xmlns:a16="http://schemas.microsoft.com/office/drawing/2014/main" id="{0977B7EA-5211-8CEE-9456-E13960B6B37B}"/>
              </a:ext>
            </a:extLst>
          </p:cNvPr>
          <p:cNvSpPr txBox="1">
            <a:spLocks/>
          </p:cNvSpPr>
          <p:nvPr/>
        </p:nvSpPr>
        <p:spPr>
          <a:xfrm>
            <a:off x="6290733" y="1690688"/>
            <a:ext cx="4682067" cy="463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Cons </a:t>
            </a:r>
          </a:p>
          <a:p>
            <a:pPr marL="0" indent="0">
              <a:buFont typeface="Arial" panose="020B0604020202020204" pitchFamily="34" charset="0"/>
              <a:buNone/>
            </a:pPr>
            <a:endParaRPr lang="en-IN" sz="2400" dirty="0"/>
          </a:p>
          <a:p>
            <a:pPr marL="457200" indent="-457200">
              <a:buFont typeface="Arial" panose="020B0604020202020204" pitchFamily="34" charset="0"/>
              <a:buAutoNum type="arabicPeriod"/>
            </a:pPr>
            <a:r>
              <a:rPr lang="en-IN" sz="2400" dirty="0"/>
              <a:t>When the input is negative, </a:t>
            </a:r>
            <a:r>
              <a:rPr lang="en-IN" sz="2400" dirty="0" err="1"/>
              <a:t>ReLu</a:t>
            </a:r>
            <a:r>
              <a:rPr lang="en-IN" sz="2400" dirty="0"/>
              <a:t> is completely inactive, which means that once a negative number is entered, </a:t>
            </a:r>
            <a:r>
              <a:rPr lang="en-IN" sz="2400" dirty="0" err="1"/>
              <a:t>ReLu</a:t>
            </a:r>
            <a:r>
              <a:rPr lang="en-IN" sz="2400" dirty="0"/>
              <a:t> will die.</a:t>
            </a:r>
          </a:p>
          <a:p>
            <a:pPr marL="457200" indent="-457200">
              <a:buFont typeface="Arial" panose="020B0604020202020204" pitchFamily="34" charset="0"/>
              <a:buAutoNum type="arabicPeriod"/>
            </a:pPr>
            <a:r>
              <a:rPr lang="en-IN" sz="2400" dirty="0"/>
              <a:t>We find the output of the </a:t>
            </a:r>
            <a:r>
              <a:rPr lang="en-IN" sz="2400" dirty="0" err="1"/>
              <a:t>ReLu</a:t>
            </a:r>
            <a:r>
              <a:rPr lang="en-IN" sz="2400" dirty="0"/>
              <a:t> function is either 0 or a positive number, which means that the </a:t>
            </a:r>
            <a:r>
              <a:rPr lang="en-IN" sz="2400" dirty="0" err="1"/>
              <a:t>ReLu</a:t>
            </a:r>
            <a:r>
              <a:rPr lang="en-IN" sz="2400" dirty="0"/>
              <a:t> function is not a 0-centric function.</a:t>
            </a:r>
          </a:p>
        </p:txBody>
      </p:sp>
    </p:spTree>
    <p:extLst>
      <p:ext uri="{BB962C8B-B14F-4D97-AF65-F5344CB8AC3E}">
        <p14:creationId xmlns:p14="http://schemas.microsoft.com/office/powerpoint/2010/main" val="374210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229659"/>
            <a:ext cx="10515600" cy="1325563"/>
          </a:xfrm>
        </p:spPr>
        <p:txBody>
          <a:bodyPr/>
          <a:lstStyle/>
          <a:p>
            <a:pPr algn="ctr"/>
            <a:r>
              <a:rPr lang="en-IN" dirty="0"/>
              <a:t>Leaky </a:t>
            </a:r>
            <a:r>
              <a:rPr lang="en-IN" dirty="0" err="1"/>
              <a:t>ReLu</a:t>
            </a:r>
            <a:r>
              <a:rPr lang="en-IN" dirty="0"/>
              <a:t> ACTIVATION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6096000" y="1555222"/>
            <a:ext cx="5257800" cy="4833408"/>
          </a:xfrm>
        </p:spPr>
        <p:txBody>
          <a:bodyPr>
            <a:normAutofit/>
          </a:bodyPr>
          <a:lstStyle/>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r>
              <a:rPr lang="en-IN" sz="2400" dirty="0">
                <a:cs typeface="Arial" panose="020B0604020202020204" pitchFamily="34" charset="0"/>
              </a:rPr>
              <a:t>It is an attempt to solve the dying </a:t>
            </a:r>
            <a:r>
              <a:rPr lang="en-IN" sz="2400" dirty="0" err="1">
                <a:cs typeface="Arial" panose="020B0604020202020204" pitchFamily="34" charset="0"/>
              </a:rPr>
              <a:t>ReLu</a:t>
            </a:r>
            <a:r>
              <a:rPr lang="en-IN" sz="2400" dirty="0">
                <a:cs typeface="Arial" panose="020B0604020202020204" pitchFamily="34" charset="0"/>
              </a:rPr>
              <a:t> problem. </a:t>
            </a:r>
          </a:p>
          <a:p>
            <a:pPr marL="0" indent="0">
              <a:buNone/>
            </a:pPr>
            <a:r>
              <a:rPr lang="en-IN" sz="2400" dirty="0">
                <a:cs typeface="Arial" panose="020B0604020202020204" pitchFamily="34" charset="0"/>
              </a:rPr>
              <a:t>The leak helps to increase the range of the </a:t>
            </a:r>
            <a:r>
              <a:rPr lang="en-IN" sz="2400" dirty="0" err="1">
                <a:cs typeface="Arial" panose="020B0604020202020204" pitchFamily="34" charset="0"/>
              </a:rPr>
              <a:t>ReLu</a:t>
            </a:r>
            <a:r>
              <a:rPr lang="en-IN" sz="2400" dirty="0">
                <a:cs typeface="Arial" panose="020B0604020202020204" pitchFamily="34" charset="0"/>
              </a:rPr>
              <a:t> function. Usually, the value of a is 0.01 or so.</a:t>
            </a:r>
          </a:p>
        </p:txBody>
      </p:sp>
      <p:pic>
        <p:nvPicPr>
          <p:cNvPr id="4098" name="Picture 2" descr="Explain Step / Threshold and Leaky ReLU Activation Functions | i2tutorials">
            <a:extLst>
              <a:ext uri="{FF2B5EF4-FFF2-40B4-BE49-F238E27FC236}">
                <a16:creationId xmlns:a16="http://schemas.microsoft.com/office/drawing/2014/main" id="{C4BFA0CA-9E7D-2360-913E-E7D5CE60C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08" y="2189163"/>
            <a:ext cx="5119159" cy="35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2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22D-7451-7217-2676-955CF9189783}"/>
              </a:ext>
            </a:extLst>
          </p:cNvPr>
          <p:cNvSpPr>
            <a:spLocks noGrp="1"/>
          </p:cNvSpPr>
          <p:nvPr>
            <p:ph type="title"/>
          </p:nvPr>
        </p:nvSpPr>
        <p:spPr>
          <a:xfrm>
            <a:off x="0" y="195792"/>
            <a:ext cx="12192000" cy="1325563"/>
          </a:xfrm>
        </p:spPr>
        <p:txBody>
          <a:bodyPr/>
          <a:lstStyle/>
          <a:p>
            <a:pPr algn="ctr"/>
            <a:r>
              <a:rPr lang="en-IN" dirty="0"/>
              <a:t>Pros and Cons of Leaky </a:t>
            </a:r>
            <a:r>
              <a:rPr lang="en-IN" dirty="0" err="1"/>
              <a:t>ReLu</a:t>
            </a:r>
            <a:r>
              <a:rPr lang="en-IN" dirty="0"/>
              <a:t> Activation function</a:t>
            </a:r>
          </a:p>
        </p:txBody>
      </p:sp>
      <p:sp>
        <p:nvSpPr>
          <p:cNvPr id="3" name="Content Placeholder 2">
            <a:extLst>
              <a:ext uri="{FF2B5EF4-FFF2-40B4-BE49-F238E27FC236}">
                <a16:creationId xmlns:a16="http://schemas.microsoft.com/office/drawing/2014/main" id="{E2AED257-B9BF-DB0A-4E7F-E6B9274A57E3}"/>
              </a:ext>
            </a:extLst>
          </p:cNvPr>
          <p:cNvSpPr>
            <a:spLocks noGrp="1"/>
          </p:cNvSpPr>
          <p:nvPr>
            <p:ph idx="1"/>
          </p:nvPr>
        </p:nvSpPr>
        <p:spPr>
          <a:xfrm>
            <a:off x="838200" y="1690688"/>
            <a:ext cx="4682067" cy="4636559"/>
          </a:xfrm>
        </p:spPr>
        <p:txBody>
          <a:bodyPr>
            <a:normAutofit/>
          </a:bodyPr>
          <a:lstStyle/>
          <a:p>
            <a:pPr marL="0" indent="0">
              <a:buNone/>
            </a:pPr>
            <a:r>
              <a:rPr lang="en-IN" sz="2400" dirty="0"/>
              <a:t>Pros</a:t>
            </a:r>
          </a:p>
          <a:p>
            <a:pPr marL="0" indent="0">
              <a:buNone/>
            </a:pPr>
            <a:endParaRPr lang="en-IN" sz="2400" dirty="0"/>
          </a:p>
          <a:p>
            <a:pPr marL="457200" indent="-457200">
              <a:buAutoNum type="arabicPeriod"/>
            </a:pPr>
            <a:r>
              <a:rPr lang="en-IN" sz="2400" dirty="0"/>
              <a:t>There will be no problem with Dead </a:t>
            </a:r>
            <a:r>
              <a:rPr lang="en-IN" sz="2400" dirty="0" err="1"/>
              <a:t>ReLu</a:t>
            </a:r>
            <a:r>
              <a:rPr lang="en-IN" sz="2400" dirty="0"/>
              <a:t>.</a:t>
            </a:r>
          </a:p>
          <a:p>
            <a:pPr marL="457200" indent="-457200">
              <a:buAutoNum type="arabicPeriod"/>
            </a:pPr>
            <a:r>
              <a:rPr lang="en-IN" sz="2400" dirty="0"/>
              <a:t>A parameter-based method, Parametric </a:t>
            </a:r>
            <a:r>
              <a:rPr lang="en-IN" sz="2400" dirty="0" err="1"/>
              <a:t>ReLu</a:t>
            </a:r>
            <a:r>
              <a:rPr lang="en-IN" sz="2400" dirty="0"/>
              <a:t> : f(x) = max(alpha </a:t>
            </a:r>
            <a:r>
              <a:rPr lang="en-IN" sz="2400" dirty="0" err="1"/>
              <a:t>x,x</a:t>
            </a:r>
            <a:r>
              <a:rPr lang="en-IN" sz="2400" dirty="0"/>
              <a:t>), which alpha can be learned from back propagation.</a:t>
            </a:r>
          </a:p>
        </p:txBody>
      </p:sp>
      <p:sp>
        <p:nvSpPr>
          <p:cNvPr id="4" name="Content Placeholder 2">
            <a:extLst>
              <a:ext uri="{FF2B5EF4-FFF2-40B4-BE49-F238E27FC236}">
                <a16:creationId xmlns:a16="http://schemas.microsoft.com/office/drawing/2014/main" id="{0977B7EA-5211-8CEE-9456-E13960B6B37B}"/>
              </a:ext>
            </a:extLst>
          </p:cNvPr>
          <p:cNvSpPr txBox="1">
            <a:spLocks/>
          </p:cNvSpPr>
          <p:nvPr/>
        </p:nvSpPr>
        <p:spPr>
          <a:xfrm>
            <a:off x="6290733" y="1690688"/>
            <a:ext cx="4682067" cy="463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Cons </a:t>
            </a:r>
          </a:p>
          <a:p>
            <a:pPr marL="0" indent="0">
              <a:buFont typeface="Arial" panose="020B0604020202020204" pitchFamily="34" charset="0"/>
              <a:buNone/>
            </a:pPr>
            <a:endParaRPr lang="en-IN" sz="2400" dirty="0"/>
          </a:p>
          <a:p>
            <a:pPr marL="0" indent="0">
              <a:buFont typeface="Arial" panose="020B0604020202020204" pitchFamily="34" charset="0"/>
              <a:buNone/>
            </a:pPr>
            <a:r>
              <a:rPr lang="en-IN" sz="2400" dirty="0"/>
              <a:t>1. It has not been fully proved that Leaky </a:t>
            </a:r>
            <a:r>
              <a:rPr lang="en-IN" sz="2400" dirty="0" err="1"/>
              <a:t>ReLu</a:t>
            </a:r>
            <a:r>
              <a:rPr lang="en-IN" sz="2400" dirty="0"/>
              <a:t> is always better than </a:t>
            </a:r>
            <a:r>
              <a:rPr lang="en-IN" sz="2400" dirty="0" err="1"/>
              <a:t>ReLu</a:t>
            </a:r>
            <a:r>
              <a:rPr lang="en-IN" sz="2400" dirty="0"/>
              <a:t>.</a:t>
            </a:r>
          </a:p>
        </p:txBody>
      </p:sp>
    </p:spTree>
    <p:extLst>
      <p:ext uri="{BB962C8B-B14F-4D97-AF65-F5344CB8AC3E}">
        <p14:creationId xmlns:p14="http://schemas.microsoft.com/office/powerpoint/2010/main" val="39872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229659"/>
            <a:ext cx="10515600" cy="1325563"/>
          </a:xfrm>
        </p:spPr>
        <p:txBody>
          <a:bodyPr/>
          <a:lstStyle/>
          <a:p>
            <a:pPr algn="ctr"/>
            <a:r>
              <a:rPr lang="en-IN" dirty="0"/>
              <a:t>ELU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6096000" y="1555222"/>
            <a:ext cx="5257800" cy="4833408"/>
          </a:xfrm>
        </p:spPr>
        <p:txBody>
          <a:bodyPr>
            <a:normAutofit/>
          </a:bodyPr>
          <a:lstStyle/>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r>
              <a:rPr lang="en-IN" sz="2400" dirty="0">
                <a:cs typeface="Arial" panose="020B0604020202020204" pitchFamily="34" charset="0"/>
              </a:rPr>
              <a:t>ELU is very similar to </a:t>
            </a:r>
            <a:r>
              <a:rPr lang="en-IN" sz="2400" dirty="0" err="1">
                <a:cs typeface="Arial" panose="020B0604020202020204" pitchFamily="34" charset="0"/>
              </a:rPr>
              <a:t>ReLu</a:t>
            </a:r>
            <a:r>
              <a:rPr lang="en-IN" sz="2400" dirty="0">
                <a:cs typeface="Arial" panose="020B0604020202020204" pitchFamily="34" charset="0"/>
              </a:rPr>
              <a:t> except negative inputs. They are both in identity function form for non-negative inputs. On the other hand, ELU becomes smooth slowly until its output equal to –(alpha) whereas </a:t>
            </a:r>
            <a:r>
              <a:rPr lang="en-IN" sz="2400" dirty="0" err="1">
                <a:cs typeface="Arial" panose="020B0604020202020204" pitchFamily="34" charset="0"/>
              </a:rPr>
              <a:t>ReLu</a:t>
            </a:r>
            <a:r>
              <a:rPr lang="en-IN" sz="2400" dirty="0">
                <a:cs typeface="Arial" panose="020B0604020202020204" pitchFamily="34" charset="0"/>
              </a:rPr>
              <a:t> sharply </a:t>
            </a:r>
            <a:r>
              <a:rPr lang="en-IN" sz="2400" dirty="0" err="1">
                <a:cs typeface="Arial" panose="020B0604020202020204" pitchFamily="34" charset="0"/>
              </a:rPr>
              <a:t>smoothes</a:t>
            </a:r>
            <a:r>
              <a:rPr lang="en-IN" sz="2400" dirty="0">
                <a:cs typeface="Arial" panose="020B0604020202020204" pitchFamily="34" charset="0"/>
              </a:rPr>
              <a:t>.</a:t>
            </a:r>
          </a:p>
        </p:txBody>
      </p:sp>
      <p:pic>
        <p:nvPicPr>
          <p:cNvPr id="5122" name="Picture 2" descr="ELU — PyTorch 2.1 documentation">
            <a:extLst>
              <a:ext uri="{FF2B5EF4-FFF2-40B4-BE49-F238E27FC236}">
                <a16:creationId xmlns:a16="http://schemas.microsoft.com/office/drawing/2014/main" id="{E4572CB6-F2CB-FF1A-679B-252F83160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10" y="1933731"/>
            <a:ext cx="5442190" cy="407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50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22D-7451-7217-2676-955CF9189783}"/>
              </a:ext>
            </a:extLst>
          </p:cNvPr>
          <p:cNvSpPr>
            <a:spLocks noGrp="1"/>
          </p:cNvSpPr>
          <p:nvPr>
            <p:ph type="title"/>
          </p:nvPr>
        </p:nvSpPr>
        <p:spPr>
          <a:xfrm>
            <a:off x="0" y="195792"/>
            <a:ext cx="12192000" cy="1325563"/>
          </a:xfrm>
        </p:spPr>
        <p:txBody>
          <a:bodyPr/>
          <a:lstStyle/>
          <a:p>
            <a:pPr algn="ctr"/>
            <a:r>
              <a:rPr lang="en-IN" dirty="0"/>
              <a:t>Pros and Cons of ELU Activation function</a:t>
            </a:r>
          </a:p>
        </p:txBody>
      </p:sp>
      <p:sp>
        <p:nvSpPr>
          <p:cNvPr id="3" name="Content Placeholder 2">
            <a:extLst>
              <a:ext uri="{FF2B5EF4-FFF2-40B4-BE49-F238E27FC236}">
                <a16:creationId xmlns:a16="http://schemas.microsoft.com/office/drawing/2014/main" id="{E2AED257-B9BF-DB0A-4E7F-E6B9274A57E3}"/>
              </a:ext>
            </a:extLst>
          </p:cNvPr>
          <p:cNvSpPr>
            <a:spLocks noGrp="1"/>
          </p:cNvSpPr>
          <p:nvPr>
            <p:ph idx="1"/>
          </p:nvPr>
        </p:nvSpPr>
        <p:spPr>
          <a:xfrm>
            <a:off x="838200" y="1690688"/>
            <a:ext cx="4682067" cy="4636559"/>
          </a:xfrm>
        </p:spPr>
        <p:txBody>
          <a:bodyPr>
            <a:normAutofit/>
          </a:bodyPr>
          <a:lstStyle/>
          <a:p>
            <a:pPr marL="0" indent="0">
              <a:buNone/>
            </a:pPr>
            <a:r>
              <a:rPr lang="en-IN" sz="2400" dirty="0"/>
              <a:t>Pros</a:t>
            </a:r>
          </a:p>
          <a:p>
            <a:pPr marL="0" indent="0">
              <a:buNone/>
            </a:pPr>
            <a:endParaRPr lang="en-IN" sz="2400" dirty="0"/>
          </a:p>
          <a:p>
            <a:pPr marL="457200" indent="-457200">
              <a:buAutoNum type="arabicPeriod"/>
            </a:pPr>
            <a:r>
              <a:rPr lang="en-IN" sz="2400" dirty="0"/>
              <a:t>ELU becomes smooth slowly until its output equal to –(alpha) whereas </a:t>
            </a:r>
            <a:r>
              <a:rPr lang="en-IN" sz="2400" dirty="0" err="1"/>
              <a:t>ReLu</a:t>
            </a:r>
            <a:r>
              <a:rPr lang="en-IN" sz="2400" dirty="0"/>
              <a:t> sharply </a:t>
            </a:r>
            <a:r>
              <a:rPr lang="en-IN" sz="2400" dirty="0" err="1"/>
              <a:t>smoothes</a:t>
            </a:r>
            <a:r>
              <a:rPr lang="en-IN" sz="2400" dirty="0"/>
              <a:t>.</a:t>
            </a:r>
          </a:p>
          <a:p>
            <a:pPr marL="457200" indent="-457200">
              <a:buAutoNum type="arabicPeriod"/>
            </a:pPr>
            <a:r>
              <a:rPr lang="en-IN" sz="2400" dirty="0"/>
              <a:t>ELU is a strong alternative to </a:t>
            </a:r>
            <a:r>
              <a:rPr lang="en-IN" sz="2400" dirty="0" err="1"/>
              <a:t>ReLu</a:t>
            </a:r>
            <a:r>
              <a:rPr lang="en-IN" sz="2400" dirty="0"/>
              <a:t>.</a:t>
            </a:r>
          </a:p>
          <a:p>
            <a:pPr marL="457200" indent="-457200">
              <a:buAutoNum type="arabicPeriod"/>
            </a:pPr>
            <a:r>
              <a:rPr lang="en-IN" sz="2400" dirty="0"/>
              <a:t>Unlike to </a:t>
            </a:r>
            <a:r>
              <a:rPr lang="en-IN" sz="2400" dirty="0" err="1"/>
              <a:t>ReLu</a:t>
            </a:r>
            <a:r>
              <a:rPr lang="en-IN" sz="2400" dirty="0"/>
              <a:t>, ELU can produce negative outputs.</a:t>
            </a:r>
          </a:p>
          <a:p>
            <a:pPr marL="457200" indent="-457200">
              <a:buAutoNum type="arabicPeriod"/>
            </a:pPr>
            <a:endParaRPr lang="en-IN" sz="2400" dirty="0"/>
          </a:p>
        </p:txBody>
      </p:sp>
      <p:sp>
        <p:nvSpPr>
          <p:cNvPr id="4" name="Content Placeholder 2">
            <a:extLst>
              <a:ext uri="{FF2B5EF4-FFF2-40B4-BE49-F238E27FC236}">
                <a16:creationId xmlns:a16="http://schemas.microsoft.com/office/drawing/2014/main" id="{0977B7EA-5211-8CEE-9456-E13960B6B37B}"/>
              </a:ext>
            </a:extLst>
          </p:cNvPr>
          <p:cNvSpPr txBox="1">
            <a:spLocks/>
          </p:cNvSpPr>
          <p:nvPr/>
        </p:nvSpPr>
        <p:spPr>
          <a:xfrm>
            <a:off x="6290733" y="1690688"/>
            <a:ext cx="4682067" cy="463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Cons </a:t>
            </a:r>
          </a:p>
          <a:p>
            <a:pPr marL="0" indent="0">
              <a:buFont typeface="Arial" panose="020B0604020202020204" pitchFamily="34" charset="0"/>
              <a:buNone/>
            </a:pPr>
            <a:endParaRPr lang="en-IN" sz="2400" dirty="0"/>
          </a:p>
          <a:p>
            <a:pPr marL="0" indent="0">
              <a:buFont typeface="Arial" panose="020B0604020202020204" pitchFamily="34" charset="0"/>
              <a:buNone/>
            </a:pPr>
            <a:r>
              <a:rPr lang="en-IN" sz="2400" dirty="0"/>
              <a:t>1. For x &gt; 0, it can blow up the activation with the output range of [0, inf].</a:t>
            </a:r>
          </a:p>
        </p:txBody>
      </p:sp>
    </p:spTree>
    <p:extLst>
      <p:ext uri="{BB962C8B-B14F-4D97-AF65-F5344CB8AC3E}">
        <p14:creationId xmlns:p14="http://schemas.microsoft.com/office/powerpoint/2010/main" val="73502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duction to Exponential Linear Unit | by Krishna | Medium">
            <a:extLst>
              <a:ext uri="{FF2B5EF4-FFF2-40B4-BE49-F238E27FC236}">
                <a16:creationId xmlns:a16="http://schemas.microsoft.com/office/drawing/2014/main" id="{D56141EC-1EE0-19C5-D591-284E1F489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896" y="965201"/>
            <a:ext cx="9587886" cy="480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34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FFFA-EFA1-3DB6-4557-CA748DE918AC}"/>
              </a:ext>
            </a:extLst>
          </p:cNvPr>
          <p:cNvSpPr>
            <a:spLocks noGrp="1"/>
          </p:cNvSpPr>
          <p:nvPr>
            <p:ph type="ctrTitle"/>
          </p:nvPr>
        </p:nvSpPr>
        <p:spPr>
          <a:xfrm>
            <a:off x="0" y="0"/>
            <a:ext cx="12192000" cy="3860800"/>
          </a:xfrm>
        </p:spPr>
        <p:txBody>
          <a:bodyPr>
            <a:normAutofit/>
          </a:bodyPr>
          <a:lstStyle/>
          <a:p>
            <a:r>
              <a:rPr lang="en-IN" b="1" dirty="0"/>
              <a:t>Thank You</a:t>
            </a:r>
          </a:p>
        </p:txBody>
      </p:sp>
    </p:spTree>
    <p:extLst>
      <p:ext uri="{BB962C8B-B14F-4D97-AF65-F5344CB8AC3E}">
        <p14:creationId xmlns:p14="http://schemas.microsoft.com/office/powerpoint/2010/main" val="101158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469371"/>
            <a:ext cx="10515600" cy="1325563"/>
          </a:xfrm>
        </p:spPr>
        <p:txBody>
          <a:bodyPr/>
          <a:lstStyle/>
          <a:p>
            <a:pPr algn="ctr"/>
            <a:r>
              <a:rPr lang="en-IN" dirty="0"/>
              <a:t>ACTIVATION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838200" y="2404532"/>
            <a:ext cx="10515600" cy="3984097"/>
          </a:xfrm>
        </p:spPr>
        <p:txBody>
          <a:bodyPr>
            <a:normAutofit/>
          </a:bodyPr>
          <a:lstStyle/>
          <a:p>
            <a:pPr marL="0" indent="0">
              <a:buNone/>
            </a:pPr>
            <a:r>
              <a:rPr lang="en-US" sz="2600" b="0" i="0" dirty="0">
                <a:effectLst/>
                <a:latin typeface="+mj-lt"/>
              </a:rPr>
              <a:t>- Internal state of neuron.</a:t>
            </a:r>
          </a:p>
          <a:p>
            <a:pPr marL="0" indent="0">
              <a:buNone/>
            </a:pPr>
            <a:endParaRPr lang="en-US" sz="2600" dirty="0">
              <a:latin typeface="+mj-lt"/>
            </a:endParaRPr>
          </a:p>
          <a:p>
            <a:pPr marL="0" indent="0">
              <a:buNone/>
            </a:pPr>
            <a:r>
              <a:rPr lang="en-US" sz="2600" b="0" i="0" dirty="0">
                <a:effectLst/>
                <a:latin typeface="+mj-lt"/>
              </a:rPr>
              <a:t>- used to convert the Input signal on node of ANN to an Output signal.</a:t>
            </a:r>
          </a:p>
          <a:p>
            <a:pPr marL="0" indent="0">
              <a:buNone/>
            </a:pPr>
            <a:endParaRPr lang="en-US" sz="2600" dirty="0">
              <a:latin typeface="+mj-lt"/>
            </a:endParaRPr>
          </a:p>
          <a:p>
            <a:pPr marL="0" indent="0">
              <a:buNone/>
            </a:pPr>
            <a:r>
              <a:rPr lang="en-US" sz="2600" b="0" i="0" dirty="0">
                <a:effectLst/>
                <a:latin typeface="+mj-lt"/>
              </a:rPr>
              <a:t>- introduce non-linear properties to network. </a:t>
            </a:r>
          </a:p>
        </p:txBody>
      </p:sp>
    </p:spTree>
    <p:extLst>
      <p:ext uri="{BB962C8B-B14F-4D97-AF65-F5344CB8AC3E}">
        <p14:creationId xmlns:p14="http://schemas.microsoft.com/office/powerpoint/2010/main" val="185515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229659"/>
            <a:ext cx="10515600" cy="1325563"/>
          </a:xfrm>
        </p:spPr>
        <p:txBody>
          <a:bodyPr/>
          <a:lstStyle/>
          <a:p>
            <a:pPr algn="ctr"/>
            <a:r>
              <a:rPr lang="en-IN" dirty="0"/>
              <a:t>IDENTITY ACTIVATION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6096000" y="2037292"/>
            <a:ext cx="5257800" cy="4351338"/>
          </a:xfrm>
        </p:spPr>
        <p:txBody>
          <a:bodyPr>
            <a:normAutofit/>
          </a:bodyPr>
          <a:lstStyle/>
          <a:p>
            <a:pPr marL="0" indent="0" algn="ctr">
              <a:buNone/>
            </a:pPr>
            <a:endParaRPr lang="en-US" sz="2400" b="0" i="0" dirty="0">
              <a:effectLst/>
            </a:endParaRPr>
          </a:p>
          <a:p>
            <a:pPr marL="0" indent="0" algn="ctr">
              <a:buNone/>
            </a:pPr>
            <a:r>
              <a:rPr lang="en-US" sz="2400" b="0" i="0" dirty="0">
                <a:effectLst/>
              </a:rPr>
              <a:t>The linear activation function, also known as "no activation," or "identity function", is where the activation is proportional to the input. The function doesn't do anything to the weighted sum of the input, it simply spits out the value it was given.</a:t>
            </a:r>
          </a:p>
          <a:p>
            <a:pPr marL="0" indent="0" algn="ctr">
              <a:buNone/>
            </a:pPr>
            <a:endParaRPr lang="en-US" sz="2400" b="0" i="0" dirty="0">
              <a:effectLst/>
            </a:endParaRPr>
          </a:p>
        </p:txBody>
      </p:sp>
      <p:pic>
        <p:nvPicPr>
          <p:cNvPr id="4" name="Picture 2" descr="Activation Functions in Neural Networks | by SAGAR SHARMA | Towards Data  Science">
            <a:extLst>
              <a:ext uri="{FF2B5EF4-FFF2-40B4-BE49-F238E27FC236}">
                <a16:creationId xmlns:a16="http://schemas.microsoft.com/office/drawing/2014/main" id="{DCF46F86-5EF7-03AF-F494-663E523AA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91" y="2155826"/>
            <a:ext cx="5257800" cy="3742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0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229659"/>
            <a:ext cx="10515600" cy="1325563"/>
          </a:xfrm>
        </p:spPr>
        <p:txBody>
          <a:bodyPr/>
          <a:lstStyle/>
          <a:p>
            <a:pPr algn="ctr"/>
            <a:r>
              <a:rPr lang="en-IN" dirty="0"/>
              <a:t>BINARY STEP ACTIVATION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6096000" y="2037292"/>
            <a:ext cx="5257800" cy="4351338"/>
          </a:xfrm>
        </p:spPr>
        <p:txBody>
          <a:bodyPr>
            <a:normAutofit/>
          </a:bodyPr>
          <a:lstStyle/>
          <a:p>
            <a:pPr marL="0" indent="0" algn="ctr">
              <a:buNone/>
            </a:pPr>
            <a:endParaRPr lang="en-US" sz="2400" b="0" i="0" dirty="0">
              <a:effectLst/>
            </a:endParaRPr>
          </a:p>
          <a:p>
            <a:pPr marL="0" indent="0" algn="ctr">
              <a:buNone/>
            </a:pPr>
            <a:r>
              <a:rPr lang="en-US" sz="2400" b="0" i="0" dirty="0">
                <a:effectLst/>
              </a:rPr>
              <a:t>The linear activation function, also known as "no activation," or "identity function", is where the activation is proportional to the input. The function doesn't do anything to the weighted sum of the input, it simply spits out the value it was given.</a:t>
            </a:r>
          </a:p>
          <a:p>
            <a:pPr marL="0" indent="0" algn="ctr">
              <a:buNone/>
            </a:pPr>
            <a:endParaRPr lang="en-US" sz="2400" b="0" i="0" dirty="0">
              <a:effectLst/>
            </a:endParaRPr>
          </a:p>
        </p:txBody>
      </p:sp>
      <p:pic>
        <p:nvPicPr>
          <p:cNvPr id="2050" name="Picture 2" descr="AI | Neural Networks | Binary Step Activation Function | Codecademy">
            <a:extLst>
              <a:ext uri="{FF2B5EF4-FFF2-40B4-BE49-F238E27FC236}">
                <a16:creationId xmlns:a16="http://schemas.microsoft.com/office/drawing/2014/main" id="{9EA0F9DB-8899-C400-3467-E8744BC38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37292"/>
            <a:ext cx="4573060" cy="358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0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229659"/>
            <a:ext cx="10515600" cy="1325563"/>
          </a:xfrm>
        </p:spPr>
        <p:txBody>
          <a:bodyPr/>
          <a:lstStyle/>
          <a:p>
            <a:pPr algn="ctr"/>
            <a:r>
              <a:rPr lang="en-IN" dirty="0"/>
              <a:t>SIGMOD ACTIVATION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5503333" y="2037292"/>
            <a:ext cx="5850467" cy="4351338"/>
          </a:xfrm>
        </p:spPr>
        <p:txBody>
          <a:bodyPr>
            <a:normAutofit/>
          </a:bodyPr>
          <a:lstStyle/>
          <a:p>
            <a:pPr marL="0" indent="0">
              <a:buNone/>
            </a:pPr>
            <a:r>
              <a:rPr lang="en-IN" sz="2400" dirty="0">
                <a:cs typeface="Arial" panose="020B0604020202020204" pitchFamily="34" charset="0"/>
              </a:rPr>
              <a:t>Sigmoidal function are frequently used in machine learning, specifically in the testing of artificial neutral networks, as a way of understanding the output of a node or “neuron”.</a:t>
            </a:r>
          </a:p>
          <a:p>
            <a:pPr marL="0" indent="0">
              <a:buNone/>
            </a:pPr>
            <a:endParaRPr lang="en-IN" sz="2400" dirty="0">
              <a:cs typeface="Arial" panose="020B0604020202020204" pitchFamily="34" charset="0"/>
            </a:endParaRPr>
          </a:p>
          <a:p>
            <a:pPr marL="0" indent="0">
              <a:buNone/>
            </a:pPr>
            <a:r>
              <a:rPr lang="en-IN" sz="2400" dirty="0">
                <a:cs typeface="Arial" panose="020B0604020202020204" pitchFamily="34" charset="0"/>
              </a:rPr>
              <a:t>A sigmoid function is a type of activation function, and more specifically defined as a squashing function. Squashing functions limit the output to a range between 0 and 1.</a:t>
            </a:r>
          </a:p>
          <a:p>
            <a:pPr marL="0" indent="0">
              <a:buNone/>
            </a:pPr>
            <a:endParaRPr lang="en-IN" sz="2400" dirty="0">
              <a:cs typeface="Arial" panose="020B0604020202020204" pitchFamily="34" charset="0"/>
            </a:endParaRPr>
          </a:p>
        </p:txBody>
      </p:sp>
      <p:pic>
        <p:nvPicPr>
          <p:cNvPr id="1026" name="Picture 2" descr="AI | Neural Networks | Sigmoid Activation Function | Codecademy">
            <a:extLst>
              <a:ext uri="{FF2B5EF4-FFF2-40B4-BE49-F238E27FC236}">
                <a16:creationId xmlns:a16="http://schemas.microsoft.com/office/drawing/2014/main" id="{3AE2D8EB-38A1-A296-7751-F5FF5510D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44" y="1860022"/>
            <a:ext cx="5135289" cy="384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8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22D-7451-7217-2676-955CF9189783}"/>
              </a:ext>
            </a:extLst>
          </p:cNvPr>
          <p:cNvSpPr>
            <a:spLocks noGrp="1"/>
          </p:cNvSpPr>
          <p:nvPr>
            <p:ph type="title"/>
          </p:nvPr>
        </p:nvSpPr>
        <p:spPr>
          <a:xfrm>
            <a:off x="0" y="195792"/>
            <a:ext cx="12192000" cy="1325563"/>
          </a:xfrm>
        </p:spPr>
        <p:txBody>
          <a:bodyPr/>
          <a:lstStyle/>
          <a:p>
            <a:pPr algn="ctr"/>
            <a:r>
              <a:rPr lang="en-IN" dirty="0"/>
              <a:t>Pros and Cons of Sigmoid Activation function</a:t>
            </a:r>
          </a:p>
        </p:txBody>
      </p:sp>
      <p:sp>
        <p:nvSpPr>
          <p:cNvPr id="3" name="Content Placeholder 2">
            <a:extLst>
              <a:ext uri="{FF2B5EF4-FFF2-40B4-BE49-F238E27FC236}">
                <a16:creationId xmlns:a16="http://schemas.microsoft.com/office/drawing/2014/main" id="{E2AED257-B9BF-DB0A-4E7F-E6B9274A57E3}"/>
              </a:ext>
            </a:extLst>
          </p:cNvPr>
          <p:cNvSpPr>
            <a:spLocks noGrp="1"/>
          </p:cNvSpPr>
          <p:nvPr>
            <p:ph idx="1"/>
          </p:nvPr>
        </p:nvSpPr>
        <p:spPr>
          <a:xfrm>
            <a:off x="838200" y="1690688"/>
            <a:ext cx="4682067" cy="4636559"/>
          </a:xfrm>
        </p:spPr>
        <p:txBody>
          <a:bodyPr>
            <a:normAutofit/>
          </a:bodyPr>
          <a:lstStyle/>
          <a:p>
            <a:pPr marL="0" indent="0">
              <a:buNone/>
            </a:pPr>
            <a:r>
              <a:rPr lang="en-IN" sz="2400" dirty="0"/>
              <a:t>Pros</a:t>
            </a:r>
          </a:p>
          <a:p>
            <a:pPr marL="0" indent="0">
              <a:buNone/>
            </a:pPr>
            <a:endParaRPr lang="en-IN" sz="2400" dirty="0"/>
          </a:p>
          <a:p>
            <a:pPr marL="514350" indent="-514350">
              <a:buAutoNum type="arabicPeriod"/>
            </a:pPr>
            <a:r>
              <a:rPr lang="en-IN" sz="2400" dirty="0"/>
              <a:t>The performance of Binary Classification is very well as compare to other activation function.</a:t>
            </a:r>
          </a:p>
          <a:p>
            <a:pPr marL="514350" indent="-514350">
              <a:buAutoNum type="arabicPeriod"/>
            </a:pPr>
            <a:r>
              <a:rPr lang="en-IN" sz="2400" dirty="0"/>
              <a:t>Clear prediction, </a:t>
            </a:r>
            <a:r>
              <a:rPr lang="en-IN" sz="2400" dirty="0" err="1"/>
              <a:t>i.e</a:t>
            </a:r>
            <a:r>
              <a:rPr lang="en-IN" sz="2400" dirty="0"/>
              <a:t> very close to 1 or 0.</a:t>
            </a:r>
          </a:p>
        </p:txBody>
      </p:sp>
      <p:sp>
        <p:nvSpPr>
          <p:cNvPr id="4" name="Content Placeholder 2">
            <a:extLst>
              <a:ext uri="{FF2B5EF4-FFF2-40B4-BE49-F238E27FC236}">
                <a16:creationId xmlns:a16="http://schemas.microsoft.com/office/drawing/2014/main" id="{0977B7EA-5211-8CEE-9456-E13960B6B37B}"/>
              </a:ext>
            </a:extLst>
          </p:cNvPr>
          <p:cNvSpPr txBox="1">
            <a:spLocks/>
          </p:cNvSpPr>
          <p:nvPr/>
        </p:nvSpPr>
        <p:spPr>
          <a:xfrm>
            <a:off x="6290733" y="1690688"/>
            <a:ext cx="4682067" cy="463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Cons </a:t>
            </a:r>
          </a:p>
          <a:p>
            <a:pPr marL="0" indent="0">
              <a:buFont typeface="Arial" panose="020B0604020202020204" pitchFamily="34" charset="0"/>
              <a:buNone/>
            </a:pPr>
            <a:endParaRPr lang="en-IN" sz="2400" dirty="0"/>
          </a:p>
          <a:p>
            <a:pPr marL="514350" indent="-514350">
              <a:buFont typeface="Arial" panose="020B0604020202020204" pitchFamily="34" charset="0"/>
              <a:buAutoNum type="arabicPeriod"/>
            </a:pPr>
            <a:r>
              <a:rPr lang="en-IN" sz="2400" dirty="0"/>
              <a:t>The calculation is sigmoid function is complex.</a:t>
            </a:r>
          </a:p>
          <a:p>
            <a:pPr marL="514350" indent="-514350">
              <a:buFont typeface="Arial" panose="020B0604020202020204" pitchFamily="34" charset="0"/>
              <a:buAutoNum type="arabicPeriod"/>
            </a:pPr>
            <a:r>
              <a:rPr lang="en-IN" sz="2400" dirty="0"/>
              <a:t>Its not useful in multiclass classification.</a:t>
            </a:r>
          </a:p>
          <a:p>
            <a:pPr marL="514350" indent="-514350">
              <a:buFont typeface="Arial" panose="020B0604020202020204" pitchFamily="34" charset="0"/>
              <a:buAutoNum type="arabicPeriod"/>
            </a:pPr>
            <a:r>
              <a:rPr lang="en-IN" sz="2400" dirty="0"/>
              <a:t>For negative values of x-axis gives 0.</a:t>
            </a:r>
          </a:p>
          <a:p>
            <a:pPr marL="514350" indent="-514350">
              <a:buFont typeface="Arial" panose="020B0604020202020204" pitchFamily="34" charset="0"/>
              <a:buAutoNum type="arabicPeriod"/>
            </a:pPr>
            <a:r>
              <a:rPr lang="en-IN" sz="2400" dirty="0"/>
              <a:t>Function output is not zero – centred.</a:t>
            </a:r>
          </a:p>
        </p:txBody>
      </p:sp>
    </p:spTree>
    <p:extLst>
      <p:ext uri="{BB962C8B-B14F-4D97-AF65-F5344CB8AC3E}">
        <p14:creationId xmlns:p14="http://schemas.microsoft.com/office/powerpoint/2010/main" val="378187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229659"/>
            <a:ext cx="10515600" cy="1325563"/>
          </a:xfrm>
        </p:spPr>
        <p:txBody>
          <a:bodyPr/>
          <a:lstStyle/>
          <a:p>
            <a:pPr algn="ctr"/>
            <a:r>
              <a:rPr lang="en-IN" dirty="0"/>
              <a:t>HYPERTANGENT ACTIVATION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5740400" y="2037292"/>
            <a:ext cx="5613400" cy="4351338"/>
          </a:xfrm>
        </p:spPr>
        <p:txBody>
          <a:bodyPr>
            <a:normAutofit/>
          </a:bodyPr>
          <a:lstStyle/>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r>
              <a:rPr lang="en-IN" sz="2400" dirty="0">
                <a:cs typeface="Arial" panose="020B0604020202020204" pitchFamily="34" charset="0"/>
              </a:rPr>
              <a:t>The function is easily defined as the ratio between the hyperbolic sine and the cosine functions</a:t>
            </a:r>
          </a:p>
        </p:txBody>
      </p:sp>
      <p:pic>
        <p:nvPicPr>
          <p:cNvPr id="2050" name="Picture 2" descr="Hyperbolic Tangent as Neural Network Activation Function">
            <a:extLst>
              <a:ext uri="{FF2B5EF4-FFF2-40B4-BE49-F238E27FC236}">
                <a16:creationId xmlns:a16="http://schemas.microsoft.com/office/drawing/2014/main" id="{0BAC87C8-47B9-C3E4-AE86-313A9410F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43" y="2387600"/>
            <a:ext cx="4800872" cy="315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29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22D-7451-7217-2676-955CF9189783}"/>
              </a:ext>
            </a:extLst>
          </p:cNvPr>
          <p:cNvSpPr>
            <a:spLocks noGrp="1"/>
          </p:cNvSpPr>
          <p:nvPr>
            <p:ph type="title"/>
          </p:nvPr>
        </p:nvSpPr>
        <p:spPr>
          <a:xfrm>
            <a:off x="0" y="195792"/>
            <a:ext cx="12192000" cy="1325563"/>
          </a:xfrm>
        </p:spPr>
        <p:txBody>
          <a:bodyPr/>
          <a:lstStyle/>
          <a:p>
            <a:pPr algn="ctr"/>
            <a:r>
              <a:rPr lang="en-IN" dirty="0"/>
              <a:t>Pros and Cons of Tanh Activation function</a:t>
            </a:r>
          </a:p>
        </p:txBody>
      </p:sp>
      <p:sp>
        <p:nvSpPr>
          <p:cNvPr id="3" name="Content Placeholder 2">
            <a:extLst>
              <a:ext uri="{FF2B5EF4-FFF2-40B4-BE49-F238E27FC236}">
                <a16:creationId xmlns:a16="http://schemas.microsoft.com/office/drawing/2014/main" id="{E2AED257-B9BF-DB0A-4E7F-E6B9274A57E3}"/>
              </a:ext>
            </a:extLst>
          </p:cNvPr>
          <p:cNvSpPr>
            <a:spLocks noGrp="1"/>
          </p:cNvSpPr>
          <p:nvPr>
            <p:ph idx="1"/>
          </p:nvPr>
        </p:nvSpPr>
        <p:spPr>
          <a:xfrm>
            <a:off x="838200" y="1690688"/>
            <a:ext cx="4682067" cy="4636559"/>
          </a:xfrm>
        </p:spPr>
        <p:txBody>
          <a:bodyPr>
            <a:normAutofit/>
          </a:bodyPr>
          <a:lstStyle/>
          <a:p>
            <a:pPr marL="0" indent="0">
              <a:buNone/>
            </a:pPr>
            <a:r>
              <a:rPr lang="en-IN" sz="2400" dirty="0"/>
              <a:t>Pros</a:t>
            </a:r>
          </a:p>
          <a:p>
            <a:pPr marL="0" indent="0">
              <a:buNone/>
            </a:pPr>
            <a:endParaRPr lang="en-IN" sz="2400" dirty="0"/>
          </a:p>
          <a:p>
            <a:pPr marL="457200" indent="-457200">
              <a:buAutoNum type="arabicPeriod"/>
            </a:pPr>
            <a:r>
              <a:rPr lang="en-IN" sz="2400" dirty="0"/>
              <a:t>The gradient is stronger for tanh than sigmoid.</a:t>
            </a:r>
          </a:p>
          <a:p>
            <a:pPr marL="457200" indent="-457200">
              <a:buAutoNum type="arabicPeriod"/>
            </a:pPr>
            <a:r>
              <a:rPr lang="en-IN" sz="2400" dirty="0"/>
              <a:t>The output interval of tanh is 1 and the whole function is 0-centric, which is better than sigmoid.</a:t>
            </a:r>
          </a:p>
        </p:txBody>
      </p:sp>
      <p:sp>
        <p:nvSpPr>
          <p:cNvPr id="4" name="Content Placeholder 2">
            <a:extLst>
              <a:ext uri="{FF2B5EF4-FFF2-40B4-BE49-F238E27FC236}">
                <a16:creationId xmlns:a16="http://schemas.microsoft.com/office/drawing/2014/main" id="{0977B7EA-5211-8CEE-9456-E13960B6B37B}"/>
              </a:ext>
            </a:extLst>
          </p:cNvPr>
          <p:cNvSpPr txBox="1">
            <a:spLocks/>
          </p:cNvSpPr>
          <p:nvPr/>
        </p:nvSpPr>
        <p:spPr>
          <a:xfrm>
            <a:off x="6290733" y="1690688"/>
            <a:ext cx="4682067" cy="463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Cons </a:t>
            </a:r>
          </a:p>
          <a:p>
            <a:pPr marL="0" indent="0">
              <a:buFont typeface="Arial" panose="020B0604020202020204" pitchFamily="34" charset="0"/>
              <a:buNone/>
            </a:pPr>
            <a:endParaRPr lang="en-IN" sz="2400" dirty="0"/>
          </a:p>
          <a:p>
            <a:pPr marL="0" indent="0">
              <a:buFont typeface="Arial" panose="020B0604020202020204" pitchFamily="34" charset="0"/>
              <a:buNone/>
            </a:pPr>
            <a:r>
              <a:rPr lang="en-IN" sz="2400" dirty="0"/>
              <a:t>1. Tanh also has the vanishing gradient problem.</a:t>
            </a:r>
          </a:p>
        </p:txBody>
      </p:sp>
    </p:spTree>
    <p:extLst>
      <p:ext uri="{BB962C8B-B14F-4D97-AF65-F5344CB8AC3E}">
        <p14:creationId xmlns:p14="http://schemas.microsoft.com/office/powerpoint/2010/main" val="375567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8FBE-644D-ECF0-3DB7-9993C82830A8}"/>
              </a:ext>
            </a:extLst>
          </p:cNvPr>
          <p:cNvSpPr>
            <a:spLocks noGrp="1"/>
          </p:cNvSpPr>
          <p:nvPr>
            <p:ph type="title"/>
          </p:nvPr>
        </p:nvSpPr>
        <p:spPr>
          <a:xfrm>
            <a:off x="838200" y="229659"/>
            <a:ext cx="10515600" cy="1325563"/>
          </a:xfrm>
        </p:spPr>
        <p:txBody>
          <a:bodyPr/>
          <a:lstStyle/>
          <a:p>
            <a:pPr algn="ctr"/>
            <a:r>
              <a:rPr lang="en-IN" dirty="0" err="1"/>
              <a:t>ReLu</a:t>
            </a:r>
            <a:r>
              <a:rPr lang="en-IN" dirty="0"/>
              <a:t> ACTIVATION FUNCTION</a:t>
            </a:r>
          </a:p>
        </p:txBody>
      </p:sp>
      <p:sp>
        <p:nvSpPr>
          <p:cNvPr id="3" name="Content Placeholder 2">
            <a:extLst>
              <a:ext uri="{FF2B5EF4-FFF2-40B4-BE49-F238E27FC236}">
                <a16:creationId xmlns:a16="http://schemas.microsoft.com/office/drawing/2014/main" id="{0998FA9F-6A19-FF31-DF43-A41F1F4D9EF2}"/>
              </a:ext>
            </a:extLst>
          </p:cNvPr>
          <p:cNvSpPr>
            <a:spLocks noGrp="1"/>
          </p:cNvSpPr>
          <p:nvPr>
            <p:ph idx="1"/>
          </p:nvPr>
        </p:nvSpPr>
        <p:spPr>
          <a:xfrm>
            <a:off x="6096000" y="2037292"/>
            <a:ext cx="5257800" cy="4351338"/>
          </a:xfrm>
        </p:spPr>
        <p:txBody>
          <a:bodyPr>
            <a:normAutofit/>
          </a:bodyPr>
          <a:lstStyle/>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endParaRPr lang="en-IN" sz="2400" dirty="0">
              <a:cs typeface="Arial" panose="020B0604020202020204" pitchFamily="34" charset="0"/>
            </a:endParaRPr>
          </a:p>
          <a:p>
            <a:pPr marL="0" indent="0">
              <a:buNone/>
            </a:pPr>
            <a:r>
              <a:rPr lang="en-IN" sz="2400" dirty="0">
                <a:cs typeface="Arial" panose="020B0604020202020204" pitchFamily="34" charset="0"/>
              </a:rPr>
              <a:t>The </a:t>
            </a:r>
            <a:r>
              <a:rPr lang="en-IN" sz="2400" dirty="0" err="1">
                <a:cs typeface="Arial" panose="020B0604020202020204" pitchFamily="34" charset="0"/>
              </a:rPr>
              <a:t>ReLu</a:t>
            </a:r>
            <a:r>
              <a:rPr lang="en-IN" sz="2400" dirty="0">
                <a:cs typeface="Arial" panose="020B0604020202020204" pitchFamily="34" charset="0"/>
              </a:rPr>
              <a:t> function is actually a function that takes the maximum value.</a:t>
            </a:r>
          </a:p>
        </p:txBody>
      </p:sp>
      <p:pic>
        <p:nvPicPr>
          <p:cNvPr id="3074" name="Picture 2" descr="What is ReLU and Sigmoid activation function? - Nomidl">
            <a:extLst>
              <a:ext uri="{FF2B5EF4-FFF2-40B4-BE49-F238E27FC236}">
                <a16:creationId xmlns:a16="http://schemas.microsoft.com/office/drawing/2014/main" id="{7F67A119-14F4-B7EF-03E7-FFEBCEB83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4" y="2037292"/>
            <a:ext cx="5542492"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500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TotalTime>
  <Words>689</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Activation Functions</vt:lpstr>
      <vt:lpstr>ACTIVATION FUNCTION</vt:lpstr>
      <vt:lpstr>IDENTITY ACTIVATION FUNCTION</vt:lpstr>
      <vt:lpstr>BINARY STEP ACTIVATION FUNCTION</vt:lpstr>
      <vt:lpstr>SIGMOD ACTIVATION FUNCTION</vt:lpstr>
      <vt:lpstr>Pros and Cons of Sigmoid Activation function</vt:lpstr>
      <vt:lpstr>HYPERTANGENT ACTIVATION FUNCTION</vt:lpstr>
      <vt:lpstr>Pros and Cons of Tanh Activation function</vt:lpstr>
      <vt:lpstr>ReLu ACTIVATION FUNCTION</vt:lpstr>
      <vt:lpstr>Pros and Cons of ReLu Activation function</vt:lpstr>
      <vt:lpstr>Leaky ReLu ACTIVATION FUNCTION</vt:lpstr>
      <vt:lpstr>Pros and Cons of Leaky ReLu Activation function</vt:lpstr>
      <vt:lpstr>ELU FUNCTION</vt:lpstr>
      <vt:lpstr>Pros and Cons of ELU Activation function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Functions</dc:title>
  <dc:creator>Prashant Yadav</dc:creator>
  <cp:lastModifiedBy>Prashant Yadav</cp:lastModifiedBy>
  <cp:revision>2</cp:revision>
  <dcterms:created xsi:type="dcterms:W3CDTF">2023-12-04T18:10:05Z</dcterms:created>
  <dcterms:modified xsi:type="dcterms:W3CDTF">2023-12-05T03:55:32Z</dcterms:modified>
</cp:coreProperties>
</file>