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9601200" cy="12801600" type="A3"/>
  <p:notesSz cx="9926638" cy="14355763"/>
  <p:defaultTextStyle>
    <a:defPPr>
      <a:defRPr lang="en-US"/>
    </a:defPPr>
    <a:lvl1pPr marL="0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D67"/>
    <a:srgbClr val="FFF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707" autoAdjust="0"/>
  </p:normalViewPr>
  <p:slideViewPr>
    <p:cSldViewPr snapToGrid="0">
      <p:cViewPr varScale="1">
        <p:scale>
          <a:sx n="60" d="100"/>
          <a:sy n="60" d="100"/>
        </p:scale>
        <p:origin x="2784" y="90"/>
      </p:cViewPr>
      <p:guideLst>
        <p:guide orient="horz" pos="403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719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2125" cy="719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CA166-6AE3-4584-AF95-F8D2D1497AF5}" type="datetimeFigureOut">
              <a:rPr lang="en-IN" smtClean="0"/>
              <a:t>11-Jul-18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6425" y="1793875"/>
            <a:ext cx="3633788" cy="4845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188" y="6908800"/>
            <a:ext cx="7942262" cy="5653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36625"/>
            <a:ext cx="4302125" cy="719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925" y="13636625"/>
            <a:ext cx="4302125" cy="719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B23B9-C71C-42D9-8F1C-952B79CBD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74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7B23B9-C71C-42D9-8F1C-952B79CBD35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42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4F0-85DF-473F-B7AE-49B5F7EE614E}" type="datetimeFigureOut">
              <a:rPr lang="en-IN" smtClean="0"/>
              <a:t>11-Jul-18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89CE-2BB3-4FC6-918A-33BEBA6DD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37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4F0-85DF-473F-B7AE-49B5F7EE614E}" type="datetimeFigureOut">
              <a:rPr lang="en-IN" smtClean="0"/>
              <a:t>11-Jul-18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89CE-2BB3-4FC6-918A-33BEBA6DD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81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4F0-85DF-473F-B7AE-49B5F7EE614E}" type="datetimeFigureOut">
              <a:rPr lang="en-IN" smtClean="0"/>
              <a:t>11-Jul-18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89CE-2BB3-4FC6-918A-33BEBA6DD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12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4F0-85DF-473F-B7AE-49B5F7EE614E}" type="datetimeFigureOut">
              <a:rPr lang="en-IN" smtClean="0"/>
              <a:t>11-Jul-18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89CE-2BB3-4FC6-918A-33BEBA6DD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38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4F0-85DF-473F-B7AE-49B5F7EE614E}" type="datetimeFigureOut">
              <a:rPr lang="en-IN" smtClean="0"/>
              <a:t>11-Jul-18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89CE-2BB3-4FC6-918A-33BEBA6DD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30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4F0-85DF-473F-B7AE-49B5F7EE614E}" type="datetimeFigureOut">
              <a:rPr lang="en-IN" smtClean="0"/>
              <a:t>11-Jul-18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89CE-2BB3-4FC6-918A-33BEBA6DD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42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4F0-85DF-473F-B7AE-49B5F7EE614E}" type="datetimeFigureOut">
              <a:rPr lang="en-IN" smtClean="0"/>
              <a:t>11-Jul-18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89CE-2BB3-4FC6-918A-33BEBA6DD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947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4F0-85DF-473F-B7AE-49B5F7EE614E}" type="datetimeFigureOut">
              <a:rPr lang="en-IN" smtClean="0"/>
              <a:t>11-Jul-18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89CE-2BB3-4FC6-918A-33BEBA6DD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54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4F0-85DF-473F-B7AE-49B5F7EE614E}" type="datetimeFigureOut">
              <a:rPr lang="en-IN" smtClean="0"/>
              <a:t>11-Jul-18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89CE-2BB3-4FC6-918A-33BEBA6DD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50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4F0-85DF-473F-B7AE-49B5F7EE614E}" type="datetimeFigureOut">
              <a:rPr lang="en-IN" smtClean="0"/>
              <a:t>11-Jul-18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89CE-2BB3-4FC6-918A-33BEBA6DD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468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4F0-85DF-473F-B7AE-49B5F7EE614E}" type="datetimeFigureOut">
              <a:rPr lang="en-IN" smtClean="0"/>
              <a:t>11-Jul-18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189CE-2BB3-4FC6-918A-33BEBA6DD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13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74F0-85DF-473F-B7AE-49B5F7EE614E}" type="datetimeFigureOut">
              <a:rPr lang="en-IN" smtClean="0"/>
              <a:t>11-Jul-18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189CE-2BB3-4FC6-918A-33BEBA6DDC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64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307" y="874052"/>
            <a:ext cx="9610478" cy="859753"/>
            <a:chOff x="-23244" y="-16709"/>
            <a:chExt cx="9222543" cy="887046"/>
          </a:xfrm>
          <a:solidFill>
            <a:srgbClr val="242D67"/>
          </a:solidFill>
        </p:grpSpPr>
        <p:grpSp>
          <p:nvGrpSpPr>
            <p:cNvPr id="8" name="Group 7"/>
            <p:cNvGrpSpPr/>
            <p:nvPr/>
          </p:nvGrpSpPr>
          <p:grpSpPr>
            <a:xfrm>
              <a:off x="-23244" y="0"/>
              <a:ext cx="9179944" cy="849149"/>
              <a:chOff x="-12940" y="1425954"/>
              <a:chExt cx="9179944" cy="783846"/>
            </a:xfrm>
            <a:grpFill/>
          </p:grpSpPr>
          <p:pic>
            <p:nvPicPr>
              <p:cNvPr id="10" name="Picture 2" descr="https://encrypted-tbn0.gstatic.com/images?q=tbn:ANd9GcRXPhIOIeZ4sU7-o_A8a-n1_-OhajDxPDcG0aZjwdVNJh8udtC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6767"/>
              <a:stretch/>
            </p:blipFill>
            <p:spPr bwMode="auto">
              <a:xfrm>
                <a:off x="6642879" y="1427393"/>
                <a:ext cx="2524125" cy="782407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2" descr="https://encrypted-tbn0.gstatic.com/images?q=tbn:ANd9GcRXPhIOIeZ4sU7-o_A8a-n1_-OhajDxPDcG0aZjwdVNJh8udtC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6768"/>
              <a:stretch/>
            </p:blipFill>
            <p:spPr bwMode="auto">
              <a:xfrm>
                <a:off x="-12940" y="1425954"/>
                <a:ext cx="2524125" cy="782407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2" descr="https://encrypted-tbn0.gstatic.com/images?q=tbn:ANd9GcRXPhIOIeZ4sU7-o_A8a-n1_-OhajDxPDcG0aZjwdVNJh8udtC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6767"/>
              <a:stretch/>
            </p:blipFill>
            <p:spPr bwMode="auto">
              <a:xfrm>
                <a:off x="2505075" y="1425955"/>
                <a:ext cx="2524125" cy="782407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2" descr="https://encrypted-tbn0.gstatic.com/images?q=tbn:ANd9GcRXPhIOIeZ4sU7-o_A8a-n1_-OhajDxPDcG0aZjwdVNJh8udtC3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6768"/>
              <a:stretch/>
            </p:blipFill>
            <p:spPr bwMode="auto">
              <a:xfrm>
                <a:off x="5029200" y="1427393"/>
                <a:ext cx="2524125" cy="782407"/>
              </a:xfrm>
              <a:prstGeom prst="rect">
                <a:avLst/>
              </a:prstGeom>
              <a:grpFill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Rectangle 8"/>
            <p:cNvSpPr/>
            <p:nvPr/>
          </p:nvSpPr>
          <p:spPr>
            <a:xfrm>
              <a:off x="-14341" y="-16709"/>
              <a:ext cx="9213639" cy="88704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/>
                <a:t>CoFEE</a:t>
              </a:r>
              <a:r>
                <a:rPr lang="en-US" sz="3200" dirty="0"/>
                <a:t>: A Scheduler for </a:t>
              </a:r>
              <a:r>
                <a:rPr lang="en-US" sz="3200" u="sng" dirty="0"/>
                <a:t>C</a:t>
              </a:r>
              <a:r>
                <a:rPr lang="en-US" sz="3200" dirty="0"/>
                <a:t>l</a:t>
              </a:r>
              <a:r>
                <a:rPr lang="en-US" sz="3200" u="sng" dirty="0"/>
                <a:t>o</a:t>
              </a:r>
              <a:r>
                <a:rPr lang="en-US" sz="3200" dirty="0"/>
                <a:t>ud </a:t>
              </a:r>
              <a:r>
                <a:rPr lang="en-US" sz="3200" u="sng" dirty="0"/>
                <a:t>F</a:t>
              </a:r>
              <a:r>
                <a:rPr lang="en-US" sz="3200" dirty="0"/>
                <a:t>og and </a:t>
              </a:r>
              <a:r>
                <a:rPr lang="en-US" sz="3200" u="sng" dirty="0"/>
                <a:t>E</a:t>
              </a:r>
              <a:r>
                <a:rPr lang="en-US" sz="3200" dirty="0"/>
                <a:t>dge </a:t>
              </a:r>
              <a:r>
                <a:rPr lang="en-US" sz="3200" u="sng" dirty="0"/>
                <a:t>E</a:t>
              </a:r>
              <a:r>
                <a:rPr lang="en-US" sz="3200" dirty="0"/>
                <a:t>xecution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600" y="0"/>
            <a:ext cx="5588000" cy="77065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11658600"/>
            <a:ext cx="9601200" cy="1143001"/>
          </a:xfrm>
          <a:prstGeom prst="rect">
            <a:avLst/>
          </a:prstGeom>
          <a:solidFill>
            <a:srgbClr val="242D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en-US" sz="18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Investigators</a:t>
            </a:r>
          </a:p>
          <a:p>
            <a:pPr algn="ctr"/>
            <a:r>
              <a:rPr lang="en-GB" sz="1800" dirty="0">
                <a:solidFill>
                  <a:schemeClr val="bg1"/>
                </a:solidFill>
                <a:latin typeface="Palatino Linotype" panose="02040502050505030304" pitchFamily="18" charset="0"/>
              </a:rPr>
              <a:t>Prateeksha Varshney, Prasanth </a:t>
            </a:r>
            <a:r>
              <a:rPr lang="en-GB" sz="1800" dirty="0" err="1">
                <a:solidFill>
                  <a:schemeClr val="bg1"/>
                </a:solidFill>
                <a:latin typeface="Palatino Linotype" panose="02040502050505030304" pitchFamily="18" charset="0"/>
              </a:rPr>
              <a:t>Yadla</a:t>
            </a:r>
            <a:r>
              <a:rPr lang="en-GB" sz="1800" dirty="0">
                <a:solidFill>
                  <a:schemeClr val="bg1"/>
                </a:solidFill>
                <a:latin typeface="Palatino Linotype" panose="02040502050505030304" pitchFamily="18" charset="0"/>
              </a:rPr>
              <a:t>, Shayal Chhabra, Abhilash Sharma, Yogesh Simmhan</a:t>
            </a:r>
          </a:p>
        </p:txBody>
      </p:sp>
      <p:sp>
        <p:nvSpPr>
          <p:cNvPr id="15" name="Shape 163">
            <a:extLst>
              <a:ext uri="{FF2B5EF4-FFF2-40B4-BE49-F238E27FC236}">
                <a16:creationId xmlns:a16="http://schemas.microsoft.com/office/drawing/2014/main" id="{40620CA3-255E-4EFE-B91E-B58201AA2C03}"/>
              </a:ext>
            </a:extLst>
          </p:cNvPr>
          <p:cNvSpPr/>
          <p:nvPr/>
        </p:nvSpPr>
        <p:spPr>
          <a:xfrm>
            <a:off x="190892" y="2148090"/>
            <a:ext cx="4609708" cy="5815212"/>
          </a:xfrm>
          <a:prstGeom prst="rect">
            <a:avLst/>
          </a:prstGeom>
          <a:noFill/>
          <a:ln w="12600" cap="flat" cmpd="sng">
            <a:solidFill>
              <a:srgbClr val="B3907B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122475" tIns="122475" rIns="122475" bIns="12247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16" name="Shape 168">
            <a:extLst>
              <a:ext uri="{FF2B5EF4-FFF2-40B4-BE49-F238E27FC236}">
                <a16:creationId xmlns:a16="http://schemas.microsoft.com/office/drawing/2014/main" id="{67D9CACB-0274-4C7A-9C6C-2B40A506981D}"/>
              </a:ext>
            </a:extLst>
          </p:cNvPr>
          <p:cNvSpPr/>
          <p:nvPr/>
        </p:nvSpPr>
        <p:spPr>
          <a:xfrm>
            <a:off x="428546" y="1902802"/>
            <a:ext cx="2203693" cy="2946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120575" tIns="60300" rIns="120575" bIns="60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i="0" u="none" strike="noStrike" cap="small" dirty="0">
                <a:solidFill>
                  <a:srgbClr val="968B7A"/>
                </a:solidFill>
                <a:latin typeface="Slabo 27px" charset="0"/>
                <a:ea typeface="Slabo 27px" charset="0"/>
                <a:cs typeface="Slabo 27px" charset="0"/>
                <a:sym typeface="Titillium Web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25C93-22CF-4DAB-8DCC-19A8F31B9B06}"/>
              </a:ext>
            </a:extLst>
          </p:cNvPr>
          <p:cNvSpPr txBox="1"/>
          <p:nvPr/>
        </p:nvSpPr>
        <p:spPr>
          <a:xfrm>
            <a:off x="330670" y="2286402"/>
            <a:ext cx="43460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Internet of Things (IoT) deployment have millions of sensors at the Edge of the network, through Smart City infrastructure and lifestyle devices.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Cloud computing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platforms are often tasked with handling these large volumes and fast streams of data from the </a:t>
            </a:r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Edge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Analytics are performed on these streams of data which are composed into DAG of Tasks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Fog computing is used as a layer to complement Edge and Cloud computing</a:t>
            </a:r>
          </a:p>
          <a:p>
            <a:endParaRPr lang="en-I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Shape 163">
            <a:extLst>
              <a:ext uri="{FF2B5EF4-FFF2-40B4-BE49-F238E27FC236}">
                <a16:creationId xmlns:a16="http://schemas.microsoft.com/office/drawing/2014/main" id="{230FC87E-D80E-4667-AB7A-8D5BC753C1BC}"/>
              </a:ext>
            </a:extLst>
          </p:cNvPr>
          <p:cNvSpPr/>
          <p:nvPr/>
        </p:nvSpPr>
        <p:spPr>
          <a:xfrm>
            <a:off x="190892" y="8251848"/>
            <a:ext cx="4609708" cy="3173401"/>
          </a:xfrm>
          <a:prstGeom prst="rect">
            <a:avLst/>
          </a:prstGeom>
          <a:noFill/>
          <a:ln w="12600" cap="flat" cmpd="sng">
            <a:solidFill>
              <a:srgbClr val="B3907B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122475" tIns="122475" rIns="122475" bIns="12247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168">
            <a:extLst>
              <a:ext uri="{FF2B5EF4-FFF2-40B4-BE49-F238E27FC236}">
                <a16:creationId xmlns:a16="http://schemas.microsoft.com/office/drawing/2014/main" id="{015A9783-F1A0-449E-9DD1-ED04C5C856C8}"/>
              </a:ext>
            </a:extLst>
          </p:cNvPr>
          <p:cNvSpPr/>
          <p:nvPr/>
        </p:nvSpPr>
        <p:spPr>
          <a:xfrm>
            <a:off x="580946" y="7998831"/>
            <a:ext cx="2203693" cy="2946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120575" tIns="60300" rIns="120575" bIns="60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cap="small" dirty="0">
                <a:solidFill>
                  <a:srgbClr val="968B7A"/>
                </a:solidFill>
                <a:latin typeface="Slabo 27px" charset="0"/>
                <a:ea typeface="Slabo 27px" charset="0"/>
                <a:cs typeface="Slabo 27px" charset="0"/>
                <a:sym typeface="Titillium Web"/>
              </a:rPr>
              <a:t>Motivation</a:t>
            </a:r>
            <a:endParaRPr lang="en-US" sz="2400" b="1" i="0" u="none" strike="noStrike" cap="small" dirty="0">
              <a:solidFill>
                <a:srgbClr val="968B7A"/>
              </a:solidFill>
              <a:latin typeface="Slabo 27px" charset="0"/>
              <a:ea typeface="Slabo 27px" charset="0"/>
              <a:cs typeface="Slabo 27px" charset="0"/>
              <a:sym typeface="Titillium Web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D3B58A6-06D9-44A3-BBF4-7EED73D08679}"/>
              </a:ext>
            </a:extLst>
          </p:cNvPr>
          <p:cNvSpPr txBox="1"/>
          <p:nvPr/>
        </p:nvSpPr>
        <p:spPr>
          <a:xfrm>
            <a:off x="190892" y="8437147"/>
            <a:ext cx="46097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Cloud data centers have high round trip latency, limited bandwidth due to which it misses the task deadline set by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Cloud has higher monetary cost but with reliability and capacity, while Edge is opportunistic and cheap</a:t>
            </a:r>
            <a:endParaRPr lang="en-I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Fog computing as a concept for low-latency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resource-rich processing between the two.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Due to these factors, there is need for scheduling strategies across Edge-Fog-Cloud that meet these deadlines while minimizing cost.</a:t>
            </a:r>
            <a:endParaRPr lang="en-IN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Shape 163">
            <a:extLst>
              <a:ext uri="{FF2B5EF4-FFF2-40B4-BE49-F238E27FC236}">
                <a16:creationId xmlns:a16="http://schemas.microsoft.com/office/drawing/2014/main" id="{BFFD4069-E711-47B4-BB1A-704E48DB89AD}"/>
              </a:ext>
            </a:extLst>
          </p:cNvPr>
          <p:cNvSpPr/>
          <p:nvPr/>
        </p:nvSpPr>
        <p:spPr>
          <a:xfrm>
            <a:off x="4907557" y="2145510"/>
            <a:ext cx="4609708" cy="5815212"/>
          </a:xfrm>
          <a:prstGeom prst="rect">
            <a:avLst/>
          </a:prstGeom>
          <a:noFill/>
          <a:ln w="12600" cap="flat" cmpd="sng">
            <a:solidFill>
              <a:srgbClr val="B3907B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122475" tIns="122475" rIns="122475" bIns="12247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168">
            <a:extLst>
              <a:ext uri="{FF2B5EF4-FFF2-40B4-BE49-F238E27FC236}">
                <a16:creationId xmlns:a16="http://schemas.microsoft.com/office/drawing/2014/main" id="{4F0A66A0-9ABC-40C5-A6D5-4BBC12C6BBDD}"/>
              </a:ext>
            </a:extLst>
          </p:cNvPr>
          <p:cNvSpPr/>
          <p:nvPr/>
        </p:nvSpPr>
        <p:spPr>
          <a:xfrm>
            <a:off x="5168468" y="1892470"/>
            <a:ext cx="2603932" cy="2946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120575" tIns="60300" rIns="120575" bIns="60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i="0" u="none" strike="noStrike" cap="small" dirty="0" err="1">
                <a:solidFill>
                  <a:srgbClr val="968B7A"/>
                </a:solidFill>
                <a:latin typeface="Slabo 27px" charset="0"/>
                <a:ea typeface="Slabo 27px" charset="0"/>
                <a:cs typeface="Slabo 27px" charset="0"/>
                <a:sym typeface="Titillium Web"/>
              </a:rPr>
              <a:t>CoFEE</a:t>
            </a:r>
            <a:r>
              <a:rPr lang="en-US" sz="2400" b="1" i="0" u="none" strike="noStrike" cap="small" dirty="0">
                <a:solidFill>
                  <a:srgbClr val="968B7A"/>
                </a:solidFill>
                <a:latin typeface="Slabo 27px" charset="0"/>
                <a:ea typeface="Slabo 27px" charset="0"/>
                <a:cs typeface="Slabo 27px" charset="0"/>
                <a:sym typeface="Titillium Web"/>
              </a:rPr>
              <a:t> Scheduler</a:t>
            </a:r>
          </a:p>
        </p:txBody>
      </p:sp>
      <p:sp>
        <p:nvSpPr>
          <p:cNvPr id="66" name="Shape 163">
            <a:extLst>
              <a:ext uri="{FF2B5EF4-FFF2-40B4-BE49-F238E27FC236}">
                <a16:creationId xmlns:a16="http://schemas.microsoft.com/office/drawing/2014/main" id="{91AD3C81-EAE0-45F1-A787-DF42D8920D6D}"/>
              </a:ext>
            </a:extLst>
          </p:cNvPr>
          <p:cNvSpPr/>
          <p:nvPr/>
        </p:nvSpPr>
        <p:spPr>
          <a:xfrm>
            <a:off x="4923063" y="8257017"/>
            <a:ext cx="4609708" cy="3173401"/>
          </a:xfrm>
          <a:prstGeom prst="rect">
            <a:avLst/>
          </a:prstGeom>
          <a:noFill/>
          <a:ln w="12600" cap="flat" cmpd="sng">
            <a:solidFill>
              <a:srgbClr val="B3907B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wrap="square" lIns="122475" tIns="122475" rIns="122475" bIns="12247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67" name="Shape 168">
            <a:extLst>
              <a:ext uri="{FF2B5EF4-FFF2-40B4-BE49-F238E27FC236}">
                <a16:creationId xmlns:a16="http://schemas.microsoft.com/office/drawing/2014/main" id="{61245B59-6222-434C-9DC9-0F1BF2DBCE18}"/>
              </a:ext>
            </a:extLst>
          </p:cNvPr>
          <p:cNvSpPr/>
          <p:nvPr/>
        </p:nvSpPr>
        <p:spPr>
          <a:xfrm>
            <a:off x="5080639" y="8011749"/>
            <a:ext cx="3598412" cy="2946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120575" tIns="60300" rIns="120575" bIns="60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cap="small" dirty="0">
                <a:solidFill>
                  <a:srgbClr val="968B7A"/>
                </a:solidFill>
                <a:latin typeface="Slabo 27px" charset="0"/>
                <a:ea typeface="Slabo 27px" charset="0"/>
                <a:cs typeface="Slabo 27px" charset="0"/>
                <a:sym typeface="Titillium Web"/>
              </a:rPr>
              <a:t>Use Cases for Smart Cities</a:t>
            </a:r>
            <a:endParaRPr lang="en-US" sz="2400" b="1" i="0" u="none" strike="noStrike" cap="small" dirty="0">
              <a:solidFill>
                <a:srgbClr val="968B7A"/>
              </a:solidFill>
              <a:latin typeface="Slabo 27px" charset="0"/>
              <a:ea typeface="Slabo 27px" charset="0"/>
              <a:cs typeface="Slabo 27px" charset="0"/>
              <a:sym typeface="Titillium Web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7F042B-BB17-49EF-9876-56C4EF78E903}"/>
              </a:ext>
            </a:extLst>
          </p:cNvPr>
          <p:cNvSpPr txBox="1"/>
          <p:nvPr/>
        </p:nvSpPr>
        <p:spPr>
          <a:xfrm>
            <a:off x="4971725" y="8471343"/>
            <a:ext cx="43657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Visual Sensors in Street lights for Smart traffic systems require detecting vehicle and predicting future paths that it may take so that streetlights could be turned on/off, thus preserving power while fulfilling the 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Upon detecting a vehicle, system auto-submits a query to the cloud for predicting path which upon receiving the query uses </a:t>
            </a:r>
            <a:r>
              <a:rPr lang="en-IN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CoFEE</a:t>
            </a:r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algorithm to schedule the task and actuating the streetlights in the predicted path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16D2183-F0B0-4475-9A47-AEB043226438}"/>
              </a:ext>
            </a:extLst>
          </p:cNvPr>
          <p:cNvSpPr txBox="1"/>
          <p:nvPr/>
        </p:nvSpPr>
        <p:spPr>
          <a:xfrm>
            <a:off x="5160715" y="2271044"/>
            <a:ext cx="413583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Schedule a transactional DAG of tasks across edge, fog and cloud, that are triggered based on temporal, spatial, domain features of generated inputs, to execute within a deadline.</a:t>
            </a:r>
          </a:p>
          <a:p>
            <a:r>
              <a:rPr lang="en-IN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ALGORITHM: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Cloud uses a </a:t>
            </a:r>
            <a:r>
              <a:rPr lang="en-IN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hierarchical index </a:t>
            </a:r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locate the data based on </a:t>
            </a:r>
            <a:r>
              <a:rPr lang="en-IN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spatio</a:t>
            </a:r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-temporal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DAG is unrolled into tasks that are offered to the Fog for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Each fog decides if the input can be run on it’s edge or itself and responds with a bid. The cloud selects the smallest bid for execution.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DBBFAB-8123-4063-9749-CAF86A649CA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5571" y="5309190"/>
            <a:ext cx="4016556" cy="2593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2450D1-BC58-49FE-BB6A-C9A05245F4D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57219" y="5294085"/>
            <a:ext cx="2874538" cy="26157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B59BF8-38DB-49C2-A0DE-FC7149277C70}"/>
              </a:ext>
            </a:extLst>
          </p:cNvPr>
          <p:cNvSpPr txBox="1"/>
          <p:nvPr/>
        </p:nvSpPr>
        <p:spPr>
          <a:xfrm>
            <a:off x="2847152" y="5442758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Cloud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792F9F-582B-45B5-8142-00B0FCCE7ED0}"/>
              </a:ext>
            </a:extLst>
          </p:cNvPr>
          <p:cNvSpPr txBox="1"/>
          <p:nvPr/>
        </p:nvSpPr>
        <p:spPr>
          <a:xfrm>
            <a:off x="2993185" y="6403430"/>
            <a:ext cx="55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/>
              <a:t>Fog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2344AB-E439-47A7-9F3E-3332E9809039}"/>
              </a:ext>
            </a:extLst>
          </p:cNvPr>
          <p:cNvSpPr txBox="1"/>
          <p:nvPr/>
        </p:nvSpPr>
        <p:spPr>
          <a:xfrm>
            <a:off x="3304033" y="7454184"/>
            <a:ext cx="686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000" dirty="0"/>
              <a:t>Edge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E247655-200F-4F1D-A808-EFD849B1330B}"/>
              </a:ext>
            </a:extLst>
          </p:cNvPr>
          <p:cNvCxnSpPr>
            <a:cxnSpLocks/>
          </p:cNvCxnSpPr>
          <p:nvPr/>
        </p:nvCxnSpPr>
        <p:spPr>
          <a:xfrm>
            <a:off x="1504795" y="5628644"/>
            <a:ext cx="920615" cy="3477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miley Face 51">
            <a:extLst>
              <a:ext uri="{FF2B5EF4-FFF2-40B4-BE49-F238E27FC236}">
                <a16:creationId xmlns:a16="http://schemas.microsoft.com/office/drawing/2014/main" id="{CD5FE0AA-1F61-47BE-9719-98D9ADE1D0A4}"/>
              </a:ext>
            </a:extLst>
          </p:cNvPr>
          <p:cNvSpPr/>
          <p:nvPr/>
        </p:nvSpPr>
        <p:spPr>
          <a:xfrm>
            <a:off x="1085037" y="5484137"/>
            <a:ext cx="291316" cy="248922"/>
          </a:xfrm>
          <a:prstGeom prst="smileyFac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C4B82F-AE41-4793-A578-BD53BD10C438}"/>
              </a:ext>
            </a:extLst>
          </p:cNvPr>
          <p:cNvSpPr txBox="1"/>
          <p:nvPr/>
        </p:nvSpPr>
        <p:spPr>
          <a:xfrm>
            <a:off x="1419594" y="5658202"/>
            <a:ext cx="94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DAG + Input Query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E6B6D59-6AB6-457A-962A-00B8CC8E8A7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8376" y="5919399"/>
            <a:ext cx="2436303" cy="101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9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353</Words>
  <Application>Microsoft Office PowerPoint</Application>
  <PresentationFormat>A3 Paper (297x420 mm)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Palatino Linotype</vt:lpstr>
      <vt:lpstr>Slabo 27px</vt:lpstr>
      <vt:lpstr>Titillium Web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Subramani</dc:creator>
  <cp:lastModifiedBy>Yogesh Simmhan</cp:lastModifiedBy>
  <cp:revision>34</cp:revision>
  <dcterms:created xsi:type="dcterms:W3CDTF">2017-02-10T04:47:31Z</dcterms:created>
  <dcterms:modified xsi:type="dcterms:W3CDTF">2018-07-11T02:47:49Z</dcterms:modified>
</cp:coreProperties>
</file>