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rial Narrow" pitchFamily="34" charset="0"/>
      <p:regular r:id="rId7"/>
      <p:bold r:id="rId8"/>
      <p:italic r:id="rId9"/>
      <p:boldItalic r:id="rId10"/>
    </p:embeddedFont>
    <p:embeddedFont>
      <p:font typeface="Arial Unicode MS" pitchFamily="34" charset="-128"/>
      <p:regular r:id="rId11"/>
    </p:embeddedFont>
    <p:embeddedFont>
      <p:font typeface="Franklin Gothic" charset="0"/>
      <p:bold r:id="rId12"/>
    </p:embeddedFont>
    <p:embeddedFont>
      <p:font typeface="Libre Franklin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V37ygBt5F/mEfwS2PeiAuyaw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6" autoAdjust="0"/>
  </p:normalViewPr>
  <p:slideViewPr>
    <p:cSldViewPr>
      <p:cViewPr>
        <p:scale>
          <a:sx n="75" d="100"/>
          <a:sy n="75" d="100"/>
        </p:scale>
        <p:origin x="-946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413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Government employees and departments, the backbone of our public administration, often find themselves grappling with complex processes and It can be observed that even</a:t>
            </a:r>
            <a:r>
              <a:rPr lang="en-US" baseline="0" dirty="0" smtClean="0"/>
              <a:t> to get answers to our basic queries, we have to go through a complex process</a:t>
            </a:r>
            <a:r>
              <a:rPr lang="en-US" dirty="0" smtClean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To bridge these gaps and to enhance the government efficiency, avoiding manpower, we present the project: "Enhancing Government Services with a Chatbot-Based Helpdesk."</a:t>
            </a: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2ed7572e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282ed7572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727848" y="188640"/>
            <a:ext cx="6624736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cap="none" spc="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 Details of the Team and Problem Statement</a:t>
            </a:r>
            <a:endParaRPr sz="5400" cap="none" spc="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015880" y="1575625"/>
            <a:ext cx="6853470" cy="51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Home Affairs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1407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Chatbot based helpdesk for </a:t>
            </a:r>
            <a:r>
              <a:rPr lang="en-US" dirty="0" err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govt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employees and departments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dk1"/>
                </a:solidFill>
              </a:rPr>
              <a:t>GovTech</a:t>
            </a:r>
            <a:r>
              <a:rPr lang="en-US" dirty="0">
                <a:solidFill>
                  <a:schemeClr val="dk1"/>
                </a:solidFill>
              </a:rPr>
              <a:t> Innovators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Prashant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Vellore Institute of Technology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39416" y="980728"/>
            <a:ext cx="3330245" cy="16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sus\Downloads\istockphoto-1311539730-612x612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3307503"/>
            <a:ext cx="4655840" cy="35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718425" y="260648"/>
            <a:ext cx="7249783" cy="73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70C0"/>
                </a:solidFill>
              </a:rPr>
              <a:t>Idea/Approach Details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718425" y="1061424"/>
            <a:ext cx="6024000" cy="35917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Our proposed solution is to develop a </a:t>
            </a:r>
            <a:r>
              <a:rPr lang="en-US" dirty="0">
                <a:solidFill>
                  <a:srgbClr val="2012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centralized and department-wise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 website based </a:t>
            </a:r>
            <a:r>
              <a:rPr lang="en-US" dirty="0" err="1">
                <a:solidFill>
                  <a:srgbClr val="351C7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chatbot</a:t>
            </a:r>
            <a:r>
              <a:rPr lang="en-US" dirty="0">
                <a:solidFill>
                  <a:srgbClr val="351C7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to work as a helpdesk for government employees and departments. </a:t>
            </a:r>
            <a:endParaRPr dirty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Franklin Gothic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This smart automation tool aims to streamline various business processes, from procurement to implementation, and provide authoritative guidance. </a:t>
            </a:r>
            <a:endParaRPr dirty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Franklin Gothic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The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chatbot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 will improve productivity, enhance interdepartmental coordination, and boost job satisfaction among government employees, ultimately benefiting citizens indirectly by ensuring efficient government operations</a:t>
            </a:r>
            <a:endParaRPr dirty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Franklin Gothic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Franklin Gothic"/>
              </a:rPr>
              <a:t>The Data Protection Rights Under General Data Protection Regulation (GDPR)</a:t>
            </a:r>
            <a:endParaRPr sz="1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Franklin Gothic"/>
            </a:endParaRPr>
          </a:p>
        </p:txBody>
      </p:sp>
      <p:sp>
        <p:nvSpPr>
          <p:cNvPr id="220" name="Google Shape;22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695401" y="4745950"/>
            <a:ext cx="6047024" cy="18339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</a:t>
            </a:r>
            <a:endParaRPr sz="2000" b="1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Char char="●"/>
            </a:pP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HTML, CSS, JS for the web interface</a:t>
            </a:r>
            <a:endParaRPr sz="1600" dirty="0">
              <a:solidFill>
                <a:schemeClr val="dk1"/>
              </a:solidFill>
              <a:latin typeface="Arial" pitchFamily="34" charset="0"/>
              <a:ea typeface="Franklin Gothic"/>
              <a:cs typeface="Arial" pitchFamily="34" charset="0"/>
              <a:sym typeface="Franklin Gothic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Char char="●"/>
            </a:pP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Using frameworks for JS and styling the website</a:t>
            </a:r>
            <a:endParaRPr sz="1600" dirty="0">
              <a:solidFill>
                <a:schemeClr val="dk1"/>
              </a:solidFill>
              <a:latin typeface="Arial" pitchFamily="34" charset="0"/>
              <a:ea typeface="Franklin Gothic"/>
              <a:cs typeface="Arial" pitchFamily="34" charset="0"/>
              <a:sym typeface="Franklin Gothic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Franklin Gothic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Chatbase</a:t>
            </a: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 API integration with </a:t>
            </a:r>
            <a:r>
              <a:rPr lang="en-US" sz="1600" dirty="0"/>
              <a:t>gpt-3.5</a:t>
            </a:r>
            <a:r>
              <a:rPr lang="en-US" sz="1600" dirty="0" smtClean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for training.</a:t>
            </a:r>
            <a:endParaRPr sz="1600" dirty="0">
              <a:solidFill>
                <a:schemeClr val="dk1"/>
              </a:solidFill>
              <a:latin typeface="Arial" pitchFamily="34" charset="0"/>
              <a:ea typeface="Franklin Gothic"/>
              <a:cs typeface="Arial" pitchFamily="34" charset="0"/>
              <a:sym typeface="Franklin Gothic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Char char="●"/>
            </a:pP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Web speech API for voice powered </a:t>
            </a:r>
            <a:r>
              <a:rPr lang="en-US" sz="1600" dirty="0" err="1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chatbot</a:t>
            </a: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 support</a:t>
            </a:r>
            <a:endParaRPr sz="1600" dirty="0">
              <a:solidFill>
                <a:schemeClr val="dk1"/>
              </a:solidFill>
              <a:latin typeface="Arial" pitchFamily="34" charset="0"/>
              <a:ea typeface="Franklin Gothic"/>
              <a:cs typeface="Arial" pitchFamily="34" charset="0"/>
              <a:sym typeface="Franklin Gothic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Char char="●"/>
            </a:pPr>
            <a:r>
              <a:rPr lang="en-US" sz="1600" dirty="0">
                <a:solidFill>
                  <a:schemeClr val="dk1"/>
                </a:solidFill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>Dynamic Linking for user authentication</a:t>
            </a:r>
            <a:endParaRPr sz="1600" dirty="0">
              <a:solidFill>
                <a:schemeClr val="dk1"/>
              </a:solidFill>
              <a:latin typeface="Arial" pitchFamily="34" charset="0"/>
              <a:ea typeface="Franklin Gothic"/>
              <a:cs typeface="Arial" pitchFamily="34" charset="0"/>
              <a:sym typeface="Franklin Gothic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 l="9" r="9"/>
          <a:stretch/>
        </p:blipFill>
        <p:spPr>
          <a:xfrm>
            <a:off x="6858053" y="1061425"/>
            <a:ext cx="5188745" cy="55184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sus\Downloads\istockphoto-1311539730-612x612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659144" y="4797151"/>
            <a:ext cx="3557535" cy="20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Google Shape;227;g282ed7572ef_0_10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8374321" cy="73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rgbClr val="0070C0"/>
                </a:solidFill>
              </a:rPr>
              <a:t>Idea/Approach Details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29" name="Google Shape;229;g282ed7572ef_0_10"/>
          <p:cNvSpPr txBox="1">
            <a:spLocks noGrp="1"/>
          </p:cNvSpPr>
          <p:nvPr>
            <p:ph type="body" idx="1"/>
          </p:nvPr>
        </p:nvSpPr>
        <p:spPr>
          <a:xfrm>
            <a:off x="602000" y="1402050"/>
            <a:ext cx="10042500" cy="51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bg1"/>
                </a:solidFill>
              </a:rPr>
              <a:t>User Authentication:</a:t>
            </a:r>
            <a:r>
              <a:rPr lang="en-US" dirty="0">
                <a:solidFill>
                  <a:schemeClr val="bg1"/>
                </a:solidFill>
              </a:rPr>
              <a:t> Allow government employees to log in securely using their credentials to access personalized assistance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Up to date Information</a:t>
            </a:r>
            <a:r>
              <a:rPr lang="en-US" dirty="0">
                <a:solidFill>
                  <a:schemeClr val="bg1"/>
                </a:solidFill>
              </a:rPr>
              <a:t>: Provide up-to-date information on government policies, procedures, and regulations, ensuring employees are aware of the latest changes.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FAQs and General Queries: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91440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Answer frequently asked questions about various departments, procedures, and common issues.</a:t>
            </a:r>
            <a:endParaRPr sz="1500" dirty="0">
              <a:solidFill>
                <a:schemeClr val="bg1"/>
              </a:solidFill>
            </a:endParaRPr>
          </a:p>
          <a:p>
            <a:pPr marL="91440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User Onboarding: Assist new employees with onboarding processes, including paperwork and orientation.</a:t>
            </a:r>
            <a:endParaRPr sz="1500" dirty="0">
              <a:solidFill>
                <a:schemeClr val="bg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Notifications and Alerts:</a:t>
            </a:r>
            <a:r>
              <a:rPr lang="en-US" dirty="0">
                <a:solidFill>
                  <a:schemeClr val="bg1"/>
                </a:solidFill>
              </a:rPr>
              <a:t> Send timely notifications and alerts regarding important updates, meetings, or deadlines.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Feedback and Suggestions</a:t>
            </a:r>
            <a:r>
              <a:rPr lang="en-US" dirty="0">
                <a:solidFill>
                  <a:schemeClr val="bg1"/>
                </a:solidFill>
              </a:rPr>
              <a:t>: Gather feedback from users to continuously improve the </a:t>
            </a:r>
            <a:r>
              <a:rPr lang="en-US" dirty="0" err="1">
                <a:solidFill>
                  <a:schemeClr val="bg1"/>
                </a:solidFill>
              </a:rPr>
              <a:t>chatbot's</a:t>
            </a:r>
            <a:r>
              <a:rPr lang="en-US" dirty="0">
                <a:solidFill>
                  <a:schemeClr val="bg1"/>
                </a:solidFill>
              </a:rPr>
              <a:t> functionality and the overall support experience.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Analytics and Reporting</a:t>
            </a:r>
            <a:r>
              <a:rPr lang="en-US" dirty="0">
                <a:solidFill>
                  <a:schemeClr val="bg1"/>
                </a:solidFill>
              </a:rPr>
              <a:t>: Provide department heads with analytics and reports on the usage and effectiveness of the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 to make data-driven decisions.</a:t>
            </a:r>
            <a:endParaRPr dirty="0">
              <a:solidFill>
                <a:schemeClr val="bg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Scalability</a:t>
            </a:r>
            <a:r>
              <a:rPr lang="en-US" dirty="0">
                <a:solidFill>
                  <a:schemeClr val="bg1"/>
                </a:solidFill>
              </a:rPr>
              <a:t>: The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 can easily handle increasing user loads as its popularity grows.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b="1" dirty="0">
                <a:solidFill>
                  <a:schemeClr val="bg1"/>
                </a:solidFill>
              </a:rPr>
              <a:t>Speech to text</a:t>
            </a:r>
            <a:r>
              <a:rPr lang="en-US" dirty="0">
                <a:solidFill>
                  <a:schemeClr val="bg1"/>
                </a:solidFill>
              </a:rPr>
              <a:t>: User just have to turn on voice recognition, and it can be used hands free.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8" name="Google Shape;228;g282ed7572ef_0_10"/>
          <p:cNvSpPr txBox="1">
            <a:spLocks noGrp="1"/>
          </p:cNvSpPr>
          <p:nvPr>
            <p:ph type="body" idx="2"/>
          </p:nvPr>
        </p:nvSpPr>
        <p:spPr>
          <a:xfrm>
            <a:off x="514350" y="1007013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Use Cases</a:t>
            </a:r>
            <a:r>
              <a:rPr lang="en-US"/>
              <a:t>:</a:t>
            </a:r>
            <a:endParaRPr/>
          </a:p>
        </p:txBody>
      </p:sp>
      <p:sp>
        <p:nvSpPr>
          <p:cNvPr id="230" name="Google Shape;230;g282ed7572ef_0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>
            <a:spLocks noGrp="1"/>
          </p:cNvSpPr>
          <p:nvPr>
            <p:ph type="title"/>
          </p:nvPr>
        </p:nvSpPr>
        <p:spPr>
          <a:xfrm>
            <a:off x="615598" y="493538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chemeClr val="bg1"/>
                </a:solidFill>
              </a:rPr>
              <a:t>Team Member Details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body" idx="1"/>
          </p:nvPr>
        </p:nvSpPr>
        <p:spPr>
          <a:xfrm>
            <a:off x="682250" y="1220900"/>
            <a:ext cx="11329200" cy="552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Leader Name: Prashant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err="1"/>
              <a:t>Btech</a:t>
            </a:r>
            <a:r>
              <a:rPr lang="en-US" sz="1300" dirty="0"/>
              <a:t>						Year (III)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1 Name: </a:t>
            </a:r>
            <a:r>
              <a:rPr lang="en-US" sz="1300" b="1" dirty="0" err="1">
                <a:solidFill>
                  <a:srgbClr val="5D7C3F"/>
                </a:solidFill>
              </a:rPr>
              <a:t>Poojan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err="1"/>
              <a:t>Btech</a:t>
            </a:r>
            <a:r>
              <a:rPr lang="en-US" sz="1300" dirty="0"/>
              <a:t>						Year (III)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2 Name: </a:t>
            </a:r>
            <a:r>
              <a:rPr lang="en-US" sz="1300" b="1" dirty="0" err="1">
                <a:solidFill>
                  <a:srgbClr val="5D7C3F"/>
                </a:solidFill>
              </a:rPr>
              <a:t>Kushal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err="1"/>
              <a:t>Btech</a:t>
            </a:r>
            <a:r>
              <a:rPr lang="en-US" sz="1300" dirty="0"/>
              <a:t>						Year (III)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3 Name: </a:t>
            </a:r>
            <a:r>
              <a:rPr lang="en-US" sz="1300" b="1" dirty="0" err="1">
                <a:solidFill>
                  <a:srgbClr val="5D7C3F"/>
                </a:solidFill>
              </a:rPr>
              <a:t>Shubh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err="1"/>
              <a:t>Btech</a:t>
            </a:r>
            <a:r>
              <a:rPr lang="en-US" sz="1300" dirty="0"/>
              <a:t>						Year (III)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4 Name: </a:t>
            </a:r>
            <a:r>
              <a:rPr lang="en-US" sz="1300" b="1" dirty="0" err="1">
                <a:solidFill>
                  <a:srgbClr val="5D7C3F"/>
                </a:solidFill>
              </a:rPr>
              <a:t>Chirag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err="1"/>
              <a:t>Btech</a:t>
            </a:r>
            <a:r>
              <a:rPr lang="en-US" sz="1300" dirty="0"/>
              <a:t>					             Year (III)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5 Name: </a:t>
            </a:r>
            <a:r>
              <a:rPr lang="en-US" sz="1300" b="1" dirty="0" err="1">
                <a:solidFill>
                  <a:srgbClr val="5D7C3F"/>
                </a:solidFill>
              </a:rPr>
              <a:t>Nidhi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err="1"/>
              <a:t>Btech</a:t>
            </a:r>
            <a:r>
              <a:rPr lang="en-US" sz="1300" dirty="0"/>
              <a:t>						Year (III)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300" b="1" dirty="0">
                <a:solidFill>
                  <a:srgbClr val="804160"/>
                </a:solidFill>
              </a:rPr>
              <a:t>Team Mentor 1 Name: </a:t>
            </a:r>
            <a:r>
              <a:rPr lang="en-US" sz="1300" b="1" dirty="0" err="1">
                <a:solidFill>
                  <a:srgbClr val="804160"/>
                </a:solidFill>
              </a:rPr>
              <a:t>Valarmathi</a:t>
            </a:r>
            <a:r>
              <a:rPr lang="en-US" sz="1300" b="1" dirty="0">
                <a:solidFill>
                  <a:srgbClr val="804160"/>
                </a:solidFill>
              </a:rPr>
              <a:t> B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>
                <a:solidFill>
                  <a:schemeClr val="bg1"/>
                </a:solidFill>
              </a:rPr>
              <a:t>Category: Academic 	       Expertise: </a:t>
            </a:r>
            <a:r>
              <a:rPr lang="en-US" sz="1200" dirty="0">
                <a:solidFill>
                  <a:schemeClr val="bg1"/>
                </a:solidFill>
              </a:rPr>
              <a:t>Text-Mining, Data Science, AI/ML, sentimental Analysis</a:t>
            </a:r>
            <a:r>
              <a:rPr lang="en-US" sz="1300" dirty="0">
                <a:solidFill>
                  <a:schemeClr val="bg1"/>
                </a:solidFill>
              </a:rPr>
              <a:t> 	           Domain Experience (in years</a:t>
            </a:r>
            <a:r>
              <a:rPr lang="en-US" sz="1300" dirty="0" smtClean="0">
                <a:solidFill>
                  <a:schemeClr val="bg1"/>
                </a:solidFill>
              </a:rPr>
              <a:t>): 30</a:t>
            </a:r>
            <a:endParaRPr sz="17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300" b="1" dirty="0">
                <a:solidFill>
                  <a:srgbClr val="804160"/>
                </a:solidFill>
              </a:rPr>
              <a:t>Team Mentor 2 Name: </a:t>
            </a:r>
            <a:r>
              <a:rPr lang="en-US" sz="1300" b="1" dirty="0" err="1">
                <a:solidFill>
                  <a:srgbClr val="804160"/>
                </a:solidFill>
              </a:rPr>
              <a:t>Sudarsan</a:t>
            </a:r>
            <a:r>
              <a:rPr lang="en-US" sz="1300" b="1" dirty="0">
                <a:solidFill>
                  <a:srgbClr val="804160"/>
                </a:solidFill>
              </a:rPr>
              <a:t> S</a:t>
            </a:r>
            <a:endParaRPr sz="17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>
                <a:solidFill>
                  <a:schemeClr val="bg1"/>
                </a:solidFill>
              </a:rPr>
              <a:t>Category: Industry	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Expertise: </a:t>
            </a:r>
            <a:r>
              <a:rPr lang="en-US" sz="1200" dirty="0">
                <a:solidFill>
                  <a:schemeClr val="bg1"/>
                </a:solidFill>
              </a:rPr>
              <a:t>Text-Mining, Data Science, AI/</a:t>
            </a:r>
            <a:r>
              <a:rPr lang="en-US" sz="1200" dirty="0" err="1">
                <a:solidFill>
                  <a:schemeClr val="bg1"/>
                </a:solidFill>
              </a:rPr>
              <a:t>ML,Robotics</a:t>
            </a:r>
            <a:r>
              <a:rPr lang="en-US" sz="1200" dirty="0">
                <a:solidFill>
                  <a:schemeClr val="bg1"/>
                </a:solidFill>
              </a:rPr>
              <a:t>, Smart-vehicle Automation</a:t>
            </a:r>
            <a:r>
              <a:rPr lang="en-US" sz="1300" dirty="0">
                <a:solidFill>
                  <a:schemeClr val="bg1"/>
                </a:solidFill>
              </a:rPr>
              <a:t>        Domain Experience (in years</a:t>
            </a:r>
            <a:r>
              <a:rPr lang="en-US" sz="1300" dirty="0" smtClean="0">
                <a:solidFill>
                  <a:schemeClr val="bg1"/>
                </a:solidFill>
              </a:rPr>
              <a:t>): 25</a:t>
            </a:r>
            <a:endParaRPr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377</TotalTime>
  <Words>423</Words>
  <Application>Microsoft Office PowerPoint</Application>
  <PresentationFormat>Custom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Noto Sans Symbols</vt:lpstr>
      <vt:lpstr>Arial Narrow</vt:lpstr>
      <vt:lpstr>Arial Unicode MS</vt:lpstr>
      <vt:lpstr>Franklin Gothic</vt:lpstr>
      <vt:lpstr>Libre Franklin</vt:lpstr>
      <vt:lpstr>Calibri</vt:lpstr>
      <vt:lpstr>Horizon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asus</cp:lastModifiedBy>
  <cp:revision>4</cp:revision>
  <dcterms:created xsi:type="dcterms:W3CDTF">2022-02-11T07:14:46Z</dcterms:created>
  <dcterms:modified xsi:type="dcterms:W3CDTF">2023-09-26T11:08:13Z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