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57" r:id="rId3"/>
    <p:sldId id="258" r:id="rId4"/>
    <p:sldId id="260" r:id="rId5"/>
    <p:sldId id="263" r:id="rId6"/>
    <p:sldId id="261" r:id="rId7"/>
    <p:sldId id="264" r:id="rId8"/>
  </p:sldIdLst>
  <p:sldSz cx="18288000" cy="10287000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Arimo" charset="0"/>
      <p:regular r:id="rId13"/>
    </p:embeddedFont>
    <p:embeddedFont>
      <p:font typeface="Barlow Semi-Bold" charset="0"/>
      <p:regular r:id="rId14"/>
    </p:embeddedFont>
    <p:embeddedFont>
      <p:font typeface="Barlow Bold" charset="0"/>
      <p:regular r:id="rId15"/>
    </p:embeddedFont>
    <p:embeddedFont>
      <p:font typeface="Open Sans Extra Bold" charset="0"/>
      <p:regular r:id="rId16"/>
    </p:embeddedFont>
    <p:embeddedFont>
      <p:font typeface="Arimo Bold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946" y="-3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ownloads\CUREAI\public\src\img\aim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787" y="647700"/>
            <a:ext cx="6856413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sus\Downloads\cureAI-illustration1.jf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-38100"/>
            <a:ext cx="10325100" cy="1032509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5"/>
          <p:cNvSpPr txBox="1"/>
          <p:nvPr/>
        </p:nvSpPr>
        <p:spPr>
          <a:xfrm>
            <a:off x="10439400" y="3086100"/>
            <a:ext cx="7239000" cy="39087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n-US" sz="5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Disease </a:t>
            </a:r>
            <a:r>
              <a:rPr lang="en-US" sz="580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Detection </a:t>
            </a:r>
            <a:endParaRPr lang="en-US" sz="5800" dirty="0" smtClean="0">
              <a:solidFill>
                <a:schemeClr val="tx2">
                  <a:lumMod val="60000"/>
                  <a:lumOff val="40000"/>
                </a:schemeClr>
              </a:solidFill>
              <a:latin typeface="Open Sans Extra Bold"/>
            </a:endParaRPr>
          </a:p>
          <a:p>
            <a:pPr lvl="0" algn="r">
              <a:spcBef>
                <a:spcPct val="0"/>
              </a:spcBef>
            </a:pPr>
            <a:r>
              <a:rPr lang="en-IN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AND</a:t>
            </a:r>
            <a:endParaRPr lang="en-US" sz="4000" dirty="0" smtClean="0">
              <a:solidFill>
                <a:schemeClr val="tx2">
                  <a:lumMod val="60000"/>
                  <a:lumOff val="40000"/>
                </a:schemeClr>
              </a:solidFill>
              <a:latin typeface="Open Sans Extra Bold"/>
            </a:endParaRPr>
          </a:p>
          <a:p>
            <a:pPr lvl="0" algn="r">
              <a:spcBef>
                <a:spcPct val="0"/>
              </a:spcBef>
            </a:pPr>
            <a:r>
              <a:rPr lang="en-US" sz="5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Medical Guidance </a:t>
            </a:r>
          </a:p>
          <a:p>
            <a:pPr lvl="0" algn="r">
              <a:spcBef>
                <a:spcPct val="0"/>
              </a:spcBef>
            </a:pPr>
            <a:r>
              <a:rPr lang="en-US" sz="4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WITH</a:t>
            </a:r>
          </a:p>
          <a:p>
            <a:pPr lvl="0" algn="r">
              <a:spcBef>
                <a:spcPct val="0"/>
              </a:spcBef>
            </a:pPr>
            <a:r>
              <a:rPr lang="en-US" sz="5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Open Sans Extra Bold"/>
              </a:rPr>
              <a:t>Image Analysis</a:t>
            </a:r>
            <a:endParaRPr lang="en-US" sz="5800" u="none" strike="noStrike" dirty="0">
              <a:solidFill>
                <a:schemeClr val="tx2">
                  <a:lumMod val="60000"/>
                  <a:lumOff val="40000"/>
                </a:schemeClr>
              </a:solidFill>
              <a:latin typeface="Open Sans Extr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10800" y="7581900"/>
            <a:ext cx="7467600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r">
              <a:spcBef>
                <a:spcPct val="0"/>
              </a:spcBef>
            </a:pPr>
            <a:r>
              <a:rPr lang="en-IN" sz="2800" dirty="0" smtClean="0">
                <a:solidFill>
                  <a:srgbClr val="002060"/>
                </a:solidFill>
                <a:latin typeface="Open Sans Extra Bold"/>
              </a:rPr>
              <a:t>By:</a:t>
            </a:r>
          </a:p>
          <a:p>
            <a:pPr lvl="0" algn="r">
              <a:spcBef>
                <a:spcPct val="0"/>
              </a:spcBef>
            </a:pPr>
            <a:r>
              <a:rPr lang="en-IN" sz="3600" dirty="0" smtClean="0">
                <a:solidFill>
                  <a:srgbClr val="002060"/>
                </a:solidFill>
                <a:latin typeface="Open Sans Extra Bold"/>
              </a:rPr>
              <a:t>Prashant </a:t>
            </a:r>
            <a:r>
              <a:rPr lang="en-IN" sz="3600" u="none" strike="noStrike" dirty="0" smtClean="0">
                <a:solidFill>
                  <a:srgbClr val="002060"/>
                </a:solidFill>
                <a:latin typeface="Open Sans Extra Bold"/>
              </a:rPr>
              <a:t>21BIT0524</a:t>
            </a:r>
          </a:p>
          <a:p>
            <a:pPr lvl="0" algn="r">
              <a:spcBef>
                <a:spcPct val="0"/>
              </a:spcBef>
            </a:pPr>
            <a:r>
              <a:rPr lang="en-IN" sz="3600" dirty="0" smtClean="0">
                <a:solidFill>
                  <a:srgbClr val="002060"/>
                </a:solidFill>
                <a:latin typeface="Open Sans Extra Bold"/>
              </a:rPr>
              <a:t>Shashank </a:t>
            </a:r>
            <a:r>
              <a:rPr lang="en-IN" sz="3600" dirty="0" smtClean="0">
                <a:solidFill>
                  <a:srgbClr val="002060"/>
                </a:solidFill>
                <a:latin typeface="Open Sans Extra Bold"/>
              </a:rPr>
              <a:t>21BIT0037</a:t>
            </a:r>
            <a:endParaRPr lang="en-IN" sz="3600" u="none" strike="noStrike" dirty="0" smtClean="0">
              <a:solidFill>
                <a:srgbClr val="002060"/>
              </a:solidFill>
              <a:latin typeface="Open Sans Extra Bold"/>
            </a:endParaRPr>
          </a:p>
          <a:p>
            <a:pPr lvl="0" algn="r">
              <a:spcBef>
                <a:spcPct val="0"/>
              </a:spcBef>
            </a:pPr>
            <a:r>
              <a:rPr lang="en-IN" sz="2800" b="1" dirty="0"/>
              <a:t>Under Guidance of</a:t>
            </a:r>
          </a:p>
          <a:p>
            <a:pPr lvl="0" algn="r">
              <a:spcBef>
                <a:spcPct val="0"/>
              </a:spcBef>
            </a:pPr>
            <a:r>
              <a:rPr lang="en-IN" sz="3600" u="none" strike="noStrike" dirty="0" smtClean="0">
                <a:solidFill>
                  <a:srgbClr val="002060"/>
                </a:solidFill>
                <a:latin typeface="Open Sans Extra Bold"/>
              </a:rPr>
              <a:t>Sumangali K</a:t>
            </a:r>
            <a:endParaRPr lang="en-US" sz="3600" u="none" strike="noStrike" dirty="0">
              <a:solidFill>
                <a:srgbClr val="002060"/>
              </a:solidFill>
              <a:latin typeface="Open Sans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36649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71700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50506" y="2705100"/>
            <a:ext cx="15561094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Traditional healthcare systems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lack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comprehensive platforms for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disease analysis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and holistic </a:t>
            </a:r>
            <a:r>
              <a:rPr lang="en-US" sz="3411" b="1" dirty="0" smtClean="0">
                <a:solidFill>
                  <a:srgbClr val="2E2E2E"/>
                </a:solidFill>
                <a:latin typeface="Arimo"/>
              </a:rPr>
              <a:t>AI </a:t>
            </a:r>
            <a:r>
              <a:rPr lang="en-US" sz="3411" b="1" dirty="0" smtClean="0">
                <a:solidFill>
                  <a:srgbClr val="2E2E2E"/>
                </a:solidFill>
                <a:latin typeface="Arimo Bold"/>
              </a:rPr>
              <a:t>health </a:t>
            </a:r>
            <a:r>
              <a:rPr lang="en-US" sz="3411" b="1" dirty="0">
                <a:solidFill>
                  <a:srgbClr val="2E2E2E"/>
                </a:solidFill>
                <a:latin typeface="Arimo Bold"/>
              </a:rPr>
              <a:t>management.</a:t>
            </a:r>
          </a:p>
          <a:p>
            <a:pPr marL="457200" indent="-457200" algn="just">
              <a:lnSpc>
                <a:spcPts val="4776"/>
              </a:lnSpc>
              <a:buFont typeface="Wingdings" pitchFamily="2" charset="2"/>
              <a:buChar char="q"/>
            </a:pPr>
            <a:endParaRPr lang="en-US" sz="3411" dirty="0">
              <a:solidFill>
                <a:srgbClr val="2E2E2E"/>
              </a:solidFill>
              <a:latin typeface="Arimo Bold"/>
            </a:endParaRPr>
          </a:p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Existing solutions do not offer integrated features such </a:t>
            </a:r>
            <a:r>
              <a:rPr lang="en-US" sz="3411" dirty="0" smtClean="0">
                <a:solidFill>
                  <a:srgbClr val="2E2E2E"/>
                </a:solidFill>
                <a:latin typeface="Arimo"/>
              </a:rPr>
              <a:t>as </a:t>
            </a:r>
            <a:r>
              <a:rPr lang="en-US" sz="3411" dirty="0" smtClean="0">
                <a:solidFill>
                  <a:srgbClr val="2E2E2E"/>
                </a:solidFill>
                <a:latin typeface="Arimo Bold"/>
              </a:rPr>
              <a:t>medication information, medicine side-effects, dosage etc.</a:t>
            </a:r>
            <a:endParaRPr lang="en-US" sz="3411" dirty="0">
              <a:solidFill>
                <a:srgbClr val="2E2E2E"/>
              </a:solidFill>
              <a:latin typeface="Arimo Bold"/>
            </a:endParaRPr>
          </a:p>
          <a:p>
            <a:pPr marL="457200" indent="-457200" algn="just">
              <a:lnSpc>
                <a:spcPts val="4776"/>
              </a:lnSpc>
              <a:buFont typeface="Wingdings" pitchFamily="2" charset="2"/>
              <a:buChar char="q"/>
            </a:pPr>
            <a:endParaRPr lang="en-US" sz="3411" dirty="0">
              <a:solidFill>
                <a:srgbClr val="2E2E2E"/>
              </a:solidFill>
              <a:latin typeface="Arimo Bold"/>
            </a:endParaRPr>
          </a:p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Users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struggle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to </a:t>
            </a:r>
            <a:r>
              <a:rPr lang="en-US" sz="3411" b="1" dirty="0" smtClean="0">
                <a:solidFill>
                  <a:srgbClr val="2E2E2E"/>
                </a:solidFill>
                <a:latin typeface="Arimo"/>
              </a:rPr>
              <a:t>determine the disease</a:t>
            </a:r>
            <a:r>
              <a:rPr lang="en-US" sz="3411" dirty="0" smtClean="0">
                <a:solidFill>
                  <a:srgbClr val="2E2E2E"/>
                </a:solidFill>
                <a:latin typeface="Arimo"/>
              </a:rPr>
              <a:t> based on the </a:t>
            </a:r>
            <a:r>
              <a:rPr lang="en-US" sz="3411" b="1" dirty="0" smtClean="0">
                <a:solidFill>
                  <a:srgbClr val="2E2E2E"/>
                </a:solidFill>
                <a:latin typeface="Arimo"/>
              </a:rPr>
              <a:t>symptoms</a:t>
            </a:r>
            <a:r>
              <a:rPr lang="en-US" sz="3411" dirty="0" smtClean="0">
                <a:solidFill>
                  <a:srgbClr val="2E2E2E"/>
                </a:solidFill>
                <a:latin typeface="Arimo"/>
              </a:rPr>
              <a:t> they are experiencing.</a:t>
            </a:r>
            <a:endParaRPr lang="en-US" sz="3411" dirty="0">
              <a:solidFill>
                <a:srgbClr val="2E2E2E"/>
              </a:solidFill>
              <a:latin typeface="Arimo"/>
            </a:endParaRPr>
          </a:p>
          <a:p>
            <a:pPr marL="457200" indent="-457200" algn="just">
              <a:lnSpc>
                <a:spcPts val="4776"/>
              </a:lnSpc>
              <a:buFont typeface="Wingdings" pitchFamily="2" charset="2"/>
              <a:buChar char="q"/>
            </a:pPr>
            <a:endParaRPr lang="en-US" sz="3411" dirty="0">
              <a:solidFill>
                <a:srgbClr val="2E2E2E"/>
              </a:solidFill>
              <a:latin typeface="Arimo"/>
            </a:endParaRPr>
          </a:p>
          <a:p>
            <a:pPr marL="825516" lvl="1" indent="-457200" algn="just">
              <a:lnSpc>
                <a:spcPts val="4776"/>
              </a:lnSpc>
              <a:buFont typeface="Wingdings" pitchFamily="2" charset="2"/>
              <a:buChar char="q"/>
            </a:pPr>
            <a:r>
              <a:rPr lang="en-US" sz="3411" dirty="0">
                <a:solidFill>
                  <a:srgbClr val="2E2E2E"/>
                </a:solidFill>
                <a:latin typeface="Arimo"/>
              </a:rPr>
              <a:t>There is a </a:t>
            </a:r>
            <a:r>
              <a:rPr lang="en-US" sz="3411" dirty="0" smtClean="0">
                <a:solidFill>
                  <a:srgbClr val="2E2E2E"/>
                </a:solidFill>
                <a:latin typeface="Arimo Bold"/>
              </a:rPr>
              <a:t>need </a:t>
            </a:r>
            <a:r>
              <a:rPr lang="en-US" sz="3411" dirty="0" smtClean="0">
                <a:solidFill>
                  <a:srgbClr val="2E2E2E"/>
                </a:solidFill>
                <a:latin typeface="Arimo"/>
              </a:rPr>
              <a:t>for 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an </a:t>
            </a:r>
            <a:r>
              <a:rPr lang="en-US" sz="3411" dirty="0">
                <a:solidFill>
                  <a:srgbClr val="2E2E2E"/>
                </a:solidFill>
                <a:latin typeface="Arimo Bold"/>
              </a:rPr>
              <a:t>affordable, cross platform, user-friendly,</a:t>
            </a:r>
            <a:r>
              <a:rPr lang="en-US" sz="3411" dirty="0">
                <a:solidFill>
                  <a:srgbClr val="2E2E2E"/>
                </a:solidFill>
                <a:latin typeface="Arimo"/>
              </a:rPr>
              <a:t> and technologically advanced platform that addresses these needs.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0600" y="677374"/>
            <a:ext cx="8512304" cy="884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Problem Description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48090"/>
            <a:chOff x="0" y="0"/>
            <a:chExt cx="6671512" cy="8124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1512" cy="812433"/>
            </a:xfrm>
            <a:custGeom>
              <a:avLst/>
              <a:gdLst/>
              <a:ahLst/>
              <a:cxnLst/>
              <a:rect l="l" t="t" r="r" b="b"/>
              <a:pathLst>
                <a:path w="6671512" h="812433">
                  <a:moveTo>
                    <a:pt x="0" y="0"/>
                  </a:moveTo>
                  <a:lnTo>
                    <a:pt x="6671512" y="0"/>
                  </a:lnTo>
                  <a:lnTo>
                    <a:pt x="6671512" y="812433"/>
                  </a:lnTo>
                  <a:lnTo>
                    <a:pt x="0" y="812433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38200" y="419100"/>
            <a:ext cx="6903926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60"/>
              </a:lnSpc>
            </a:pPr>
            <a:r>
              <a:rPr lang="en-IN" sz="6105" dirty="0" smtClean="0">
                <a:solidFill>
                  <a:srgbClr val="FFFFFF"/>
                </a:solidFill>
                <a:latin typeface="Open Sans Extra Bold"/>
              </a:rPr>
              <a:t>cureAI Features</a:t>
            </a:r>
            <a:endParaRPr lang="en-US" sz="6105" dirty="0">
              <a:solidFill>
                <a:srgbClr val="FFFFFF"/>
              </a:solidFill>
              <a:latin typeface="Open Sans Extra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143000" y="6875123"/>
            <a:ext cx="4491114" cy="1194979"/>
            <a:chOff x="0" y="0"/>
            <a:chExt cx="1683445" cy="3441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83445" cy="344165"/>
            </a:xfrm>
            <a:custGeom>
              <a:avLst/>
              <a:gdLst/>
              <a:ahLst/>
              <a:cxnLst/>
              <a:rect l="l" t="t" r="r" b="b"/>
              <a:pathLst>
                <a:path w="1683445" h="344165">
                  <a:moveTo>
                    <a:pt x="0" y="0"/>
                  </a:moveTo>
                  <a:lnTo>
                    <a:pt x="1683445" y="0"/>
                  </a:lnTo>
                  <a:lnTo>
                    <a:pt x="1683445" y="344165"/>
                  </a:lnTo>
                  <a:lnTo>
                    <a:pt x="0" y="344165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143000" y="8309202"/>
            <a:ext cx="4491114" cy="1177698"/>
            <a:chOff x="0" y="0"/>
            <a:chExt cx="1683445" cy="34553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83445" cy="345532"/>
            </a:xfrm>
            <a:custGeom>
              <a:avLst/>
              <a:gdLst/>
              <a:ahLst/>
              <a:cxnLst/>
              <a:rect l="l" t="t" r="r" b="b"/>
              <a:pathLst>
                <a:path w="1683445" h="345532">
                  <a:moveTo>
                    <a:pt x="0" y="0"/>
                  </a:moveTo>
                  <a:lnTo>
                    <a:pt x="1683445" y="0"/>
                  </a:lnTo>
                  <a:lnTo>
                    <a:pt x="1683445" y="345532"/>
                  </a:lnTo>
                  <a:lnTo>
                    <a:pt x="0" y="345532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014139" y="8309202"/>
            <a:ext cx="4749861" cy="1177697"/>
            <a:chOff x="0" y="0"/>
            <a:chExt cx="1700575" cy="2983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00574" cy="298336"/>
            </a:xfrm>
            <a:custGeom>
              <a:avLst/>
              <a:gdLst/>
              <a:ahLst/>
              <a:cxnLst/>
              <a:rect l="l" t="t" r="r" b="b"/>
              <a:pathLst>
                <a:path w="1700574" h="298336">
                  <a:moveTo>
                    <a:pt x="0" y="0"/>
                  </a:moveTo>
                  <a:lnTo>
                    <a:pt x="1700574" y="0"/>
                  </a:lnTo>
                  <a:lnTo>
                    <a:pt x="1700574" y="298336"/>
                  </a:lnTo>
                  <a:lnTo>
                    <a:pt x="0" y="298336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538951" y="7143680"/>
            <a:ext cx="3417813" cy="74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0"/>
              </a:lnSpc>
            </a:pPr>
            <a:r>
              <a:rPr lang="en-US" sz="2509" dirty="0">
                <a:solidFill>
                  <a:srgbClr val="2E2E2E"/>
                </a:solidFill>
                <a:latin typeface="Arimo Bold"/>
              </a:rPr>
              <a:t>Symptom based Disease Detection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80060" y="8496300"/>
            <a:ext cx="4136834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1"/>
              </a:lnSpc>
            </a:pPr>
            <a:r>
              <a:rPr lang="en-US" sz="2509" dirty="0" smtClean="0">
                <a:solidFill>
                  <a:srgbClr val="2E2E2E"/>
                </a:solidFill>
                <a:latin typeface="Arimo Bold"/>
              </a:rPr>
              <a:t>Prescription analysis </a:t>
            </a:r>
            <a:r>
              <a:rPr lang="en-US" sz="2509" dirty="0">
                <a:solidFill>
                  <a:srgbClr val="2E2E2E"/>
                </a:solidFill>
                <a:latin typeface="Arimo Bold"/>
              </a:rPr>
              <a:t>through image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47800" y="8565059"/>
            <a:ext cx="3658573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sz="2509" dirty="0" smtClean="0">
                <a:solidFill>
                  <a:srgbClr val="2E2E2E"/>
                </a:solidFill>
                <a:latin typeface="Arimo Bold"/>
              </a:rPr>
              <a:t>Natural language support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456522" y="6855706"/>
            <a:ext cx="4821078" cy="1214397"/>
            <a:chOff x="0" y="0"/>
            <a:chExt cx="1700575" cy="4992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0574" cy="499243"/>
            </a:xfrm>
            <a:custGeom>
              <a:avLst/>
              <a:gdLst/>
              <a:ahLst/>
              <a:cxnLst/>
              <a:rect l="l" t="t" r="r" b="b"/>
              <a:pathLst>
                <a:path w="1700574" h="499243">
                  <a:moveTo>
                    <a:pt x="0" y="0"/>
                  </a:moveTo>
                  <a:lnTo>
                    <a:pt x="1700574" y="0"/>
                  </a:lnTo>
                  <a:lnTo>
                    <a:pt x="1700574" y="499243"/>
                  </a:lnTo>
                  <a:lnTo>
                    <a:pt x="0" y="499243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061308" y="7124700"/>
            <a:ext cx="3452591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1"/>
              </a:lnSpc>
            </a:pPr>
            <a:r>
              <a:rPr lang="en-US" sz="2509" dirty="0" smtClean="0">
                <a:solidFill>
                  <a:srgbClr val="2E2E2E"/>
                </a:solidFill>
                <a:latin typeface="Arimo Bold"/>
              </a:rPr>
              <a:t>Medicine analysis through image</a:t>
            </a:r>
            <a:endParaRPr lang="en-US" sz="2509" dirty="0">
              <a:solidFill>
                <a:srgbClr val="2E2E2E"/>
              </a:solidFill>
              <a:latin typeface="Arim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9506" y="6286500"/>
            <a:ext cx="4354494" cy="402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80"/>
              </a:lnSpc>
            </a:pPr>
            <a:r>
              <a:rPr lang="en-US" sz="3112" dirty="0">
                <a:latin typeface="Open Sans Extra Bold"/>
              </a:rPr>
              <a:t>Features</a:t>
            </a:r>
            <a:r>
              <a:rPr lang="en-US" sz="3112" dirty="0">
                <a:solidFill>
                  <a:srgbClr val="555555"/>
                </a:solidFill>
                <a:latin typeface="Open Sans Extra Bold"/>
              </a:rPr>
              <a:t>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82072" y="1997894"/>
            <a:ext cx="15905728" cy="3526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>
                <a:solidFill>
                  <a:srgbClr val="2E2E2E"/>
                </a:solidFill>
                <a:latin typeface="Arimo"/>
              </a:rPr>
              <a:t>A single platform where users can 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get </a:t>
            </a:r>
            <a:r>
              <a:rPr lang="en-US" sz="3093" dirty="0" smtClean="0">
                <a:solidFill>
                  <a:srgbClr val="2E2E2E"/>
                </a:solidFill>
                <a:latin typeface="Arimo Bold"/>
              </a:rPr>
              <a:t>early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disease prediction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 along 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with </a:t>
            </a:r>
            <a:r>
              <a:rPr lang="en-US" sz="3093" dirty="0" smtClean="0">
                <a:solidFill>
                  <a:srgbClr val="2E2E2E"/>
                </a:solidFill>
                <a:latin typeface="Arimo Bold"/>
              </a:rPr>
              <a:t>it’s treatment, other symptoms &amp; effects, Personalized exercises, U</a:t>
            </a:r>
            <a:r>
              <a:rPr lang="en-US" sz="3200" dirty="0" smtClean="0">
                <a:solidFill>
                  <a:srgbClr val="2E2E2E"/>
                </a:solidFill>
                <a:latin typeface="Arimo Bold"/>
              </a:rPr>
              <a:t>sage guide. </a:t>
            </a:r>
            <a:endParaRPr lang="en-US" sz="3093" dirty="0">
              <a:solidFill>
                <a:srgbClr val="2E2E2E"/>
              </a:solidFill>
              <a:latin typeface="Arimo Bold"/>
            </a:endParaRP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>
                <a:solidFill>
                  <a:srgbClr val="2E2E2E"/>
                </a:solidFill>
                <a:latin typeface="Arimo"/>
              </a:rPr>
              <a:t>P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rescription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scanning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, shows </a:t>
            </a:r>
            <a:r>
              <a:rPr lang="en-US" sz="3093" dirty="0">
                <a:solidFill>
                  <a:srgbClr val="2E2E2E"/>
                </a:solidFill>
                <a:latin typeface="Arimo Bold"/>
              </a:rPr>
              <a:t>directions to </a:t>
            </a:r>
            <a:r>
              <a:rPr lang="en-US" sz="3093" dirty="0" smtClean="0">
                <a:solidFill>
                  <a:srgbClr val="2E2E2E"/>
                </a:solidFill>
                <a:latin typeface="Arimo Bold"/>
              </a:rPr>
              <a:t>use them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, </a:t>
            </a:r>
            <a:r>
              <a:rPr lang="en-US" sz="3093" dirty="0" smtClean="0">
                <a:solidFill>
                  <a:srgbClr val="2E2E2E"/>
                </a:solidFill>
                <a:latin typeface="Arimo Bold"/>
              </a:rPr>
              <a:t>benefits, side effects 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etc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. directly from the 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camera/image.</a:t>
            </a:r>
            <a:endParaRPr lang="en-US" sz="3093" dirty="0">
              <a:solidFill>
                <a:srgbClr val="2E2E2E"/>
              </a:solidFill>
              <a:latin typeface="Arimo"/>
            </a:endParaRPr>
          </a:p>
          <a:p>
            <a:pPr marL="791098" lvl="1" indent="-457200" algn="just">
              <a:lnSpc>
                <a:spcPts val="5474"/>
              </a:lnSpc>
              <a:buFont typeface="Wingdings" pitchFamily="2" charset="2"/>
              <a:buChar char="q"/>
            </a:pP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Users </a:t>
            </a:r>
            <a:r>
              <a:rPr lang="en-US" sz="3093" dirty="0">
                <a:solidFill>
                  <a:srgbClr val="2E2E2E"/>
                </a:solidFill>
                <a:latin typeface="Arimo"/>
              </a:rPr>
              <a:t>can </a:t>
            </a:r>
            <a:r>
              <a:rPr lang="en-US" sz="3093" dirty="0" smtClean="0">
                <a:solidFill>
                  <a:srgbClr val="2E2E2E"/>
                </a:solidFill>
                <a:latin typeface="Arimo Bold"/>
              </a:rPr>
              <a:t>scan any medical tool image</a:t>
            </a:r>
            <a:r>
              <a:rPr lang="en-US" sz="3093" dirty="0" smtClean="0">
                <a:solidFill>
                  <a:srgbClr val="2E2E2E"/>
                </a:solidFill>
                <a:latin typeface="Arimo"/>
              </a:rPr>
              <a:t> to get a step-by-step usage guide on them.</a:t>
            </a:r>
            <a:endParaRPr lang="en-US" sz="3093" dirty="0">
              <a:solidFill>
                <a:srgbClr val="2E2E2E"/>
              </a:solidFill>
              <a:latin typeface="Arimo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1991485" y="6854969"/>
            <a:ext cx="4772515" cy="1215134"/>
            <a:chOff x="0" y="0"/>
            <a:chExt cx="1683445" cy="37583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83445" cy="375830"/>
            </a:xfrm>
            <a:custGeom>
              <a:avLst/>
              <a:gdLst/>
              <a:ahLst/>
              <a:cxnLst/>
              <a:rect l="l" t="t" r="r" b="b"/>
              <a:pathLst>
                <a:path w="1683445" h="375830">
                  <a:moveTo>
                    <a:pt x="0" y="0"/>
                  </a:moveTo>
                  <a:lnTo>
                    <a:pt x="1683445" y="0"/>
                  </a:lnTo>
                  <a:lnTo>
                    <a:pt x="1683445" y="375830"/>
                  </a:lnTo>
                  <a:lnTo>
                    <a:pt x="0" y="375830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6456522" y="8309203"/>
            <a:ext cx="4821078" cy="1177697"/>
            <a:chOff x="0" y="0"/>
            <a:chExt cx="1700575" cy="32464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00574" cy="324645"/>
            </a:xfrm>
            <a:custGeom>
              <a:avLst/>
              <a:gdLst/>
              <a:ahLst/>
              <a:cxnLst/>
              <a:rect l="l" t="t" r="r" b="b"/>
              <a:pathLst>
                <a:path w="1700574" h="324645">
                  <a:moveTo>
                    <a:pt x="0" y="0"/>
                  </a:moveTo>
                  <a:lnTo>
                    <a:pt x="1700574" y="0"/>
                  </a:lnTo>
                  <a:lnTo>
                    <a:pt x="1700574" y="324645"/>
                  </a:lnTo>
                  <a:lnTo>
                    <a:pt x="0" y="324645"/>
                  </a:lnTo>
                  <a:close/>
                </a:path>
              </a:pathLst>
            </a:custGeom>
            <a:solidFill>
              <a:srgbClr val="86DAE6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6742571" y="8496300"/>
            <a:ext cx="4111697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2"/>
              </a:lnSpc>
            </a:pPr>
            <a:r>
              <a:rPr lang="en-US" sz="2509" dirty="0" smtClean="0">
                <a:solidFill>
                  <a:srgbClr val="2E2E2E"/>
                </a:solidFill>
                <a:latin typeface="Arimo Bold"/>
              </a:rPr>
              <a:t>Medical tool usage directions</a:t>
            </a:r>
            <a:endParaRPr lang="en-US" sz="2509" dirty="0">
              <a:solidFill>
                <a:srgbClr val="2E2E2E"/>
              </a:solidFill>
              <a:latin typeface="Arimo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131558" y="7124700"/>
            <a:ext cx="4433840" cy="74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60"/>
              </a:lnSpc>
              <a:spcBef>
                <a:spcPct val="0"/>
              </a:spcBef>
            </a:pPr>
            <a:r>
              <a:rPr lang="en-US" sz="2509" u="none" strike="noStrike" dirty="0">
                <a:solidFill>
                  <a:srgbClr val="2E2E2E"/>
                </a:solidFill>
                <a:latin typeface="Arimo Bold"/>
              </a:rPr>
              <a:t>Affordable to use</a:t>
            </a:r>
          </a:p>
          <a:p>
            <a:pPr marL="0" lvl="0" indent="0" algn="ctr">
              <a:lnSpc>
                <a:spcPts val="2860"/>
              </a:lnSpc>
              <a:spcBef>
                <a:spcPct val="0"/>
              </a:spcBef>
            </a:pPr>
            <a:r>
              <a:rPr lang="en-US" sz="2509" u="none" strike="noStrike" dirty="0" smtClean="0">
                <a:solidFill>
                  <a:srgbClr val="2E2E2E"/>
                </a:solidFill>
                <a:latin typeface="Arimo Bold"/>
              </a:rPr>
              <a:t>Accessible </a:t>
            </a:r>
            <a:r>
              <a:rPr lang="en-US" sz="2509" u="none" strike="noStrike" dirty="0">
                <a:solidFill>
                  <a:srgbClr val="2E2E2E"/>
                </a:solidFill>
                <a:latin typeface="Arimo Bold"/>
              </a:rPr>
              <a:t>on all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89528"/>
            <a:ext cx="5152465" cy="175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/>
              </a:rPr>
              <a:t>Briefly write something about the hospital. This will give the audience a better understanding about what you are trying to say.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5908267" cy="10287000"/>
            <a:chOff x="0" y="0"/>
            <a:chExt cx="2155352" cy="40488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55352" cy="4048889"/>
            </a:xfrm>
            <a:custGeom>
              <a:avLst/>
              <a:gdLst/>
              <a:ahLst/>
              <a:cxnLst/>
              <a:rect l="l" t="t" r="r" b="b"/>
              <a:pathLst>
                <a:path w="2155352" h="4048889">
                  <a:moveTo>
                    <a:pt x="0" y="0"/>
                  </a:moveTo>
                  <a:lnTo>
                    <a:pt x="2155352" y="0"/>
                  </a:lnTo>
                  <a:lnTo>
                    <a:pt x="2155352" y="4048889"/>
                  </a:lnTo>
                  <a:lnTo>
                    <a:pt x="0" y="4048889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066800" y="904784"/>
            <a:ext cx="4361265" cy="1761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>
                <a:solidFill>
                  <a:srgbClr val="FFFFFF"/>
                </a:solidFill>
                <a:latin typeface="Open Sans Extra Bold"/>
              </a:rPr>
              <a:t>Social impact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00800" y="826963"/>
            <a:ext cx="11277600" cy="9040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6466" lvl="1" indent="-457200" algn="just">
              <a:lnSpc>
                <a:spcPts val="4651"/>
              </a:lnSpc>
              <a:buFont typeface="Wingdings" pitchFamily="2" charset="2"/>
              <a:buChar char="q"/>
            </a:pPr>
            <a:r>
              <a:rPr lang="en-US" sz="3142" dirty="0">
                <a:solidFill>
                  <a:srgbClr val="2E2E2E"/>
                </a:solidFill>
                <a:latin typeface="Arimo Bold"/>
              </a:rPr>
              <a:t>Improved Access</a:t>
            </a:r>
            <a:r>
              <a:rPr lang="en-US" sz="3142" dirty="0">
                <a:solidFill>
                  <a:srgbClr val="2E2E2E"/>
                </a:solidFill>
                <a:latin typeface="Arimo"/>
              </a:rPr>
              <a:t>: Provides accessible and integrated healthcare solutions to individuals regardless of geographic location or socioeconomic status</a:t>
            </a:r>
            <a:r>
              <a:rPr lang="en-US" sz="3142" dirty="0" smtClean="0">
                <a:solidFill>
                  <a:srgbClr val="2E2E2E"/>
                </a:solidFill>
                <a:latin typeface="Arimo"/>
              </a:rPr>
              <a:t>.</a:t>
            </a:r>
          </a:p>
          <a:p>
            <a:pPr marL="796466" lvl="1" indent="-457200" algn="just">
              <a:lnSpc>
                <a:spcPts val="4651"/>
              </a:lnSpc>
              <a:buFont typeface="Wingdings" pitchFamily="2" charset="2"/>
              <a:buChar char="q"/>
            </a:pPr>
            <a:endParaRPr lang="en-US" sz="3142" dirty="0">
              <a:solidFill>
                <a:srgbClr val="2E2E2E"/>
              </a:solidFill>
              <a:latin typeface="Arimo"/>
            </a:endParaRPr>
          </a:p>
          <a:p>
            <a:pPr marL="796466" lvl="1" indent="-457200" algn="just">
              <a:lnSpc>
                <a:spcPts val="4651"/>
              </a:lnSpc>
              <a:buFont typeface="Wingdings" pitchFamily="2" charset="2"/>
              <a:buChar char="q"/>
            </a:pPr>
            <a:r>
              <a:rPr lang="en-US" sz="3142" dirty="0">
                <a:solidFill>
                  <a:srgbClr val="2E2E2E"/>
                </a:solidFill>
                <a:latin typeface="Arimo Bold"/>
              </a:rPr>
              <a:t>Early Intervention</a:t>
            </a:r>
            <a:r>
              <a:rPr lang="en-US" sz="3142" dirty="0">
                <a:solidFill>
                  <a:srgbClr val="2E2E2E"/>
                </a:solidFill>
                <a:latin typeface="Arimo"/>
              </a:rPr>
              <a:t>: Facilitates early disease prediction, leading to timely interventions and improved health outcomes</a:t>
            </a:r>
            <a:r>
              <a:rPr lang="en-US" sz="3142" dirty="0" smtClean="0">
                <a:solidFill>
                  <a:srgbClr val="2E2E2E"/>
                </a:solidFill>
                <a:latin typeface="Arimo"/>
              </a:rPr>
              <a:t>.</a:t>
            </a:r>
          </a:p>
          <a:p>
            <a:pPr marL="796466" lvl="1" indent="-457200" algn="just">
              <a:lnSpc>
                <a:spcPts val="4651"/>
              </a:lnSpc>
              <a:buFont typeface="Wingdings" pitchFamily="2" charset="2"/>
              <a:buChar char="q"/>
            </a:pPr>
            <a:endParaRPr lang="en-US" sz="3142" dirty="0">
              <a:solidFill>
                <a:srgbClr val="2E2E2E"/>
              </a:solidFill>
              <a:latin typeface="Arimo"/>
            </a:endParaRPr>
          </a:p>
          <a:p>
            <a:pPr marL="796466" lvl="1" indent="-457200" algn="just">
              <a:lnSpc>
                <a:spcPts val="4651"/>
              </a:lnSpc>
              <a:buFont typeface="Wingdings" pitchFamily="2" charset="2"/>
              <a:buChar char="q"/>
            </a:pPr>
            <a:r>
              <a:rPr lang="en-US" sz="3142" dirty="0">
                <a:solidFill>
                  <a:srgbClr val="2E2E2E"/>
                </a:solidFill>
                <a:latin typeface="Arimo Bold"/>
              </a:rPr>
              <a:t>Empowerment</a:t>
            </a:r>
            <a:r>
              <a:rPr lang="en-US" sz="3142" dirty="0">
                <a:solidFill>
                  <a:srgbClr val="2E2E2E"/>
                </a:solidFill>
                <a:latin typeface="Arimo"/>
              </a:rPr>
              <a:t>: Empowers </a:t>
            </a:r>
            <a:r>
              <a:rPr lang="en-US" sz="3142" dirty="0" smtClean="0">
                <a:solidFill>
                  <a:srgbClr val="2E2E2E"/>
                </a:solidFill>
                <a:latin typeface="Arimo"/>
              </a:rPr>
              <a:t>every user </a:t>
            </a:r>
            <a:r>
              <a:rPr lang="en-US" sz="3142" dirty="0">
                <a:solidFill>
                  <a:srgbClr val="2E2E2E"/>
                </a:solidFill>
                <a:latin typeface="Arimo"/>
              </a:rPr>
              <a:t>to take control </a:t>
            </a:r>
            <a:r>
              <a:rPr lang="en-US" sz="3142" dirty="0" smtClean="0">
                <a:solidFill>
                  <a:srgbClr val="2E2E2E"/>
                </a:solidFill>
                <a:latin typeface="Arimo"/>
              </a:rPr>
              <a:t>of </a:t>
            </a:r>
            <a:r>
              <a:rPr lang="en-US" sz="3142" dirty="0">
                <a:solidFill>
                  <a:srgbClr val="2E2E2E"/>
                </a:solidFill>
                <a:latin typeface="Arimo"/>
              </a:rPr>
              <a:t>their health through personalized </a:t>
            </a:r>
            <a:r>
              <a:rPr lang="en-US" sz="3142" dirty="0" smtClean="0">
                <a:solidFill>
                  <a:srgbClr val="2E2E2E"/>
                </a:solidFill>
                <a:latin typeface="Arimo"/>
              </a:rPr>
              <a:t>insights, recommendations </a:t>
            </a:r>
            <a:r>
              <a:rPr lang="en-US" sz="3142" dirty="0">
                <a:solidFill>
                  <a:srgbClr val="2E2E2E"/>
                </a:solidFill>
                <a:latin typeface="Arimo"/>
              </a:rPr>
              <a:t>and access to informative resources</a:t>
            </a:r>
            <a:r>
              <a:rPr lang="en-US" sz="3142" dirty="0" smtClean="0">
                <a:solidFill>
                  <a:srgbClr val="2E2E2E"/>
                </a:solidFill>
                <a:latin typeface="Arimo"/>
              </a:rPr>
              <a:t>.</a:t>
            </a:r>
          </a:p>
          <a:p>
            <a:pPr marL="796466" lvl="1" indent="-457200" algn="just">
              <a:lnSpc>
                <a:spcPts val="4651"/>
              </a:lnSpc>
              <a:buFont typeface="Wingdings" pitchFamily="2" charset="2"/>
              <a:buChar char="q"/>
            </a:pPr>
            <a:endParaRPr lang="en-US" sz="3142" dirty="0" smtClean="0">
              <a:solidFill>
                <a:srgbClr val="2E2E2E"/>
              </a:solidFill>
              <a:latin typeface="Arimo"/>
            </a:endParaRPr>
          </a:p>
          <a:p>
            <a:pPr marL="796466" lvl="1" indent="-457200" algn="just">
              <a:lnSpc>
                <a:spcPts val="4651"/>
              </a:lnSpc>
              <a:buFont typeface="Wingdings" pitchFamily="2" charset="2"/>
              <a:buChar char="q"/>
            </a:pPr>
            <a:r>
              <a:rPr lang="en-US" sz="3142" dirty="0" smtClean="0">
                <a:solidFill>
                  <a:srgbClr val="2E2E2E"/>
                </a:solidFill>
                <a:latin typeface="Arimo Bold"/>
              </a:rPr>
              <a:t>Affordable Healthcare</a:t>
            </a:r>
            <a:r>
              <a:rPr lang="en-US" sz="3142" dirty="0" smtClean="0">
                <a:solidFill>
                  <a:srgbClr val="2E2E2E"/>
                </a:solidFill>
                <a:latin typeface="Arimo"/>
              </a:rPr>
              <a:t>: Offers affordable healthcare solutions through innovative technology, reducing financial barriers to accessing quality care.</a:t>
            </a:r>
            <a:endParaRPr lang="en-US" sz="3142" dirty="0">
              <a:solidFill>
                <a:srgbClr val="2E2E2E"/>
              </a:solidFill>
              <a:latin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8247" y="3651026"/>
            <a:ext cx="4529553" cy="5257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71823" lvl="1" indent="-457200">
              <a:lnSpc>
                <a:spcPts val="408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914" u="none" strike="noStrike" dirty="0">
                <a:solidFill>
                  <a:srgbClr val="FFFFFF"/>
                </a:solidFill>
                <a:latin typeface="Arimo"/>
              </a:rPr>
              <a:t>Improved Healthcare </a:t>
            </a:r>
            <a:r>
              <a:rPr lang="en-US" sz="2914" u="none" strike="noStrike" dirty="0" smtClean="0">
                <a:solidFill>
                  <a:srgbClr val="FFFFFF"/>
                </a:solidFill>
                <a:latin typeface="Arimo"/>
              </a:rPr>
              <a:t>Access to all.</a:t>
            </a:r>
          </a:p>
          <a:p>
            <a:pPr marL="771823" lvl="1" indent="-457200">
              <a:lnSpc>
                <a:spcPts val="4080"/>
              </a:lnSpc>
              <a:spcBef>
                <a:spcPct val="0"/>
              </a:spcBef>
              <a:buFont typeface="Courier New" pitchFamily="49" charset="0"/>
              <a:buChar char="o"/>
            </a:pPr>
            <a:endParaRPr lang="en-US" sz="2914" u="none" strike="noStrike" dirty="0">
              <a:solidFill>
                <a:srgbClr val="FFFFFF"/>
              </a:solidFill>
              <a:latin typeface="Arimo"/>
            </a:endParaRPr>
          </a:p>
          <a:p>
            <a:pPr marL="771823" lvl="1" indent="-457200">
              <a:lnSpc>
                <a:spcPts val="408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914" u="none" strike="noStrike" dirty="0">
                <a:solidFill>
                  <a:srgbClr val="FFFFFF"/>
                </a:solidFill>
                <a:latin typeface="Arimo"/>
              </a:rPr>
              <a:t>Enhanced Patient </a:t>
            </a:r>
            <a:r>
              <a:rPr lang="en-US" sz="2914" u="none" strike="noStrike" dirty="0" smtClean="0">
                <a:solidFill>
                  <a:srgbClr val="FFFFFF"/>
                </a:solidFill>
                <a:latin typeface="Arimo"/>
              </a:rPr>
              <a:t>Convenience.</a:t>
            </a:r>
          </a:p>
          <a:p>
            <a:pPr marL="771823" lvl="1" indent="-457200">
              <a:lnSpc>
                <a:spcPts val="4080"/>
              </a:lnSpc>
              <a:spcBef>
                <a:spcPct val="0"/>
              </a:spcBef>
              <a:buFont typeface="Courier New" pitchFamily="49" charset="0"/>
              <a:buChar char="o"/>
            </a:pPr>
            <a:endParaRPr lang="en-US" sz="2914" u="none" strike="noStrike" dirty="0">
              <a:solidFill>
                <a:srgbClr val="FFFFFF"/>
              </a:solidFill>
              <a:latin typeface="Arimo"/>
            </a:endParaRPr>
          </a:p>
          <a:p>
            <a:pPr marL="771823" lvl="1" indent="-457200">
              <a:lnSpc>
                <a:spcPts val="408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914" u="none" strike="noStrike" dirty="0">
                <a:solidFill>
                  <a:srgbClr val="FFFFFF"/>
                </a:solidFill>
                <a:latin typeface="Arimo"/>
              </a:rPr>
              <a:t>Reduced Healthcare </a:t>
            </a:r>
            <a:r>
              <a:rPr lang="en-US" sz="2914" u="none" strike="noStrike" dirty="0" smtClean="0">
                <a:solidFill>
                  <a:srgbClr val="FFFFFF"/>
                </a:solidFill>
                <a:latin typeface="Arimo"/>
              </a:rPr>
              <a:t>Costs.</a:t>
            </a:r>
          </a:p>
          <a:p>
            <a:pPr marL="771823" lvl="1" indent="-457200">
              <a:lnSpc>
                <a:spcPts val="4080"/>
              </a:lnSpc>
              <a:spcBef>
                <a:spcPct val="0"/>
              </a:spcBef>
              <a:buFont typeface="Courier New" pitchFamily="49" charset="0"/>
              <a:buChar char="o"/>
            </a:pPr>
            <a:endParaRPr lang="en-US" sz="2914" u="none" strike="noStrike" dirty="0" smtClean="0">
              <a:solidFill>
                <a:srgbClr val="FFFFFF"/>
              </a:solidFill>
              <a:latin typeface="Arimo"/>
            </a:endParaRPr>
          </a:p>
          <a:p>
            <a:pPr marL="771823" lvl="1" indent="-457200">
              <a:lnSpc>
                <a:spcPts val="4080"/>
              </a:lnSpc>
              <a:spcBef>
                <a:spcPct val="0"/>
              </a:spcBef>
              <a:buFont typeface="Courier New" pitchFamily="49" charset="0"/>
              <a:buChar char="o"/>
            </a:pPr>
            <a:r>
              <a:rPr lang="en-US" sz="2914" u="none" strike="noStrike" dirty="0" smtClean="0">
                <a:solidFill>
                  <a:srgbClr val="FFFFFF"/>
                </a:solidFill>
                <a:latin typeface="Arimo"/>
              </a:rPr>
              <a:t>Preventive Healthcare.</a:t>
            </a:r>
            <a:endParaRPr lang="en-US" sz="2914" u="none" strike="noStrike" dirty="0">
              <a:solidFill>
                <a:srgbClr val="FFFFFF"/>
              </a:solidFill>
              <a:latin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lay 5"/>
          <p:cNvSpPr/>
          <p:nvPr/>
        </p:nvSpPr>
        <p:spPr>
          <a:xfrm>
            <a:off x="0" y="2080145"/>
            <a:ext cx="7848600" cy="8206855"/>
          </a:xfrm>
          <a:prstGeom prst="flowChartDelay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" name="Group 2"/>
          <p:cNvGrpSpPr/>
          <p:nvPr/>
        </p:nvGrpSpPr>
        <p:grpSpPr>
          <a:xfrm>
            <a:off x="0" y="0"/>
            <a:ext cx="18288000" cy="2080145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143000" y="588218"/>
            <a:ext cx="8512304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60"/>
              </a:lnSpc>
              <a:spcBef>
                <a:spcPct val="0"/>
              </a:spcBef>
            </a:pPr>
            <a:r>
              <a:rPr lang="en-US" sz="6105" u="none" strike="noStrike" dirty="0" smtClean="0">
                <a:solidFill>
                  <a:srgbClr val="FFFFFF"/>
                </a:solidFill>
                <a:latin typeface="Open Sans Extra Bold"/>
              </a:rPr>
              <a:t>Tech Stack</a:t>
            </a:r>
            <a:endParaRPr lang="en-US" sz="610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pic>
        <p:nvPicPr>
          <p:cNvPr id="2050" name="Picture 2" descr="C:\Users\asus\Downloads\advanced-computer-skills-abstract-concept-illustrati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0300"/>
            <a:ext cx="7754689" cy="775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8153400" y="3695700"/>
            <a:ext cx="96774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 smtClean="0">
                <a:solidFill>
                  <a:srgbClr val="2E2E2E"/>
                </a:solidFill>
                <a:latin typeface="Arimo"/>
              </a:rPr>
              <a:t>Frontend</a:t>
            </a:r>
            <a:r>
              <a:rPr lang="en-IN" sz="4000" dirty="0" smtClean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368316" lvl="1">
              <a:lnSpc>
                <a:spcPts val="4776"/>
              </a:lnSpc>
            </a:pPr>
            <a:r>
              <a:rPr lang="en-IN" sz="4000" dirty="0">
                <a:solidFill>
                  <a:srgbClr val="2E2E2E"/>
                </a:solidFill>
                <a:latin typeface="Arimo"/>
              </a:rPr>
              <a:t>	</a:t>
            </a:r>
            <a:r>
              <a:rPr lang="en-US" sz="4000" dirty="0" smtClean="0">
                <a:solidFill>
                  <a:srgbClr val="2E2E2E"/>
                </a:solidFill>
                <a:latin typeface="Arimo"/>
              </a:rPr>
              <a:t>HTML, CSS, Tailwind CSS</a:t>
            </a: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endParaRPr lang="en-US" sz="4000" dirty="0" smtClean="0">
              <a:solidFill>
                <a:srgbClr val="2E2E2E"/>
              </a:solidFill>
              <a:latin typeface="Arimo"/>
            </a:endParaRP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 smtClean="0">
                <a:solidFill>
                  <a:srgbClr val="2E2E2E"/>
                </a:solidFill>
                <a:latin typeface="Arimo"/>
              </a:rPr>
              <a:t>Backend</a:t>
            </a:r>
            <a:r>
              <a:rPr lang="en-IN" sz="4000" dirty="0" smtClean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825516" lvl="2">
              <a:lnSpc>
                <a:spcPts val="4776"/>
              </a:lnSpc>
            </a:pPr>
            <a:r>
              <a:rPr lang="en-IN" sz="4000" dirty="0" smtClean="0">
                <a:solidFill>
                  <a:srgbClr val="2E2E2E"/>
                </a:solidFill>
                <a:latin typeface="Arimo"/>
              </a:rPr>
              <a:t>HuggingFace backend, JS</a:t>
            </a: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endParaRPr lang="en-IN" sz="4000" dirty="0" smtClean="0">
              <a:solidFill>
                <a:srgbClr val="2E2E2E"/>
              </a:solidFill>
              <a:latin typeface="Arimo"/>
            </a:endParaRPr>
          </a:p>
          <a:p>
            <a:pPr marL="825516" lvl="1" indent="-457200">
              <a:lnSpc>
                <a:spcPts val="4776"/>
              </a:lnSpc>
              <a:buFont typeface="Wingdings" pitchFamily="2" charset="2"/>
              <a:buChar char="q"/>
            </a:pPr>
            <a:r>
              <a:rPr lang="en-IN" sz="4000" b="1" dirty="0" smtClean="0">
                <a:solidFill>
                  <a:srgbClr val="2E2E2E"/>
                </a:solidFill>
                <a:latin typeface="Arimo"/>
              </a:rPr>
              <a:t>APIs</a:t>
            </a:r>
            <a:r>
              <a:rPr lang="en-IN" sz="4000" dirty="0" smtClean="0">
                <a:solidFill>
                  <a:srgbClr val="2E2E2E"/>
                </a:solidFill>
                <a:latin typeface="Arimo"/>
              </a:rPr>
              <a:t>: </a:t>
            </a:r>
          </a:p>
          <a:p>
            <a:pPr marL="368316" lvl="1">
              <a:lnSpc>
                <a:spcPts val="4776"/>
              </a:lnSpc>
            </a:pPr>
            <a:r>
              <a:rPr lang="en-IN" sz="4000" dirty="0" smtClean="0">
                <a:solidFill>
                  <a:srgbClr val="2E2E2E"/>
                </a:solidFill>
                <a:latin typeface="Arimo"/>
              </a:rPr>
              <a:t>	</a:t>
            </a:r>
            <a:r>
              <a:rPr lang="en-US" sz="4400" dirty="0" smtClean="0"/>
              <a:t>Blip-image-captioning, Generative AI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6056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94285" y="2823287"/>
            <a:ext cx="7448556" cy="2440144"/>
            <a:chOff x="0" y="0"/>
            <a:chExt cx="1961759" cy="6426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961759" cy="690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13285" y="2503169"/>
            <a:ext cx="7192540" cy="974881"/>
            <a:chOff x="0" y="0"/>
            <a:chExt cx="17053193" cy="2311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B1AEF2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84735" y="2676674"/>
            <a:ext cx="627870" cy="627870"/>
            <a:chOff x="0" y="0"/>
            <a:chExt cx="2311400" cy="2311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24913" y="1714500"/>
            <a:ext cx="1169371" cy="533400"/>
          </a:xfrm>
          <a:custGeom>
            <a:avLst/>
            <a:gdLst/>
            <a:ahLst/>
            <a:cxnLst/>
            <a:rect l="l" t="t" r="r" b="b"/>
            <a:pathLst>
              <a:path w="1626572" h="650629">
                <a:moveTo>
                  <a:pt x="0" y="0"/>
                </a:moveTo>
                <a:lnTo>
                  <a:pt x="1626572" y="0"/>
                </a:lnTo>
                <a:lnTo>
                  <a:pt x="1626572" y="650629"/>
                </a:lnTo>
                <a:lnTo>
                  <a:pt x="0" y="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6687800" y="9598271"/>
            <a:ext cx="1560265" cy="650629"/>
          </a:xfrm>
          <a:custGeom>
            <a:avLst/>
            <a:gdLst/>
            <a:ahLst/>
            <a:cxnLst/>
            <a:rect l="l" t="t" r="r" b="b"/>
            <a:pathLst>
              <a:path w="1626572" h="650629">
                <a:moveTo>
                  <a:pt x="0" y="0"/>
                </a:moveTo>
                <a:lnTo>
                  <a:pt x="1626572" y="0"/>
                </a:lnTo>
                <a:lnTo>
                  <a:pt x="1626572" y="650629"/>
                </a:lnTo>
                <a:lnTo>
                  <a:pt x="0" y="650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84055" y="2705100"/>
            <a:ext cx="6107491" cy="58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182A39"/>
                </a:solidFill>
                <a:latin typeface="Barlow Semi-Bold"/>
              </a:rPr>
              <a:t>Key Partners &amp; Resources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64816" y="3536632"/>
            <a:ext cx="7107493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Healthcare Providers: 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Partnering for specialized care.</a:t>
            </a:r>
          </a:p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AI Technology Companies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: </a:t>
            </a:r>
            <a:r>
              <a:rPr lang="en-US" sz="2000" spc="93" dirty="0" smtClean="0">
                <a:solidFill>
                  <a:srgbClr val="182A39"/>
                </a:solidFill>
                <a:latin typeface="Garet Bold"/>
              </a:rPr>
              <a:t>Google’s generative models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.</a:t>
            </a:r>
          </a:p>
          <a:p>
            <a:pPr>
              <a:lnSpc>
                <a:spcPts val="2520"/>
              </a:lnSpc>
            </a:pPr>
            <a:r>
              <a:rPr lang="en-US" sz="2000" b="1" spc="93" dirty="0">
                <a:solidFill>
                  <a:srgbClr val="182A39"/>
                </a:solidFill>
                <a:latin typeface="Garet Bold"/>
              </a:rPr>
              <a:t>Marketing Agencies: </a:t>
            </a:r>
            <a:r>
              <a:rPr lang="en-US" sz="2000" spc="93" dirty="0">
                <a:solidFill>
                  <a:srgbClr val="182A39"/>
                </a:solidFill>
                <a:latin typeface="Garet Bold"/>
              </a:rPr>
              <a:t>Promotional activities and user acquisition.</a:t>
            </a:r>
          </a:p>
          <a:p>
            <a:pPr marL="0" lvl="0" indent="0">
              <a:lnSpc>
                <a:spcPts val="2520"/>
              </a:lnSpc>
            </a:pPr>
            <a:endParaRPr lang="en-US" sz="2000" spc="93" dirty="0">
              <a:solidFill>
                <a:srgbClr val="182A39"/>
              </a:solidFill>
              <a:latin typeface="Garet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18961" y="2723515"/>
            <a:ext cx="559417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dirty="0">
                <a:solidFill>
                  <a:srgbClr val="3C5679"/>
                </a:solidFill>
                <a:latin typeface="Barlow Bold"/>
              </a:rPr>
              <a:t>1.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-6302" y="0"/>
            <a:ext cx="18288000" cy="1641977"/>
            <a:chOff x="0" y="0"/>
            <a:chExt cx="4816593" cy="43245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816592" cy="432455"/>
            </a:xfrm>
            <a:custGeom>
              <a:avLst/>
              <a:gdLst/>
              <a:ahLst/>
              <a:cxnLst/>
              <a:rect l="l" t="t" r="r" b="b"/>
              <a:pathLst>
                <a:path w="4816592" h="432455">
                  <a:moveTo>
                    <a:pt x="0" y="0"/>
                  </a:moveTo>
                  <a:lnTo>
                    <a:pt x="4816592" y="0"/>
                  </a:lnTo>
                  <a:lnTo>
                    <a:pt x="4816592" y="432455"/>
                  </a:lnTo>
                  <a:lnTo>
                    <a:pt x="0" y="432455"/>
                  </a:lnTo>
                  <a:close/>
                </a:path>
              </a:pathLst>
            </a:custGeom>
            <a:solidFill>
              <a:srgbClr val="48B4BB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4816593" cy="499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533991" y="456893"/>
            <a:ext cx="11353209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82"/>
              </a:lnSpc>
              <a:spcBef>
                <a:spcPct val="0"/>
              </a:spcBef>
            </a:pPr>
            <a:r>
              <a:rPr lang="en-US" sz="5335" u="none" strike="noStrike" dirty="0">
                <a:solidFill>
                  <a:srgbClr val="FFFFFF"/>
                </a:solidFill>
                <a:latin typeface="Open Sans Extra Bold"/>
              </a:rPr>
              <a:t>Business </a:t>
            </a:r>
            <a:r>
              <a:rPr lang="en-US" sz="5335" u="none" strike="noStrike" dirty="0" smtClean="0">
                <a:solidFill>
                  <a:srgbClr val="FFFFFF"/>
                </a:solidFill>
                <a:latin typeface="Open Sans Extra Bold"/>
              </a:rPr>
              <a:t>Model | Future Scope</a:t>
            </a:r>
            <a:endParaRPr lang="en-US" sz="5335" u="none" strike="noStrike" dirty="0">
              <a:solidFill>
                <a:srgbClr val="FFFFFF"/>
              </a:solidFill>
              <a:latin typeface="Open Sans Extra Bold"/>
            </a:endParaRPr>
          </a:p>
        </p:txBody>
      </p:sp>
      <p:grpSp>
        <p:nvGrpSpPr>
          <p:cNvPr id="39" name="Group 3"/>
          <p:cNvGrpSpPr/>
          <p:nvPr/>
        </p:nvGrpSpPr>
        <p:grpSpPr>
          <a:xfrm>
            <a:off x="9756693" y="4479222"/>
            <a:ext cx="7448556" cy="3078397"/>
            <a:chOff x="0" y="0"/>
            <a:chExt cx="1961759" cy="642672"/>
          </a:xfrm>
        </p:grpSpPr>
        <p:sp>
          <p:nvSpPr>
            <p:cNvPr id="40" name="Freeform 4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41" name="TextBox 5"/>
            <p:cNvSpPr txBox="1"/>
            <p:nvPr/>
          </p:nvSpPr>
          <p:spPr>
            <a:xfrm>
              <a:off x="0" y="-19050"/>
              <a:ext cx="1961759" cy="6617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49"/>
                </a:lnSpc>
              </a:pPr>
              <a:endParaRPr/>
            </a:p>
          </p:txBody>
        </p:sp>
      </p:grpSp>
      <p:grpSp>
        <p:nvGrpSpPr>
          <p:cNvPr id="42" name="Group 6"/>
          <p:cNvGrpSpPr/>
          <p:nvPr/>
        </p:nvGrpSpPr>
        <p:grpSpPr>
          <a:xfrm>
            <a:off x="9375693" y="4159105"/>
            <a:ext cx="7192540" cy="974881"/>
            <a:chOff x="0" y="0"/>
            <a:chExt cx="17053193" cy="2311400"/>
          </a:xfrm>
        </p:grpSpPr>
        <p:sp>
          <p:nvSpPr>
            <p:cNvPr id="43" name="Freeform 7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B1AEF2"/>
            </a:solidFill>
          </p:spPr>
        </p:sp>
      </p:grpSp>
      <p:grpSp>
        <p:nvGrpSpPr>
          <p:cNvPr id="44" name="Group 8"/>
          <p:cNvGrpSpPr/>
          <p:nvPr/>
        </p:nvGrpSpPr>
        <p:grpSpPr>
          <a:xfrm>
            <a:off x="9547143" y="4332610"/>
            <a:ext cx="627870" cy="627870"/>
            <a:chOff x="0" y="0"/>
            <a:chExt cx="2311400" cy="2311400"/>
          </a:xfrm>
        </p:grpSpPr>
        <p:sp>
          <p:nvSpPr>
            <p:cNvPr id="45" name="Freeform 9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46" name="TextBox 26"/>
          <p:cNvSpPr txBox="1"/>
          <p:nvPr/>
        </p:nvSpPr>
        <p:spPr>
          <a:xfrm>
            <a:off x="10346463" y="4325116"/>
            <a:ext cx="6107491" cy="589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182A39"/>
                </a:solidFill>
                <a:latin typeface="Barlow Bold"/>
              </a:rPr>
              <a:t>Revenue Streams</a:t>
            </a:r>
          </a:p>
        </p:txBody>
      </p:sp>
      <p:sp>
        <p:nvSpPr>
          <p:cNvPr id="47" name="TextBox 27"/>
          <p:cNvSpPr txBox="1"/>
          <p:nvPr/>
        </p:nvSpPr>
        <p:spPr>
          <a:xfrm>
            <a:off x="9979045" y="5252149"/>
            <a:ext cx="675808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Subscription Model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Tiered plans for premium 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features such as AI chats.</a:t>
            </a:r>
            <a:endParaRPr lang="en-US" sz="2000" spc="96" dirty="0">
              <a:solidFill>
                <a:srgbClr val="182A39"/>
              </a:solidFill>
              <a:latin typeface="Garet Bold"/>
            </a:endParaRP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Advertisement Revenue: 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Partnering with healthcare brands.</a:t>
            </a: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Premium Content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Local recommended 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d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octors &amp; Medics contact.</a:t>
            </a:r>
            <a:endParaRPr lang="en-US" sz="2000" spc="96" dirty="0">
              <a:solidFill>
                <a:srgbClr val="182A39"/>
              </a:solidFill>
              <a:latin typeface="Garet Bold"/>
            </a:endParaRPr>
          </a:p>
        </p:txBody>
      </p:sp>
      <p:sp>
        <p:nvSpPr>
          <p:cNvPr id="48" name="TextBox 28"/>
          <p:cNvSpPr txBox="1"/>
          <p:nvPr/>
        </p:nvSpPr>
        <p:spPr>
          <a:xfrm>
            <a:off x="9581369" y="4425766"/>
            <a:ext cx="559417" cy="412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IN" sz="2600" dirty="0" smtClean="0">
                <a:solidFill>
                  <a:srgbClr val="3C5679"/>
                </a:solidFill>
                <a:latin typeface="Barlow Bold"/>
              </a:rPr>
              <a:t>2.</a:t>
            </a:r>
            <a:endParaRPr lang="en-US" sz="2600" dirty="0">
              <a:solidFill>
                <a:srgbClr val="3C5679"/>
              </a:solidFill>
              <a:latin typeface="Barlow Bold"/>
            </a:endParaRPr>
          </a:p>
        </p:txBody>
      </p:sp>
      <p:grpSp>
        <p:nvGrpSpPr>
          <p:cNvPr id="49" name="Group 17"/>
          <p:cNvGrpSpPr/>
          <p:nvPr/>
        </p:nvGrpSpPr>
        <p:grpSpPr>
          <a:xfrm>
            <a:off x="1230068" y="7341816"/>
            <a:ext cx="7412778" cy="2062367"/>
            <a:chOff x="0" y="0"/>
            <a:chExt cx="1961759" cy="642672"/>
          </a:xfrm>
        </p:grpSpPr>
        <p:sp>
          <p:nvSpPr>
            <p:cNvPr id="50" name="Freeform 18"/>
            <p:cNvSpPr/>
            <p:nvPr/>
          </p:nvSpPr>
          <p:spPr>
            <a:xfrm>
              <a:off x="0" y="0"/>
              <a:ext cx="1961760" cy="642672"/>
            </a:xfrm>
            <a:custGeom>
              <a:avLst/>
              <a:gdLst/>
              <a:ahLst/>
              <a:cxnLst/>
              <a:rect l="l" t="t" r="r" b="b"/>
              <a:pathLst>
                <a:path w="1961760" h="642672">
                  <a:moveTo>
                    <a:pt x="0" y="0"/>
                  </a:moveTo>
                  <a:lnTo>
                    <a:pt x="1961760" y="0"/>
                  </a:lnTo>
                  <a:lnTo>
                    <a:pt x="1961760" y="642672"/>
                  </a:lnTo>
                  <a:lnTo>
                    <a:pt x="0" y="64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525252"/>
              </a:solidFill>
              <a:prstDash val="dash"/>
              <a:miter/>
            </a:ln>
          </p:spPr>
        </p:sp>
        <p:sp>
          <p:nvSpPr>
            <p:cNvPr id="51" name="TextBox 19"/>
            <p:cNvSpPr txBox="1"/>
            <p:nvPr/>
          </p:nvSpPr>
          <p:spPr>
            <a:xfrm>
              <a:off x="0" y="-19050"/>
              <a:ext cx="1961759" cy="6617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49"/>
                </a:lnSpc>
              </a:pPr>
              <a:endParaRPr/>
            </a:p>
          </p:txBody>
        </p:sp>
      </p:grpSp>
      <p:grpSp>
        <p:nvGrpSpPr>
          <p:cNvPr id="52" name="Group 20"/>
          <p:cNvGrpSpPr/>
          <p:nvPr/>
        </p:nvGrpSpPr>
        <p:grpSpPr>
          <a:xfrm>
            <a:off x="813285" y="6991634"/>
            <a:ext cx="7005620" cy="1066438"/>
            <a:chOff x="0" y="0"/>
            <a:chExt cx="17053193" cy="2311400"/>
          </a:xfrm>
        </p:grpSpPr>
        <p:sp>
          <p:nvSpPr>
            <p:cNvPr id="53" name="Freeform 21"/>
            <p:cNvSpPr/>
            <p:nvPr/>
          </p:nvSpPr>
          <p:spPr>
            <a:xfrm>
              <a:off x="0" y="0"/>
              <a:ext cx="17053193" cy="2311400"/>
            </a:xfrm>
            <a:custGeom>
              <a:avLst/>
              <a:gdLst/>
              <a:ahLst/>
              <a:cxnLst/>
              <a:rect l="l" t="t" r="r" b="b"/>
              <a:pathLst>
                <a:path w="17053193" h="2311400">
                  <a:moveTo>
                    <a:pt x="16748393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16748393" y="2311400"/>
                  </a:lnTo>
                  <a:cubicBezTo>
                    <a:pt x="16917302" y="2311400"/>
                    <a:pt x="17053193" y="2175510"/>
                    <a:pt x="17053193" y="2006600"/>
                  </a:cubicBezTo>
                  <a:lnTo>
                    <a:pt x="17053193" y="304800"/>
                  </a:lnTo>
                  <a:cubicBezTo>
                    <a:pt x="17053193" y="135890"/>
                    <a:pt x="16917302" y="0"/>
                    <a:pt x="16748393" y="0"/>
                  </a:cubicBezTo>
                  <a:close/>
                </a:path>
              </a:pathLst>
            </a:custGeom>
            <a:solidFill>
              <a:srgbClr val="9DBF8E"/>
            </a:solidFill>
          </p:spPr>
        </p:sp>
      </p:grpSp>
      <p:grpSp>
        <p:nvGrpSpPr>
          <p:cNvPr id="54" name="Group 22"/>
          <p:cNvGrpSpPr/>
          <p:nvPr/>
        </p:nvGrpSpPr>
        <p:grpSpPr>
          <a:xfrm>
            <a:off x="1000837" y="7165740"/>
            <a:ext cx="686837" cy="686837"/>
            <a:chOff x="0" y="0"/>
            <a:chExt cx="2311400" cy="2311400"/>
          </a:xfrm>
        </p:grpSpPr>
        <p:sp>
          <p:nvSpPr>
            <p:cNvPr id="55" name="Freeform 23"/>
            <p:cNvSpPr/>
            <p:nvPr/>
          </p:nvSpPr>
          <p:spPr>
            <a:xfrm>
              <a:off x="0" y="0"/>
              <a:ext cx="2311400" cy="2311400"/>
            </a:xfrm>
            <a:custGeom>
              <a:avLst/>
              <a:gdLst/>
              <a:ahLst/>
              <a:cxnLst/>
              <a:rect l="l" t="t" r="r" b="b"/>
              <a:pathLst>
                <a:path w="2311400" h="2311400">
                  <a:moveTo>
                    <a:pt x="2006600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006600" y="2311400"/>
                  </a:lnTo>
                  <a:cubicBezTo>
                    <a:pt x="2175510" y="2311400"/>
                    <a:pt x="2311400" y="2175510"/>
                    <a:pt x="2311400" y="2006600"/>
                  </a:cubicBezTo>
                  <a:lnTo>
                    <a:pt x="2311400" y="304800"/>
                  </a:lnTo>
                  <a:cubicBezTo>
                    <a:pt x="2311400" y="135890"/>
                    <a:pt x="2175510" y="0"/>
                    <a:pt x="2006600" y="0"/>
                  </a:cubicBezTo>
                  <a:close/>
                </a:path>
              </a:pathLst>
            </a:custGeom>
            <a:solidFill>
              <a:srgbClr val="F1F7F7"/>
            </a:solidFill>
          </p:spPr>
        </p:sp>
      </p:grpSp>
      <p:sp>
        <p:nvSpPr>
          <p:cNvPr id="56" name="TextBox 32"/>
          <p:cNvSpPr txBox="1"/>
          <p:nvPr/>
        </p:nvSpPr>
        <p:spPr>
          <a:xfrm>
            <a:off x="1896064" y="7262662"/>
            <a:ext cx="6317124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Barlow Bold"/>
              </a:rPr>
              <a:t>Customer Segments</a:t>
            </a:r>
          </a:p>
        </p:txBody>
      </p:sp>
      <p:sp>
        <p:nvSpPr>
          <p:cNvPr id="57" name="TextBox 33"/>
          <p:cNvSpPr txBox="1"/>
          <p:nvPr/>
        </p:nvSpPr>
        <p:spPr>
          <a:xfrm>
            <a:off x="1440151" y="8084679"/>
            <a:ext cx="702851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Health-Conscious Individuals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Seeking personalized health solutions.</a:t>
            </a:r>
          </a:p>
          <a:p>
            <a:pPr>
              <a:lnSpc>
                <a:spcPts val="2775"/>
              </a:lnSpc>
            </a:pPr>
            <a:r>
              <a:rPr lang="en-US" sz="2000" b="1" spc="96" dirty="0">
                <a:solidFill>
                  <a:srgbClr val="182A39"/>
                </a:solidFill>
                <a:latin typeface="Garet Bold"/>
              </a:rPr>
              <a:t>Healthcare Professionals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: 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Doctors, </a:t>
            </a:r>
            <a:r>
              <a:rPr lang="en-US" sz="2000" spc="96" dirty="0">
                <a:solidFill>
                  <a:srgbClr val="182A39"/>
                </a:solidFill>
                <a:latin typeface="Garet Bold"/>
              </a:rPr>
              <a:t>trainers</a:t>
            </a:r>
            <a:r>
              <a:rPr lang="en-US" sz="2000" spc="96" dirty="0" smtClean="0">
                <a:solidFill>
                  <a:srgbClr val="182A39"/>
                </a:solidFill>
                <a:latin typeface="Garet Bold"/>
              </a:rPr>
              <a:t>.</a:t>
            </a:r>
            <a:endParaRPr lang="en-US" sz="2000" spc="96" dirty="0">
              <a:solidFill>
                <a:srgbClr val="182A39"/>
              </a:solidFill>
              <a:latin typeface="Garet Bold"/>
            </a:endParaRPr>
          </a:p>
        </p:txBody>
      </p:sp>
      <p:sp>
        <p:nvSpPr>
          <p:cNvPr id="58" name="TextBox 34"/>
          <p:cNvSpPr txBox="1"/>
          <p:nvPr/>
        </p:nvSpPr>
        <p:spPr>
          <a:xfrm>
            <a:off x="1038277" y="7256342"/>
            <a:ext cx="611955" cy="457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1"/>
              </a:lnSpc>
            </a:pPr>
            <a:r>
              <a:rPr lang="en-IN" sz="2844" dirty="0" smtClean="0">
                <a:solidFill>
                  <a:srgbClr val="3C5679"/>
                </a:solidFill>
                <a:latin typeface="Barlow Bold"/>
              </a:rPr>
              <a:t>3.</a:t>
            </a:r>
            <a:endParaRPr lang="en-US" sz="2844" dirty="0">
              <a:solidFill>
                <a:srgbClr val="3C5679"/>
              </a:solidFill>
              <a:latin typeface="Barlow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2563261"/>
            <a:ext cx="18288000" cy="4409039"/>
            <a:chOff x="0" y="0"/>
            <a:chExt cx="6714186" cy="8856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14186" cy="885682"/>
            </a:xfrm>
            <a:custGeom>
              <a:avLst/>
              <a:gdLst/>
              <a:ahLst/>
              <a:cxnLst/>
              <a:rect l="l" t="t" r="r" b="b"/>
              <a:pathLst>
                <a:path w="6714186" h="885682">
                  <a:moveTo>
                    <a:pt x="0" y="0"/>
                  </a:moveTo>
                  <a:lnTo>
                    <a:pt x="6714186" y="0"/>
                  </a:lnTo>
                  <a:lnTo>
                    <a:pt x="6714186" y="885682"/>
                  </a:lnTo>
                  <a:lnTo>
                    <a:pt x="0" y="885682"/>
                  </a:lnTo>
                  <a:close/>
                </a:path>
              </a:pathLst>
            </a:custGeom>
            <a:solidFill>
              <a:srgbClr val="48B4BB"/>
            </a:solidFill>
          </p:spPr>
        </p:sp>
      </p:grpSp>
      <p:sp>
        <p:nvSpPr>
          <p:cNvPr id="4" name="TextBox 5"/>
          <p:cNvSpPr txBox="1"/>
          <p:nvPr/>
        </p:nvSpPr>
        <p:spPr>
          <a:xfrm>
            <a:off x="4419600" y="4686300"/>
            <a:ext cx="9220200" cy="10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960"/>
              </a:lnSpc>
              <a:spcBef>
                <a:spcPct val="0"/>
              </a:spcBef>
            </a:pPr>
            <a:r>
              <a:rPr lang="en-IN" sz="11500" dirty="0" smtClean="0">
                <a:solidFill>
                  <a:srgbClr val="FFFFFF"/>
                </a:solidFill>
                <a:latin typeface="Open Sans Extra Bold"/>
              </a:rPr>
              <a:t>Thank You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2476500"/>
            <a:ext cx="18288000" cy="4572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1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397</Words>
  <Application>Microsoft Office PowerPoint</Application>
  <PresentationFormat>Custom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Garet Bold</vt:lpstr>
      <vt:lpstr>Courier New</vt:lpstr>
      <vt:lpstr>Arimo</vt:lpstr>
      <vt:lpstr>Wingdings</vt:lpstr>
      <vt:lpstr>Barlow Semi-Bold</vt:lpstr>
      <vt:lpstr>Barlow Bold</vt:lpstr>
      <vt:lpstr>Open Sans Extra Bold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AIMED</dc:title>
  <dc:creator>Prashant .</dc:creator>
  <cp:lastModifiedBy>asus</cp:lastModifiedBy>
  <cp:revision>33</cp:revision>
  <dcterms:created xsi:type="dcterms:W3CDTF">2006-08-16T00:00:00Z</dcterms:created>
  <dcterms:modified xsi:type="dcterms:W3CDTF">2024-09-03T19:59:56Z</dcterms:modified>
  <dc:identifier>DAF_9M1j0pA</dc:identifier>
</cp:coreProperties>
</file>