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72" r:id="rId4"/>
    <p:sldId id="266" r:id="rId5"/>
    <p:sldId id="258" r:id="rId6"/>
    <p:sldId id="263" r:id="rId7"/>
    <p:sldId id="267" r:id="rId8"/>
    <p:sldId id="274" r:id="rId9"/>
    <p:sldId id="269" r:id="rId10"/>
    <p:sldId id="270" r:id="rId11"/>
    <p:sldId id="275" r:id="rId12"/>
    <p:sldId id="276" r:id="rId13"/>
    <p:sldId id="277" r:id="rId14"/>
    <p:sldId id="261" r:id="rId15"/>
    <p:sldId id="273" r:id="rId16"/>
    <p:sldId id="264" r:id="rId17"/>
  </p:sldIdLst>
  <p:sldSz cx="18288000" cy="10287000"/>
  <p:notesSz cx="6858000" cy="9144000"/>
  <p:embeddedFontLst>
    <p:embeddedFont>
      <p:font typeface="Arimo" charset="0"/>
      <p:regular r:id="rId18"/>
    </p:embeddedFont>
    <p:embeddedFont>
      <p:font typeface="Barlow Semi-Bold" charset="0"/>
      <p:regular r:id="rId19"/>
    </p:embeddedFont>
    <p:embeddedFont>
      <p:font typeface="Open Sans Extra Bold" charset="0"/>
      <p:regular r:id="rId20"/>
    </p:embeddedFont>
    <p:embeddedFont>
      <p:font typeface="Arimo Bold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Barlow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37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7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tailwindcss.com/do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careitnews.com/ai-healthcare" TargetMode="External"/><Relationship Id="rId5" Type="http://schemas.openxmlformats.org/officeDocument/2006/relationships/hyperlink" Target="https://www.w3.org/WAI/standards-guidelines/wcag/" TargetMode="External"/><Relationship Id="rId4" Type="http://schemas.openxmlformats.org/officeDocument/2006/relationships/hyperlink" Target="https://gdpr.eu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wnloads\CUREAI\public\src\img\ai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87" y="495300"/>
            <a:ext cx="4875213" cy="12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ownloads\cureAI-illustration1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38100"/>
            <a:ext cx="9639300" cy="10325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/>
          <p:cNvSpPr txBox="1"/>
          <p:nvPr/>
        </p:nvSpPr>
        <p:spPr>
          <a:xfrm>
            <a:off x="10401300" y="2247900"/>
            <a:ext cx="7239000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Disease Detection </a:t>
            </a:r>
          </a:p>
          <a:p>
            <a:pPr lvl="0" algn="r"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AND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Medical Guidance </a:t>
            </a:r>
          </a:p>
          <a:p>
            <a:pPr lvl="0" algn="r">
              <a:spcBef>
                <a:spcPct val="0"/>
              </a:spcBef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WITH</a:t>
            </a: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Image </a:t>
            </a: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Analysis</a:t>
            </a:r>
          </a:p>
          <a:p>
            <a:pPr lvl="0" algn="r">
              <a:spcBef>
                <a:spcPct val="0"/>
              </a:spcBef>
            </a:pP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For Patients</a:t>
            </a:r>
            <a:endParaRPr lang="en-US" sz="4000" u="none" strike="noStrike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10800" y="7581900"/>
            <a:ext cx="74676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By: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Prashant </a:t>
            </a: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21BIT0524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Shashank Mishra 21BIT</a:t>
            </a:r>
            <a:endParaRPr lang="en-IN" sz="3600" u="none" strike="noStrike" dirty="0">
              <a:solidFill>
                <a:srgbClr val="002060"/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Under Guidance of</a:t>
            </a:r>
          </a:p>
          <a:p>
            <a:pPr lvl="0" algn="r">
              <a:spcBef>
                <a:spcPct val="0"/>
              </a:spcBef>
            </a:pP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Sumangali K</a:t>
            </a:r>
            <a:endParaRPr lang="en-US" sz="3600" u="none" strike="noStrike" dirty="0">
              <a:solidFill>
                <a:srgbClr val="00206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664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19634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Architecture &amp; Flow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sus\Downloads\FLOCH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2807"/>
          <a:stretch/>
        </p:blipFill>
        <p:spPr bwMode="auto">
          <a:xfrm>
            <a:off x="1981200" y="2006600"/>
            <a:ext cx="1462431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9342" y="358723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Tessaract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621768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Blip Captioning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68400" y="33909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287000" y="59171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5459" y="91937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4782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Working Screenshots: Predictor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247900" y="1968501"/>
            <a:ext cx="12573000" cy="76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4782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Working Screenshots: Tool Scanner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095500"/>
            <a:ext cx="13258800" cy="75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4782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Working Screenshots: Prescription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943099"/>
            <a:ext cx="15925800" cy="78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94285" y="2823287"/>
            <a:ext cx="7448556" cy="2440144"/>
            <a:chOff x="0" y="0"/>
            <a:chExt cx="1961759" cy="6426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961759" cy="690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3285" y="2503169"/>
            <a:ext cx="7192540" cy="974881"/>
            <a:chOff x="0" y="0"/>
            <a:chExt cx="17053193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4735" y="2676674"/>
            <a:ext cx="627870" cy="627870"/>
            <a:chOff x="0" y="0"/>
            <a:chExt cx="2311400" cy="2311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4913" y="1714500"/>
            <a:ext cx="1169371" cy="533400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6687800" y="9598271"/>
            <a:ext cx="1560265" cy="650629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84055" y="2705100"/>
            <a:ext cx="6107491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Semi-Bold"/>
              </a:rPr>
              <a:t>Key Partners &amp; Resources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4816" y="3536632"/>
            <a:ext cx="710749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Healthcare Providers: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Partnering for specialized care.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AI Technology Companies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: Google’s generative models.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Marketing Agencies: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Promotional activities and user acquisition.</a:t>
            </a:r>
          </a:p>
          <a:p>
            <a:pPr marL="0" lvl="0" indent="0">
              <a:lnSpc>
                <a:spcPts val="2520"/>
              </a:lnSpc>
            </a:pPr>
            <a:endParaRPr lang="en-US" sz="2000" spc="93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18961" y="2723515"/>
            <a:ext cx="55941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3C5679"/>
                </a:solidFill>
                <a:latin typeface="Barlow Bold"/>
              </a:rPr>
              <a:t>1.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33991" y="456893"/>
            <a:ext cx="1135320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82"/>
              </a:lnSpc>
              <a:spcBef>
                <a:spcPct val="0"/>
              </a:spcBef>
            </a:pPr>
            <a:r>
              <a:rPr lang="en-US" sz="5335" u="none" strike="noStrike" dirty="0">
                <a:solidFill>
                  <a:srgbClr val="FFFFFF"/>
                </a:solidFill>
                <a:latin typeface="Open Sans Extra Bold"/>
              </a:rPr>
              <a:t>Business Model | Future Scope</a:t>
            </a:r>
          </a:p>
        </p:txBody>
      </p:sp>
      <p:grpSp>
        <p:nvGrpSpPr>
          <p:cNvPr id="39" name="Group 3"/>
          <p:cNvGrpSpPr/>
          <p:nvPr/>
        </p:nvGrpSpPr>
        <p:grpSpPr>
          <a:xfrm>
            <a:off x="9756693" y="4479222"/>
            <a:ext cx="7448556" cy="3078397"/>
            <a:chOff x="0" y="0"/>
            <a:chExt cx="1961759" cy="642672"/>
          </a:xfrm>
        </p:grpSpPr>
        <p:sp>
          <p:nvSpPr>
            <p:cNvPr id="40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41" name="TextBox 5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42" name="Group 6"/>
          <p:cNvGrpSpPr/>
          <p:nvPr/>
        </p:nvGrpSpPr>
        <p:grpSpPr>
          <a:xfrm>
            <a:off x="9375693" y="4159105"/>
            <a:ext cx="7192540" cy="974881"/>
            <a:chOff x="0" y="0"/>
            <a:chExt cx="17053193" cy="2311400"/>
          </a:xfrm>
        </p:grpSpPr>
        <p:sp>
          <p:nvSpPr>
            <p:cNvPr id="43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44" name="Group 8"/>
          <p:cNvGrpSpPr/>
          <p:nvPr/>
        </p:nvGrpSpPr>
        <p:grpSpPr>
          <a:xfrm>
            <a:off x="9547143" y="4332610"/>
            <a:ext cx="627870" cy="627870"/>
            <a:chOff x="0" y="0"/>
            <a:chExt cx="2311400" cy="2311400"/>
          </a:xfrm>
        </p:grpSpPr>
        <p:sp>
          <p:nvSpPr>
            <p:cNvPr id="45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46" name="TextBox 26"/>
          <p:cNvSpPr txBox="1"/>
          <p:nvPr/>
        </p:nvSpPr>
        <p:spPr>
          <a:xfrm>
            <a:off x="10346463" y="4325116"/>
            <a:ext cx="6107491" cy="58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Bold"/>
              </a:rPr>
              <a:t>Revenue Streams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9979045" y="5252149"/>
            <a:ext cx="675808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Subscription Model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Tiered plans for premium features such as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Doctor / AI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chats.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Advertisement Revenue: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Partnering with healthcare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brands with </a:t>
            </a:r>
            <a:r>
              <a:rPr lang="en-US" sz="2000" spc="96" dirty="0" err="1" smtClean="0">
                <a:solidFill>
                  <a:srgbClr val="182A39"/>
                </a:solidFill>
                <a:latin typeface="Garet Bold"/>
              </a:rPr>
              <a:t>ADsense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.</a:t>
            </a:r>
            <a:endParaRPr lang="en-US" sz="2000" spc="96" dirty="0">
              <a:solidFill>
                <a:srgbClr val="182A39"/>
              </a:solidFill>
              <a:latin typeface="Garet Bold"/>
            </a:endParaRP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Premium Content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Local recommended doctors &amp; Medics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contact and location.</a:t>
            </a:r>
            <a:endParaRPr lang="en-US" sz="2000" spc="96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9581369" y="4425766"/>
            <a:ext cx="559417" cy="41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IN" sz="2600" dirty="0">
                <a:solidFill>
                  <a:srgbClr val="3C5679"/>
                </a:solidFill>
                <a:latin typeface="Barlow Bold"/>
              </a:rPr>
              <a:t>2.</a:t>
            </a:r>
            <a:endParaRPr lang="en-US" sz="2600" dirty="0">
              <a:solidFill>
                <a:srgbClr val="3C5679"/>
              </a:solidFill>
              <a:latin typeface="Barlow Bold"/>
            </a:endParaRPr>
          </a:p>
        </p:txBody>
      </p:sp>
      <p:grpSp>
        <p:nvGrpSpPr>
          <p:cNvPr id="49" name="Group 17"/>
          <p:cNvGrpSpPr/>
          <p:nvPr/>
        </p:nvGrpSpPr>
        <p:grpSpPr>
          <a:xfrm>
            <a:off x="1230068" y="7341816"/>
            <a:ext cx="7412778" cy="2256455"/>
            <a:chOff x="0" y="0"/>
            <a:chExt cx="1961759" cy="642672"/>
          </a:xfrm>
        </p:grpSpPr>
        <p:sp>
          <p:nvSpPr>
            <p:cNvPr id="50" name="Freeform 18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1" name="TextBox 19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52" name="Group 20"/>
          <p:cNvGrpSpPr/>
          <p:nvPr/>
        </p:nvGrpSpPr>
        <p:grpSpPr>
          <a:xfrm>
            <a:off x="813285" y="6991634"/>
            <a:ext cx="7005620" cy="1066438"/>
            <a:chOff x="0" y="0"/>
            <a:chExt cx="17053193" cy="2311400"/>
          </a:xfrm>
        </p:grpSpPr>
        <p:sp>
          <p:nvSpPr>
            <p:cNvPr id="53" name="Freeform 21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9DBF8E"/>
            </a:solidFill>
          </p:spPr>
        </p:sp>
      </p:grpSp>
      <p:grpSp>
        <p:nvGrpSpPr>
          <p:cNvPr id="54" name="Group 22"/>
          <p:cNvGrpSpPr/>
          <p:nvPr/>
        </p:nvGrpSpPr>
        <p:grpSpPr>
          <a:xfrm>
            <a:off x="1000837" y="7165740"/>
            <a:ext cx="686837" cy="686837"/>
            <a:chOff x="0" y="0"/>
            <a:chExt cx="2311400" cy="2311400"/>
          </a:xfrm>
        </p:grpSpPr>
        <p:sp>
          <p:nvSpPr>
            <p:cNvPr id="55" name="Freeform 2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56" name="TextBox 32"/>
          <p:cNvSpPr txBox="1"/>
          <p:nvPr/>
        </p:nvSpPr>
        <p:spPr>
          <a:xfrm>
            <a:off x="1896064" y="7262662"/>
            <a:ext cx="6317124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Barlow Bold"/>
              </a:rPr>
              <a:t>Customer Segments</a:t>
            </a:r>
          </a:p>
        </p:txBody>
      </p:sp>
      <p:sp>
        <p:nvSpPr>
          <p:cNvPr id="57" name="TextBox 33"/>
          <p:cNvSpPr txBox="1"/>
          <p:nvPr/>
        </p:nvSpPr>
        <p:spPr>
          <a:xfrm>
            <a:off x="1440151" y="8084679"/>
            <a:ext cx="7028514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Health-Conscious Individuals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Seeking personalized health solutions.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Healthcare Professionals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Assistance by Doctors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, trainers.</a:t>
            </a:r>
          </a:p>
        </p:txBody>
      </p:sp>
      <p:sp>
        <p:nvSpPr>
          <p:cNvPr id="58" name="TextBox 34"/>
          <p:cNvSpPr txBox="1"/>
          <p:nvPr/>
        </p:nvSpPr>
        <p:spPr>
          <a:xfrm>
            <a:off x="1038277" y="7256342"/>
            <a:ext cx="611955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1"/>
              </a:lnSpc>
            </a:pPr>
            <a:r>
              <a:rPr lang="en-IN" sz="2844" dirty="0">
                <a:solidFill>
                  <a:srgbClr val="3C5679"/>
                </a:solidFill>
                <a:latin typeface="Barlow Bold"/>
              </a:rPr>
              <a:t>3.</a:t>
            </a:r>
            <a:endParaRPr lang="en-US" sz="2844" dirty="0">
              <a:solidFill>
                <a:srgbClr val="3C5679"/>
              </a:solidFill>
              <a:latin typeface="Barl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References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59042" y="2476500"/>
            <a:ext cx="14097000" cy="7145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1.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Tailwind CSS Documentation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Utility-first CSS framework documentation for building custom UIs.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2.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Hugging Face Models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Repository of AI models for NLP, image captioning, and more.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3.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GDPR Compliance Guidelines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Guidelines for ensuring data privacy and protection under GDPR.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4.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W3C Accessibility Standards (WCAG 2.1)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Standards for designing accessible web content for all users.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5.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AI in Healthcare: Applications and Trends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Overview of AI applications and trends in healthcare.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6.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Introduction to Secure Coding Practices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Best practices for preventing common coding vulnerabilities.</a:t>
            </a:r>
            <a:endParaRPr lang="en-US" sz="2300" b="0" i="0" u="none" strike="noStrike" dirty="0">
              <a:solidFill>
                <a:srgbClr val="000000"/>
              </a:solidFill>
              <a:effectLst/>
              <a:latin typeface="Arimo" charset="0"/>
              <a:ea typeface="Arimo" charset="0"/>
              <a:cs typeface="Arim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2563261"/>
            <a:ext cx="18288000" cy="4409039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5"/>
          <p:cNvSpPr txBox="1"/>
          <p:nvPr/>
        </p:nvSpPr>
        <p:spPr>
          <a:xfrm>
            <a:off x="4419600" y="4686300"/>
            <a:ext cx="9220200" cy="10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60"/>
              </a:lnSpc>
              <a:spcBef>
                <a:spcPct val="0"/>
              </a:spcBef>
            </a:pPr>
            <a:r>
              <a:rPr lang="en-IN" sz="11500" dirty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476500"/>
            <a:ext cx="18288000" cy="4572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Challenges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in Traditional Healthcare: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Limited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access, high costs, and diagnosis delays.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Lack of AI-driven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symptom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detection with probable percentage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There is no such platform for prescription and medicine image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analysis.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Need for Advanced AI Integration</a:t>
            </a: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Real-time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accurate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health assessments through generative AI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with the probability of the disease.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The other platforms didn’t include the image analysis, so we are developing a platform for it.</a:t>
            </a:r>
            <a:endParaRPr lang="en-US" sz="2400" dirty="0" smtClean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 Analysis of the doctor’s prescription to make the patients understand the technicalities and medicines.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User guide for the medical tool images uploaded by users directly through the camera.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Rationale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for CureAI: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Reduces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reliance on traditional healthcare by offering AI-driven solutions for proactive health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management in an affordable manner.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 smtClean="0">
                <a:solidFill>
                  <a:srgbClr val="FFFFFF"/>
                </a:solidFill>
                <a:latin typeface="Open Sans Extra Bold"/>
              </a:rPr>
              <a:t>Literature Review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Traditional healthcare systems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lack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comprehensive platforms for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disease analysis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holistic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AI </a:t>
            </a:r>
            <a:r>
              <a:rPr lang="en-US" sz="3411" b="1" dirty="0">
                <a:solidFill>
                  <a:srgbClr val="2E2E2E"/>
                </a:solidFill>
                <a:latin typeface="Arimo Bold"/>
              </a:rPr>
              <a:t>health management.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IN" sz="3411" dirty="0" smtClean="0">
              <a:solidFill>
                <a:srgbClr val="2E2E2E"/>
              </a:solidFill>
              <a:latin typeface="Arimo Bold"/>
            </a:endParaRPr>
          </a:p>
          <a:p>
            <a:pPr lvl="2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Users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struggle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to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determine the disease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based on the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symptoms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they are experiencing.</a:t>
            </a:r>
          </a:p>
          <a:p>
            <a:pPr algn="just">
              <a:lnSpc>
                <a:spcPts val="4776"/>
              </a:lnSpc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Existing solutions do not offer integrated features such as </a:t>
            </a:r>
            <a:r>
              <a:rPr lang="en-US" sz="3411" b="1" dirty="0" smtClean="0">
                <a:solidFill>
                  <a:srgbClr val="2E2E2E"/>
                </a:solidFill>
                <a:latin typeface="Arimo"/>
              </a:rPr>
              <a:t>medical tool scanning,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medication info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with side-effects &amp; dosage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etc.</a:t>
            </a:r>
          </a:p>
          <a:p>
            <a:pPr algn="just">
              <a:lnSpc>
                <a:spcPts val="4776"/>
              </a:lnSpc>
            </a:pPr>
            <a:endParaRPr lang="en-US" sz="3411" dirty="0">
              <a:solidFill>
                <a:srgbClr val="2E2E2E"/>
              </a:solidFill>
              <a:latin typeface="Arimo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There is a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need 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for an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affordable, cross platform, user-friendly,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technologically advanced platform that addresses these needs.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Gap Identification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255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Objectives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356198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Develop an AI-Driven Healthcare Platform</a:t>
            </a:r>
            <a:r>
              <a:rPr lang="en-US" sz="3200" dirty="0"/>
              <a:t>: Focus on creating a comprehensive system for early disease detection </a:t>
            </a:r>
            <a:r>
              <a:rPr lang="en-US" sz="3200" dirty="0" smtClean="0"/>
              <a:t>based on symptoms in natural language.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Democratize </a:t>
            </a:r>
            <a:r>
              <a:rPr lang="en-US" sz="3200" b="1" dirty="0" smtClean="0"/>
              <a:t>Access </a:t>
            </a:r>
            <a:r>
              <a:rPr lang="en-US" sz="3200" b="1" dirty="0"/>
              <a:t>to Healthcare</a:t>
            </a:r>
            <a:r>
              <a:rPr lang="en-US" sz="3200" dirty="0"/>
              <a:t>: Ensure that medical advice is </a:t>
            </a:r>
            <a:r>
              <a:rPr lang="en-US" sz="3200" b="1" dirty="0"/>
              <a:t>affordable and accessible</a:t>
            </a:r>
            <a:r>
              <a:rPr lang="en-US" sz="3200" dirty="0"/>
              <a:t>, regardless of geographical location or language.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Integrate Multiple Healthcare Functionalities</a:t>
            </a:r>
            <a:r>
              <a:rPr lang="en-US" sz="3200" dirty="0"/>
              <a:t>: Provide </a:t>
            </a:r>
            <a:r>
              <a:rPr lang="en-US" sz="3200" b="1" dirty="0"/>
              <a:t>real-time symptom analysis</a:t>
            </a:r>
            <a:r>
              <a:rPr lang="en-US" sz="3200" dirty="0"/>
              <a:t>, </a:t>
            </a:r>
            <a:r>
              <a:rPr lang="en-US" sz="3200" b="1" dirty="0"/>
              <a:t>prescription scanning</a:t>
            </a:r>
            <a:r>
              <a:rPr lang="en-US" sz="3200" dirty="0"/>
              <a:t>, and medical </a:t>
            </a:r>
            <a:r>
              <a:rPr lang="en-US" sz="3200" b="1" dirty="0"/>
              <a:t>tool usage </a:t>
            </a:r>
            <a:r>
              <a:rPr lang="en-US" sz="3200" dirty="0"/>
              <a:t>instructions within a single, user-friendly interface.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Empower Users</a:t>
            </a:r>
            <a:r>
              <a:rPr lang="en-US" sz="3200" dirty="0"/>
              <a:t>: Enable users to take control of their health, promoting preventive care and reducing reliance on traditional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3391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8090"/>
            <a:chOff x="0" y="0"/>
            <a:chExt cx="6671512" cy="812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812433"/>
            </a:xfrm>
            <a:custGeom>
              <a:avLst/>
              <a:gdLst/>
              <a:ahLst/>
              <a:cxnLst/>
              <a:rect l="l" t="t" r="r" b="b"/>
              <a:pathLst>
                <a:path w="6671512" h="812433">
                  <a:moveTo>
                    <a:pt x="0" y="0"/>
                  </a:moveTo>
                  <a:lnTo>
                    <a:pt x="6671512" y="0"/>
                  </a:lnTo>
                  <a:lnTo>
                    <a:pt x="6671512" y="812433"/>
                  </a:lnTo>
                  <a:lnTo>
                    <a:pt x="0" y="812433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38200" y="419100"/>
            <a:ext cx="690392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0"/>
              </a:lnSpc>
            </a:pPr>
            <a:r>
              <a:rPr lang="en-IN" sz="6105" dirty="0">
                <a:solidFill>
                  <a:srgbClr val="FFFFFF"/>
                </a:solidFill>
                <a:latin typeface="Open Sans Extra Bold"/>
              </a:rPr>
              <a:t>cureAI Features</a:t>
            </a:r>
            <a:endParaRPr lang="en-US" sz="6105" dirty="0">
              <a:solidFill>
                <a:srgbClr val="FFFFFF"/>
              </a:solidFill>
              <a:latin typeface="Open Sans Extra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43000" y="6875123"/>
            <a:ext cx="4491114" cy="1194979"/>
            <a:chOff x="0" y="0"/>
            <a:chExt cx="1683445" cy="3441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3445" cy="344165"/>
            </a:xfrm>
            <a:custGeom>
              <a:avLst/>
              <a:gdLst/>
              <a:ahLst/>
              <a:cxnLst/>
              <a:rect l="l" t="t" r="r" b="b"/>
              <a:pathLst>
                <a:path w="1683445" h="344165">
                  <a:moveTo>
                    <a:pt x="0" y="0"/>
                  </a:moveTo>
                  <a:lnTo>
                    <a:pt x="1683445" y="0"/>
                  </a:lnTo>
                  <a:lnTo>
                    <a:pt x="1683445" y="344165"/>
                  </a:lnTo>
                  <a:lnTo>
                    <a:pt x="0" y="34416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3000" y="8309202"/>
            <a:ext cx="4491114" cy="1177698"/>
            <a:chOff x="0" y="0"/>
            <a:chExt cx="1683445" cy="3455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83445" cy="345532"/>
            </a:xfrm>
            <a:custGeom>
              <a:avLst/>
              <a:gdLst/>
              <a:ahLst/>
              <a:cxnLst/>
              <a:rect l="l" t="t" r="r" b="b"/>
              <a:pathLst>
                <a:path w="1683445" h="345532">
                  <a:moveTo>
                    <a:pt x="0" y="0"/>
                  </a:moveTo>
                  <a:lnTo>
                    <a:pt x="1683445" y="0"/>
                  </a:lnTo>
                  <a:lnTo>
                    <a:pt x="1683445" y="345532"/>
                  </a:lnTo>
                  <a:lnTo>
                    <a:pt x="0" y="345532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014139" y="8309202"/>
            <a:ext cx="4749861" cy="1177697"/>
            <a:chOff x="0" y="0"/>
            <a:chExt cx="1700575" cy="2983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0574" cy="298336"/>
            </a:xfrm>
            <a:custGeom>
              <a:avLst/>
              <a:gdLst/>
              <a:ahLst/>
              <a:cxnLst/>
              <a:rect l="l" t="t" r="r" b="b"/>
              <a:pathLst>
                <a:path w="1700574" h="298336">
                  <a:moveTo>
                    <a:pt x="0" y="0"/>
                  </a:moveTo>
                  <a:lnTo>
                    <a:pt x="1700574" y="0"/>
                  </a:lnTo>
                  <a:lnTo>
                    <a:pt x="1700574" y="298336"/>
                  </a:lnTo>
                  <a:lnTo>
                    <a:pt x="0" y="298336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38951" y="7143680"/>
            <a:ext cx="3417813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Symptom based Disease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0060" y="8496300"/>
            <a:ext cx="4136834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Digital Prescription </a:t>
            </a:r>
            <a:r>
              <a:rPr lang="en-US" sz="2509" dirty="0">
                <a:solidFill>
                  <a:srgbClr val="2E2E2E"/>
                </a:solidFill>
                <a:latin typeface="Arimo Bold"/>
              </a:rPr>
              <a:t>analysis through image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8565059"/>
            <a:ext cx="365857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Natural language </a:t>
            </a: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support + Chatbot</a:t>
            </a:r>
            <a:endParaRPr lang="en-US" sz="2509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456522" y="6855706"/>
            <a:ext cx="4821078" cy="1214397"/>
            <a:chOff x="0" y="0"/>
            <a:chExt cx="1700575" cy="4992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574" cy="499243"/>
            </a:xfrm>
            <a:custGeom>
              <a:avLst/>
              <a:gdLst/>
              <a:ahLst/>
              <a:cxnLst/>
              <a:rect l="l" t="t" r="r" b="b"/>
              <a:pathLst>
                <a:path w="1700574" h="499243">
                  <a:moveTo>
                    <a:pt x="0" y="0"/>
                  </a:moveTo>
                  <a:lnTo>
                    <a:pt x="1700574" y="0"/>
                  </a:lnTo>
                  <a:lnTo>
                    <a:pt x="1700574" y="499243"/>
                  </a:lnTo>
                  <a:lnTo>
                    <a:pt x="0" y="499243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061308" y="7124700"/>
            <a:ext cx="345259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Medicine analysis through image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9506" y="6286500"/>
            <a:ext cx="4354494" cy="40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3112" dirty="0">
                <a:latin typeface="Open Sans Extra Bold"/>
              </a:rPr>
              <a:t>Features</a:t>
            </a:r>
            <a:r>
              <a:rPr lang="en-US" sz="3112" dirty="0">
                <a:solidFill>
                  <a:srgbClr val="555555"/>
                </a:solidFill>
                <a:latin typeface="Open Sans Extra Bold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8272" y="2150294"/>
            <a:ext cx="15905728" cy="3526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A single platform where users can get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early disease prediction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along with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it’s treatment, other symptoms &amp; effects, Personalized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exercises</a:t>
            </a:r>
            <a:r>
              <a:rPr lang="en-US" sz="3200" dirty="0" smtClean="0">
                <a:solidFill>
                  <a:srgbClr val="2E2E2E"/>
                </a:solidFill>
                <a:latin typeface="Arimo Bold"/>
              </a:rPr>
              <a:t>. 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Prescription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scanning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shows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directions to use them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benefits, side effects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and </a:t>
            </a:r>
            <a:r>
              <a:rPr lang="en-US" sz="2800" dirty="0">
                <a:solidFill>
                  <a:srgbClr val="2E2E2E"/>
                </a:solidFill>
                <a:latin typeface="Arimo Bold"/>
              </a:rPr>
              <a:t>Dosage guide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 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directly from the camera/image.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Users can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 any medical tool image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to get a step-by-step usage guide on them.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1991485" y="6854969"/>
            <a:ext cx="4772515" cy="1215134"/>
            <a:chOff x="0" y="0"/>
            <a:chExt cx="1683445" cy="37583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83445" cy="375830"/>
            </a:xfrm>
            <a:custGeom>
              <a:avLst/>
              <a:gdLst/>
              <a:ahLst/>
              <a:cxnLst/>
              <a:rect l="l" t="t" r="r" b="b"/>
              <a:pathLst>
                <a:path w="1683445" h="375830">
                  <a:moveTo>
                    <a:pt x="0" y="0"/>
                  </a:moveTo>
                  <a:lnTo>
                    <a:pt x="1683445" y="0"/>
                  </a:lnTo>
                  <a:lnTo>
                    <a:pt x="1683445" y="375830"/>
                  </a:lnTo>
                  <a:lnTo>
                    <a:pt x="0" y="375830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6456522" y="8309203"/>
            <a:ext cx="4821078" cy="1177697"/>
            <a:chOff x="0" y="0"/>
            <a:chExt cx="1700575" cy="3246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00574" cy="324645"/>
            </a:xfrm>
            <a:custGeom>
              <a:avLst/>
              <a:gdLst/>
              <a:ahLst/>
              <a:cxnLst/>
              <a:rect l="l" t="t" r="r" b="b"/>
              <a:pathLst>
                <a:path w="1700574" h="324645">
                  <a:moveTo>
                    <a:pt x="0" y="0"/>
                  </a:moveTo>
                  <a:lnTo>
                    <a:pt x="1700574" y="0"/>
                  </a:lnTo>
                  <a:lnTo>
                    <a:pt x="1700574" y="324645"/>
                  </a:lnTo>
                  <a:lnTo>
                    <a:pt x="0" y="32464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6742571" y="8496300"/>
            <a:ext cx="411169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Medical tool usage directions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31558" y="7124700"/>
            <a:ext cx="4433840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Affordable to use</a:t>
            </a:r>
          </a:p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Accessible on all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/>
        </p:nvSpPr>
        <p:spPr>
          <a:xfrm>
            <a:off x="0" y="2080145"/>
            <a:ext cx="7848600" cy="820685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080145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Tech Stack</a:t>
            </a:r>
          </a:p>
        </p:txBody>
      </p:sp>
      <p:pic>
        <p:nvPicPr>
          <p:cNvPr id="2050" name="Picture 2" descr="C:\Users\asus\Downloads\advanced-computer-skills-abstract-concept-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300"/>
            <a:ext cx="7754689" cy="775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8153400" y="3695700"/>
            <a:ext cx="9677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Frontend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000" dirty="0">
                <a:solidFill>
                  <a:srgbClr val="2E2E2E"/>
                </a:solidFill>
                <a:latin typeface="Arimo"/>
              </a:rPr>
              <a:t>HTML, CSS, Tailwind CSS</a:t>
            </a: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US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Backend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825516" lvl="2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HuggingFace backend, </a:t>
            </a:r>
            <a:r>
              <a:rPr lang="en-IN" sz="4000" dirty="0" err="1" smtClean="0">
                <a:solidFill>
                  <a:srgbClr val="2E2E2E"/>
                </a:solidFill>
                <a:latin typeface="Arimo"/>
              </a:rPr>
              <a:t>NodeJS</a:t>
            </a: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APIs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400" dirty="0"/>
              <a:t>Blip-image-captioning,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0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008215"/>
            <a:ext cx="15905728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Research Phase</a:t>
            </a:r>
            <a:r>
              <a:rPr lang="en-US" sz="2800" dirty="0"/>
              <a:t>: Conducted an in-depth analysis of existing healthcare solutions to identify gaps and opportunities </a:t>
            </a:r>
            <a:r>
              <a:rPr lang="en-US" sz="2800"/>
              <a:t>for </a:t>
            </a:r>
            <a:r>
              <a:rPr lang="en-US" sz="2800" smtClean="0"/>
              <a:t>innovation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1500215"/>
            <a:ext cx="15905728" cy="7689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800" dirty="0" smtClean="0"/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These papers discuss AI and machine learning approaches to disease prediction and healthcare applications.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Design Phase</a:t>
            </a:r>
            <a:r>
              <a:rPr lang="en-US" sz="2800" dirty="0"/>
              <a:t>: Developed a user-friendly interface using Tailwind CSS, having various user fields for entering symptoms or images.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Implementation Phase</a:t>
            </a:r>
            <a:r>
              <a:rPr lang="en-US" sz="2800" dirty="0"/>
              <a:t>: Built core features including symptom-based disease detection, prescription scanning, and medical tool guidance. Integrated generative AI models and ensured cross-platform compatibility.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Testing Phase</a:t>
            </a:r>
            <a:r>
              <a:rPr lang="en-US" sz="2800" dirty="0"/>
              <a:t>: Performed rigorous evaluations to ensure accuracy, reliability, and security of the platform.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Deployment Phase</a:t>
            </a:r>
            <a:r>
              <a:rPr lang="en-US" sz="2800" dirty="0"/>
              <a:t>: We will launch CureAI on a scalable, cloud-based infrastructure - </a:t>
            </a:r>
            <a:r>
              <a:rPr lang="en-US" sz="2800" b="1" dirty="0"/>
              <a:t>onrender</a:t>
            </a:r>
            <a:r>
              <a:rPr lang="en-US" sz="2800" dirty="0"/>
              <a:t>. Continuous updates are planned to enhance features and performance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3709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20193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Design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324100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Design Approach</a:t>
            </a:r>
            <a:r>
              <a:rPr lang="en-US" sz="3200" dirty="0"/>
              <a:t>: User-Centered Design: CureAI is designed with the end-user in mind, offering an intuitive interface that simplifies navigation through various healthcare </a:t>
            </a:r>
            <a:r>
              <a:rPr lang="en-US" sz="3200" dirty="0" smtClean="0"/>
              <a:t>services such as symptoms entering, image uploading.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Responsive Web Design</a:t>
            </a:r>
            <a:r>
              <a:rPr lang="en-US" sz="3200" dirty="0"/>
              <a:t>: The application uses Tailwind </a:t>
            </a:r>
            <a:r>
              <a:rPr lang="en-US" sz="3200" dirty="0" smtClean="0"/>
              <a:t>and manual CSS </a:t>
            </a:r>
            <a:r>
              <a:rPr lang="en-US" sz="3200" dirty="0"/>
              <a:t>to ensure the interface is responsive and accessible across different devices, from mobile phones to desktops</a:t>
            </a:r>
            <a:r>
              <a:rPr lang="en-US" sz="3200" dirty="0" smtClean="0"/>
              <a:t>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Modular Design</a:t>
            </a:r>
            <a:r>
              <a:rPr lang="en-US" sz="3200" dirty="0"/>
              <a:t>: The code is structured modularly, with separate scripts for different components, such as the header, footer, and main content, facilitating easier updates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3031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875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Arimo</vt:lpstr>
      <vt:lpstr>Barlow Semi-Bold</vt:lpstr>
      <vt:lpstr>Wingdings</vt:lpstr>
      <vt:lpstr>Garet Bold</vt:lpstr>
      <vt:lpstr>Open Sans Extra Bold</vt:lpstr>
      <vt:lpstr>Arimo Bold</vt:lpstr>
      <vt:lpstr>Calibri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AIMED</dc:title>
  <dc:creator>Prashant .</dc:creator>
  <cp:lastModifiedBy>asus</cp:lastModifiedBy>
  <cp:revision>62</cp:revision>
  <dcterms:created xsi:type="dcterms:W3CDTF">2006-08-16T00:00:00Z</dcterms:created>
  <dcterms:modified xsi:type="dcterms:W3CDTF">2024-10-26T12:06:48Z</dcterms:modified>
  <dc:identifier>DAF_9M1j0pA</dc:identifier>
</cp:coreProperties>
</file>