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7" r:id="rId3"/>
    <p:sldId id="272" r:id="rId4"/>
    <p:sldId id="266" r:id="rId5"/>
    <p:sldId id="258" r:id="rId6"/>
    <p:sldId id="263" r:id="rId7"/>
    <p:sldId id="267" r:id="rId8"/>
    <p:sldId id="274" r:id="rId9"/>
    <p:sldId id="269" r:id="rId10"/>
    <p:sldId id="270" r:id="rId11"/>
    <p:sldId id="261" r:id="rId12"/>
    <p:sldId id="273" r:id="rId13"/>
    <p:sldId id="264" r:id="rId14"/>
  </p:sldIdLst>
  <p:sldSz cx="18288000" cy="10287000"/>
  <p:notesSz cx="6858000" cy="9144000"/>
  <p:embeddedFontLst>
    <p:embeddedFont>
      <p:font typeface="Barlow Bold" charset="0"/>
      <p:regular r:id="rId15"/>
    </p:embeddedFont>
    <p:embeddedFont>
      <p:font typeface="Barlow Semi-Bold" charset="0"/>
      <p:regular r:id="rId16"/>
    </p:embeddedFont>
    <p:embeddedFont>
      <p:font typeface="Open Sans Extra Bold" charset="0"/>
      <p:regular r:id="rId17"/>
    </p:embeddedFont>
    <p:embeddedFont>
      <p:font typeface="Arimo" charset="0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Arimo Bold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-37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odels" TargetMode="External"/><Relationship Id="rId7" Type="http://schemas.openxmlformats.org/officeDocument/2006/relationships/hyperlink" Target="https://owasp.org/www-project-top-ten/" TargetMode="External"/><Relationship Id="rId2" Type="http://schemas.openxmlformats.org/officeDocument/2006/relationships/hyperlink" Target="https://tailwindcss.com/do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ealthcareitnews.com/ai-healthcare" TargetMode="External"/><Relationship Id="rId5" Type="http://schemas.openxmlformats.org/officeDocument/2006/relationships/hyperlink" Target="https://www.w3.org/WAI/standards-guidelines/wcag/" TargetMode="External"/><Relationship Id="rId4" Type="http://schemas.openxmlformats.org/officeDocument/2006/relationships/hyperlink" Target="https://gdpr.eu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ownloads\CUREAI\public\src\img\ai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87" y="495300"/>
            <a:ext cx="4875213" cy="121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us\Downloads\cureAI-illustration1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-38100"/>
            <a:ext cx="9639300" cy="10325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5"/>
          <p:cNvSpPr txBox="1"/>
          <p:nvPr/>
        </p:nvSpPr>
        <p:spPr>
          <a:xfrm>
            <a:off x="10401300" y="2247900"/>
            <a:ext cx="7239000" cy="4524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n-US" sz="5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Disease Detection </a:t>
            </a:r>
          </a:p>
          <a:p>
            <a:pPr lvl="0" algn="r">
              <a:spcBef>
                <a:spcPct val="0"/>
              </a:spcBef>
            </a:pPr>
            <a:r>
              <a:rPr lang="en-IN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AND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Open Sans Extra Bold"/>
            </a:endParaRPr>
          </a:p>
          <a:p>
            <a:pPr lvl="0" algn="r">
              <a:spcBef>
                <a:spcPct val="0"/>
              </a:spcBef>
            </a:pPr>
            <a:r>
              <a:rPr lang="en-US" sz="5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Medical Guidance </a:t>
            </a:r>
          </a:p>
          <a:p>
            <a:pPr lvl="0" algn="r">
              <a:spcBef>
                <a:spcPct val="0"/>
              </a:spcBef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WITH</a:t>
            </a:r>
          </a:p>
          <a:p>
            <a:pPr lvl="0" algn="r">
              <a:spcBef>
                <a:spcPct val="0"/>
              </a:spcBef>
            </a:pPr>
            <a:r>
              <a:rPr lang="en-US" sz="5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Image </a:t>
            </a:r>
            <a:r>
              <a:rPr lang="en-US" sz="5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Analysis</a:t>
            </a:r>
          </a:p>
          <a:p>
            <a:pPr lvl="0" algn="r">
              <a:spcBef>
                <a:spcPct val="0"/>
              </a:spcBef>
            </a:pPr>
            <a: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For Patients</a:t>
            </a:r>
            <a:endParaRPr lang="en-US" sz="4000" u="none" strike="noStrike" dirty="0">
              <a:solidFill>
                <a:schemeClr val="tx2">
                  <a:lumMod val="60000"/>
                  <a:lumOff val="40000"/>
                </a:schemeClr>
              </a:solidFill>
              <a:latin typeface="Open Sans Extr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10800" y="7581900"/>
            <a:ext cx="74676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n-IN" sz="2800" dirty="0">
                <a:solidFill>
                  <a:srgbClr val="002060"/>
                </a:solidFill>
                <a:latin typeface="Open Sans Extra Bold"/>
              </a:rPr>
              <a:t>By:</a:t>
            </a:r>
          </a:p>
          <a:p>
            <a:pPr lvl="0" algn="r">
              <a:spcBef>
                <a:spcPct val="0"/>
              </a:spcBef>
            </a:pPr>
            <a:r>
              <a:rPr lang="en-IN" sz="3600" dirty="0">
                <a:solidFill>
                  <a:srgbClr val="002060"/>
                </a:solidFill>
                <a:latin typeface="Open Sans Extra Bold"/>
              </a:rPr>
              <a:t>Prashant </a:t>
            </a:r>
            <a:r>
              <a:rPr lang="en-IN" sz="3600" u="none" strike="noStrike" dirty="0">
                <a:solidFill>
                  <a:srgbClr val="002060"/>
                </a:solidFill>
                <a:latin typeface="Open Sans Extra Bold"/>
              </a:rPr>
              <a:t>21BIT0524</a:t>
            </a:r>
          </a:p>
          <a:p>
            <a:pPr lvl="0" algn="r">
              <a:spcBef>
                <a:spcPct val="0"/>
              </a:spcBef>
            </a:pPr>
            <a:r>
              <a:rPr lang="en-IN" sz="3600" dirty="0">
                <a:solidFill>
                  <a:srgbClr val="002060"/>
                </a:solidFill>
                <a:latin typeface="Open Sans Extra Bold"/>
              </a:rPr>
              <a:t>Shashank Mishra 21BIT</a:t>
            </a:r>
            <a:endParaRPr lang="en-IN" sz="3600" u="none" strike="noStrike" dirty="0">
              <a:solidFill>
                <a:srgbClr val="002060"/>
              </a:solidFill>
              <a:latin typeface="Open Sans Extra Bold"/>
            </a:endParaRPr>
          </a:p>
          <a:p>
            <a:pPr lvl="0" algn="r">
              <a:spcBef>
                <a:spcPct val="0"/>
              </a:spcBef>
            </a:pPr>
            <a:r>
              <a:rPr lang="en-IN" sz="2800" dirty="0">
                <a:solidFill>
                  <a:srgbClr val="002060"/>
                </a:solidFill>
                <a:latin typeface="Open Sans Extra Bold"/>
              </a:rPr>
              <a:t>Under Guidance of</a:t>
            </a:r>
          </a:p>
          <a:p>
            <a:pPr lvl="0" algn="r">
              <a:spcBef>
                <a:spcPct val="0"/>
              </a:spcBef>
            </a:pPr>
            <a:r>
              <a:rPr lang="en-IN" sz="3600" u="none" strike="noStrike" dirty="0">
                <a:solidFill>
                  <a:srgbClr val="002060"/>
                </a:solidFill>
                <a:latin typeface="Open Sans Extra Bold"/>
              </a:rPr>
              <a:t>Sumangali K</a:t>
            </a:r>
            <a:endParaRPr lang="en-US" sz="3600" u="none" strike="noStrike" dirty="0">
              <a:solidFill>
                <a:srgbClr val="002060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6649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9431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19634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 smtClean="0">
                <a:solidFill>
                  <a:srgbClr val="FFFFFF"/>
                </a:solidFill>
                <a:latin typeface="Open Sans Extra Bold"/>
              </a:rPr>
              <a:t>Architecture &amp; Flow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7" name="AutoShape 2" descr="data:image/png;base64,iVBORw0KGgoAAAANSUhEUgAABMQAAANMCAYAAACzdHHBAAAAOXRFWHRTb2Z0d2FyZQBNYXRwbG90bGliIHZlcnNpb24zLjcuMSwgaHR0cHM6Ly9tYXRwbG90bGliLm9yZy/bCgiHAAAACXBIWXMAAA9hAAAPYQGoP6dpAAEAAElEQVR4nOzdd1QUZ9sG8Gth6b0JWOgiiAJibxELdmXtPdaYxNgSkxhjEiWJsbxq7ImxYYvdYO8KGjsq2BAV7IKC0pGyu/P94cfEdUFBwaVcv3M4CVPvWQZkL57nHokgCAKIiIiIiIiIiIgqCC1NF0BERERERERERPQhMRAjIiIiIiIiIqIKhYEYERERERERERFVKAzEiIiIiIiIiIioQmEgRkREREREREREFQoDMSIiIiIiIiIiqlAYiBERERERERERUYXCQIyIiIiIiIiIiCoUBmJERERERERERFShMBAjIiJ6g4yMDMydOxctW7aEra0tdHV1YWFhgcaNG+Onn37C/fv3NV1ioYwaNQoSiQRaWlq4d+9egdvdvXsXEokETk5O73yujh07QiKRwMTEBJmZme98nKLy9/eHRCLB3bt3C73P1KlTIZFIEBwcXGJ1VVShoaGQSCRv/Jg6dara9kOGDNFYze8q7/vG399f06UQERFRITEQIyIiKsCpU6fg5uaGCRMm4Ny5c6hVqxZ69uyJJk2aICYmBr/88gvc3d1x+PBhTZf6Rjk5Odi0aRMAQBAErF+/vsTO9eTJExw8eBAAkJ6ejpCQkBI7V0l6l3CtOJXlcOh1tra2GDx4cL4fvr6+mi6v3BkyZAgkEglCQ0M1XQoREVGpJtV0AURERKVRREQEWrdujaysLEycOBE//vgjjIyMxPVKpRIhISH49ttv8fDhQw1W+nZ79+7F8+fPYW9vj7i4OKxduxbff/99iZxrw4YNUCgUKufq379/iZyrOIwePRp9+/aFvb29pksptzw8PDgCj4iIiEodjhAjIiJ6jSAIGDRoELKysjB16lTMmDFDJQwDAC0tLXTv3h0XLlxAvXr1NFRp4axduxYAEBQUBFdXV9y4cQPh4eEleq4///wTxsbGOHToEOLj40vkXMXB2toaHh4eMDMz03QpRERERPQBMRAjIiJ6zf79+3H16lVUrVoVkydPfuO2ZmZmqFWrlvj5m6baFdRn6NU+VufOnUPnzp1hZWUFiUSCiIgIcbuzZ8+iV69esLe3h66uLqpWrYoRI0a8sY9ZcnIy9uzZAz09PfTu3RsDBgwA8F9wVZyioqJw8eJFVK5cGZ07d0b37t2hUCiwYcOGfLcPDg4W+0jdvHkTffv2ha2tLbS0tFSmWkZFRWH48OFwcnKCnp4eKlWqhKZNm2L27NmQy+X5HjskJASNGjWCkZERLC0t0a9fv3xH8r3eQyzvaxQWFgYAcHZ2Vul59SpBELBhwwa0atUKFhYW0NfXh6enJ6ZOnVpg77Tc3Fz8+eefaNasGczNzWFgYAA3NzcMHToUFy5cAPByylvLli0BAKtXr86359bbplQWNG0urz9cTk4Ofv75Z3h4eEBPTw8ymUzcJjMzE9OnT0edOnVgbGwMY2NjNGrUCKtXr873XB+CXC7HwoULUbduXbGmBg0a4I8//oBCoVDZtqBrDwkJEV/H27dvq6xbtGgRJBIJZs+erbI872scEBAAKysr6Ovrw8nJCb1798aRI0fyrfXFixf47rvv4OjoCD09Pbi5uWHmzJkQBEFt2xMnTmD06NHw9vaGhYUFDAwM4OHhge+++w7Jyclq27/6dY+Pj8eIESNQtWpVSKVSzJs3DxKJRPw6tWzZUuXe0dT0XyIiotKKUyaJiIhes2fPHgBAr169IJV+uH8qjx8/jpEjR8Ld3R1t27bF48ePoaX18m9XS5YswZgxYwAA9evXR/PmzREdHY0VK1Zg586dCAsLg6enp9oxN2/ejOzsbPTo0QNmZmYYOHAgfv75Z2zcuBFz5swp1uvLC9n69esHLS0tDBw4EGvWrMG6devw5ZdfFrhfdHQ06tevDysrK7Rs2RJJSUnQ0dEBAGzZsgWDBg1CdnY2PD090a1bN6SkpODatWv45ptvMGLECJibm6scb8mSJZg7dy6aN2+Ojh074uzZs9i4cSMuXLiAyMhIGBgYFFiLsbExBg8ejP379+PJkyfo0aMHjI2N1bZTKpUYOHAgNmzYAGNjY9SrVw8WFhYIDw9HUFAQ9u3bh9DQUJVzZWRkoGPHjjh+/DiMjIzEUOzu3btYv349zMzMULduXTRr1gzx8fE4cOAAXF1d0axZM/EYxdFzS6lUQiaT4fjx42jRogW8vb1hZWUFAHj69CkCAgJw+fJl2NnZoUWLFhAEAadOncKQIUMQHh6OhQsXvncNRaFQKBAYGIi9e/fC1NQUAQEBEAQBR48exahRo3Do0CFs3bpV/F5p0aIFVq9ejdDQUJXw+dixY+L/h4aGws3NTW3dq9srFAr069cPW7Zsga6uLpo2bQpbW1s8ePAAe/bsQU5ODlq3bq1Sa05ODtq2bYvr16/D398fGRkZCAsLw3fffYe0tDT8+uuvKtt/8803iIyMhLe3tzhF++LFi5g5cyZ2796NM2fO5Hv/JSQkoH79+pDL5WjWrBmysrJgaGiIwYMH499//0VMTAzatWsHOzs7cZ/8jkNERFShCURERKSiadOmAgBh7dq1Rd63RYsWAgDhzp07auvu3LkjABBatGihsnzKlCkCAAGAMHPmTLX9Tp8+LWhrawtVqlQRwsPDVdYtX75cACA0bNgw33qaNWsmABD++ecfcVmDBg0EAMKePXsKrNHR0fGt1/oqpVIpODg4CACES5cuCYIgCAqFQrC3txcACNeuXVPbZ9WqVeJ1jx49WpDL5Srrb968Kejr6wtSqVRYv3692vkOHDggZGVlicvyXntDQ0Ph1KlT4vKMjAyhSZMmAgBhxYoVKsfJe+1XrVqlsvxNX0dBEIRZs2YJAAR/f38hLi5OXJ6dnS0MHz5cACBMnDhRZZ+85R999JHw9OlTlXXx8fHCmTNnxM+PHTsmABAGDx6c7/nftn7w4MECAOHYsWMqy/Nebzc3N+Hhw4dq+3Xs2FEAIIwbN07ltY2Pjxfq1asnABD27duX7zkLqvH1+/1t279+TbNnzxYACF5eXkJ8fLy4/PHjx0KNGjUEAMLChQvF5bGxsfme19vbW3B1dRX09fWFAQMGiMuVSqVgbW0tmJqaqtyDv/zyiwBAqFmzphAbG6tyrOTkZCE0NFT8PO/7Ju+8KSkp4rrz588L2tragqGhoZCWlqZynL179wrJyckqy7KysoSRI0cKAISgoKB8XyMAQrdu3YQXL16ovY4Ffe2JiIhIFadMEhERvebZs2cAABsbmw963tq1a+Obb75RWz5jxgwoFAr8+eefqFu3rsq64cOHo2vXrjh79iwuXbqksu7OnTs4efIkLC0t0bFjR3H5wIEDARTvtMmwsDDcv38fXl5e4igmLS0t9OvX763nsrGxwcyZM6Gtra2y/Pfff0dWVhZGjBih1phfIpGgbdu20NPTUzvel19+icaNG4ufGxoa4quvvgLwchTe+5LL5Zg1axaMjIywceNGlVE4urq6WLhwIezs7PDXX39BqVQCAB4/fozg4GDo6elhzZo1aveWra0tGjZs+N61Fdb06dNRpUoVlWURERHYu3cv6tevj7lz56q8tra2tvjrr78AAH/88UeRzhUWFqYydS/vw8nJqVD7L1iwAAAwd+5c2Nraisvt7e3xv//9DwAwf/58cbmzszMcHBxw5swZZGVlAQCeP3+OK1euoG3btmjYsKE4JRYArl69isTERDRr1ky8B3NycjBnzhwAwMqVK+Hs7KxSk5mZGVq0aKFWq5aWFpYuXQpTU1NxWb169dChQwdkZmaq9e7r0KGDWv86PT09zJs3D1KpFDt27Mj3NdHT08PChQuhr6+f73oiIiJ6O06ZJCIiKiU6d+6s1qdKqVTiyJEjMDQ0RLt27fLdr3nz5ti5cyfOnTuHOnXqiMvXr18PQRDQu3dv6Orqisv79u2Lr776Cjt27EBaWhpMTEzeu/Z169YBAAYNGqSyfNCgQZg7dy7Wr1+P3377Te36AKBNmzYwNDRUW3748GEAwKefflqkWtq2bau2zN3dHQAQFxdXpGPl5+LFi0hMTERAQIBKQJPHwMAAdevWxZ49e3Dr1i3UqFEDoaGhUCgU6Ny5MxwdHd+7hvchkUjQpUsXteUHDx4EAMhkMnH64avyeoqdO3euSOeztbVF+/bt1ZZbW1u/dd/79+/j/v37sLGxyffr2rlzZ5ibm+P27duIj48Xw8kWLVpg7dq1OHPmDPz9/REWFgZBEODv749KlSohLCwMt2/fhpubm9hr7NXpkuHh4UhOToaPj0+RgkpHR0fUqFFDbfmb7r9Hjx5h165duHHjBlJTU8UQVVdXF7du3cr3PH5+fmqBJhERERUNAzEiIqLX5PVTSkhI+KDndXBwUFuWmJiI9PR0AFAJtfKTmJio8nneqKy8EWF5bGxs0K5dO+zZswfbtm0rsDF7YWVlZWHr1q2QSCRqI7l8fX3h5eWFa9euISwsTO2BAkD+1w0ADx48AAC4uroWqZ6qVauqLcsL/bKzs4t0rPzkNSc/dOhQvgHfqxITE1GjRo13vpaSUKlSpXxH1uVd1+TJk9/4MIm8UVeF5eHhIT60oKgeP34MAAWGiBKJBI6OjkhOTsajR4/EQMzf3x9r164V+4i9GnpVqlQJQUFBYh+x/AKx4rz3gILvv7lz5+K7775Dbm5ukc5T0PcMERERFR4DMSIiotf4+vri5MmTuHjxolqY9D7yRn4UJL/pT3n7GBsbo0ePHm/c38vLS/z/c+fO4ebNmwCAiRMnqm2b98TFtWvXvncgtnPnTqSkpEBXV1ecIvmqvKBu7dq1+QZixT3tK7/RTcUp72vi5uaGpk2bvnHbvHD1Q3vTvVbQ6523T7NmzUpFcFdY+YWSefdZXtgVGhqKmjVrolKlSjA1NYWenh5CQ0MxfPhwHD9+HCYmJvDz83vvWopy7505cwYTJkyAmZkZ5s+fD39/f9jZ2YlhZeXKlQsc0cipkkRERO+PgRgREdFrOnXqhMWLF2PLli2YNWtWkZ7EmDeKK29U16vyRp0UhbW1NfT19aGlpYVVq1a9dURSnld7dp08ebLA7UJDQ/Hw4cMCR7YU5Vw5OTlvPNfWrVuxePHiQr+Zr1atGm7duoWYmJhiebpiccl7rYoy8qlatWoAgJiYmGKp4U33GfBu91redclkMkyYMOHdiytGlStXBgDcu3evwG3y1r06hdDFxQXVqlXDmTNn8PjxY1y5cgWff/45gJdhUqNGjRAWFib2D+vQoYNKD7vi/nrl559//gEATJs2DYMHD1ZZ9+LFC8THx5fYuYmIiAhgU30iIqLXtG/fHl5eXnj48CGmTZv2xm1TU1Nx7do18XN7e3sAEEdnverQoUNFrkUqlcLf3x+pqak4cuRIofaRy+XYtGkTgJcNwwVByPdjyJAhUCqVWL9+fZHrypOYmIgDBw5AV1cXz58/L/BceddQUJPw/LRp0wYAxGbuH1Je4CSXy9XW1a9fH2ZmZggLC8Pz588LdTx/f39oa2vjwIEDhQqr3nR+4M332fPnz3Hx4sVC1fWqgIAAAP8FNaWBg4MDHBwckJCQkO/9v2fPHiQlJcHNzU3l4QbAyz5i2dnZmDlzJgRBQMuWLcV1/v7+ePjwIZYvXy5+/qq6devC3NwckZGRRe6ZVlhJSUkA8p9muWXLFgiC8E7Hfdu9Q0RERC8xECMiInqNRCLBunXroK+vj6lTp2LSpEnIyMhQ2UYQBOzcuRP16tXD+fPnxeV5T56bM2cOMjMzxeVHjx7FvHnz3qmeyZMnQ0tLC0OHDhWngL0qPT0dK1euxIsXLwAA+/fvR0JCAmrXrq0yjfJ1edMb8xriv4uNGzciNzcX7dq1g4WFRbGea/z48dDX18eyZcvEgC+PIAg4dOhQsfQEy0/eyKTo6Gi1dXp6evj222+RlpaG7t27IzY2Vm2bR48eqYzSq1y5Mj7++GNkZWVh8ODB4pNM8zx9+hRnz54t1PmB/56keOXKFZWQMSMjAyNHjkRqamoRrvalhg0bIiAgACdPnsQXX3yR7zEiIyOxf//+Ih/7fYwZMwYA8NVXX6n09YuPjxefyjpu3Di1/fJCrr/++gsSiUTlqZCvrgOg9sRIPT09fPnllwBePsn19RFqKSkpKk+qfBd5jfZXrFih0kPs+vXr+U5zLqy33TtERET0EgMxIiKifPj6+uLw4cOwtbXFjBkzUKlSJbRp0wYDBgxA586dYW9vj8DAQDx48ECcXgW8DH5q1KiBU6dOwdPTEz179kSjRo0QEBAgTtkqqmbNmmHx4sWIi4tDy5YtUbt2bfTo0QN9+/ZFo0aNYG1tjeHDh4vhUF4Qk18/r1e1bt0alSpVwtWrVxEREfFOtRX2XD179oSOjo4Y1hWGu7u7OE20b9++8PLyQr9+/dCxY0c4Ojqibdu2YghY3Lp27QoA6N+/P3r16oURI0ZgxIgR4vrvvvsOgwYNQlhYGDw9PdGoUSP069cPPXr0QK1atVCtWjXMmTNH5Zjz589HkyZNcOzYMTg6OqJjx47o27cvGjdujGrVqmHDhg3itk5OTvD29kZ4eDgaNGiAoUOHYsSIEdi5c6e4zZQpUwAAPXr0QKtWrdC1a1e4urri8uXLCAwMfKfrXrduHerUqYMlS5bA0dERLVu2FO95BwcH+Pr6fvBA7Msvv0SHDh1w+fJlVK9eHd27d0e3bt3g7u6OqKgoyGQyjBo1Sm2/vJArKysLNWvWhI2NjbiuUaNG0NPTQ1ZWFkxMTFC3bl21/b///nvIZDJcvXoV7u7uaNOmDfr374/mzZujcuXK+P3339/ruoYOHQo7Ozvs2rULNWrUQJ8+fRAQEABfX180b978nZ9G2qVLF0gkEnz99deQyWTivft6CEtERFTRMRAjIiIqQNOmTXH79m3Mnj0b9evXx+XLl7F582acPHkSTk5OmDJlCm7duoXWrVuL+xgYGODIkSPo168f0tLSsHfvXigUCmzatAlffPHFO9fy2WefITw8HIMHD0ZaWhp2796NAwcOID09HQMGDMDu3bthZmaG1NRUMTTp27fvG4+pra2NXr16AVDtOVZYN2/exLlz52BoaCgGSAWxtLRE27ZtIZfLsXHjxkKfo2/fvggPD8fAgQORkpKCbdu24cKFC3BwcMCcOXNgbGxc5LoLo3v37vj9999RtWpV7Nq1CytWrMCKFSvE9VpaWlizZg127NiBgIAA3LlzB9u2bcO///4LfX19fPPNN1i5cqXKMU1MTHDs2DHMnz8fXl5eOHHiBHbu3ImEhAQMGDAAH3/8scr227Ztg0wmQ2xsLNasWYMVK1aoTIUcNmwYVq1aBU9PT5w8eRLnzp1Dly5dcPr0aZibm7/TdVeqVAmnTp3CggULULNmTVy6dAlbt27F5cuX4eLigv/973/4+uuv3+nY70pbWxs7d+7E/Pnz4eLiggMHDuDgwYOoUaMGFi9ejK1bt+bbzN7NzU2cjvj6lMi8PmLAy+/z/PoESqVSbNu2DcHBwWjUqBHCw8Oxfft2PHz4EJ07d8b48ePf67qsrKxw/vx59O/fHzk5Odi5cycePXqEX375RSUcLaq6deti3bp1qFmzJg4ePCjeu2lpae9VLxERUXkjEd61QQEREREREREREVEZxBF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WKVNMFEBERERFpUpZciSyFgFylAIUAKAQB2hIJtCWAjpYE+toS6Ev5d2QiIqLyhIEYEREREVUYmXIl4jPl4sfjjFyky4W37mcslaCykQ7sDKXihyFDMiIiojJLIgjC238DICIiIiIqg5SCgFspObj+PBuPXgm/JP+/vii/CL++j7FUgipGOqhpqYfqZrrQkkgK2pWIiIhKGQZiRERERFTupOUqEJmYjYuJL5ApFyBB0cKvwso7rpFUgjrWBvC11oexDkeOERERlXYMxIiIiIioXBAEAffTc3ExMQs3k3NeLvuA588bH+Zurgs/a304GOtAwlFjREREpRIDMSIiIiIq8+6n5WL/g3Q8z1aU2Giwwso7v6WeNtpXM4aDiY4GqyEiIqL8MBAjIiIiojIrRyEg9HEGLiZmaTwIe11ePXVt9NHC3gi62hwtRkREVFowECMiIiKiMul+Wi5230tDWq6yVAVhr5MAMNHRQmdHE44WIyIiKiUYiBERERFRmVKaR4UVhKPFiIiIShcGYkRERERUZjzJlGNbbGqpHxVWkLzRYj1cTGFrKNV0OURERBUWAzEiIiIiKhMepudiU0wK5MqyMSqsIBIAUi2gj6sZqhpzCiUREZEmMBAjIiIiolIvNjUH22JToRTKdhiWRwJASwL0cDGFi6mupsshIiKqcBiIEREREVGpFpuagy0xqeUiCHudBEAvV4ZiREREH5qWpgsgIiIiIirIg/RcbIstn2EY8HK027bYVDxMz9V0KURERBUKAzEiIiIiKpWeZMqxOSYFyvKahv0/pQBsiknBk0y5pkshIiKqMBiIEREREVGpk6MQsC02tcw30C8MAYBc+XKkWI6ivF8tERFR6cBAjIiIiIhKndDHGUjLVZb7MCyPACAtV4mwuAxNl0JERFQhMBAjIiIiolLlflouLiZmVZgwLI8A4EJCFu6nsZ8YERFRSWMgRkRERESlRo5CwO57aZBouhANkQDYfS+NUyeJiIhKGAMxIiIiIio1KtpUyddx6iQREdGHwUCMiIiIiEqFijpV8nWcOklERFTyGIgRERERkcYJgoD9D9Ir7FTJ10kA7H+QDkGo6PEgERFRyWAgRkREREQadz89F8+zFRV+dFgeAcDzbAUepMs1XQoREVG5xECMiIiIiDTuYmIWR4e9RgvAhcQXmi6DiIioXGIgRkREREQalZarwM3kHI4Oe40SwM3kHKTnKjVdChERUbnDQIyIiIiINCoyMVvTJZRqkc+yNF0CERFRucNAjIiIiIg0RiEIuJj4gqPDCiAAuJjwAko21yciIipWDMSIiIiISGNup+QgU86w500y5AJupeRougwiIqJyhYEYEREREWnM9efZbKb/FhK8fJ2IiIio+DAQIyIiIiKNeZSRy+mSbyEAeJQp13QZRERE5QoDMSIiIiLSiEy5EumcLlko6blKvJDzaZNERETFhYEYEREREWlEPEc9FQlfLyIiouLDQIyIiIiINCI+U87+YYUkAQMxIiKi4sRAjIiIiIg0ggFP0cSVwOsVGhoKiUSC5OTk9z6WRCJBSEjIex+HiIjoQ2AgRkREROWKv78/xo8fr7Y8ODgY5ubmpaaekjZ16lT4+vq+1zEUCgVmzJgBDw8PGBgYwNLSEg0bNsTy5cuLpcbH79FQP+nxfUzys8Hj6CvvXcedC6ewakxf/NrKA5P8bDDJzwZntwYX+TgXdm3En8M6AQD++iRQPNaPjari9x5NcXrzyneuUQDwODP3nfcvSJMmTRAXFwczM7NC71PQvRUXF4cOHToUY3XqNPV9TERE5Y9U0wUQERERlQe5ubnQ0dHRdBnFKigoCEuXLsWiRYtQr149pKamIjw8HElJSe997KxS1FD/0Y3LuH02DJZVHJGR/OydjxMVuh+eH7UXP6/fbRACPp+I3KwXuLh7M3bOmAgDU3P4tu+utq88NwdSHd03Hj89V0CWXAl9afH8TTs3Nxe6urqws7MrluMV13GIiIg+BI4QIyIiogopNDQUDRo0gJGREczNzdG0aVPcu3dPXL9jxw74+flBX18fLi4uCAoKglz+35Q1iUSCP/74A127doWRkRGmTZtWqPM6OTnht99+w7Bhw2BiYgIHBwf89ddf4vq7d+9CIpFg48aNaNKkCfT19VGrVi2EhYWJ2+Q3SiYkJAQSiURcHxQUhMjISEgkEkgkEgQHB0MQBEydOhUODg7Q09ND5cqVMXbs2AJr3blzJ0aNGoVevXrB2dkZPj4+GD58OL7++msAwJo1a2BlZYXs7GyV/WQyGQYNGgTgv9FEK1euhIODA4yNjTFq1Chk5MgRFrwQ0wJq4tfWnji2fK7KMSb52eDMllVYNboPfmxcDbO61MOVwzvF9bM61wUALOzXCpP8bPDXJ4EAAKVSiSN/zcb09t74oWEVLOjrj+iTR8T98kaWXT4YgqXDOuPHxtVwcfcmjF53GB3GTRG3O7VxOdKTEsXPY8NPYvGgtvipiSOCPnLFn0M7IunxA3F9bnYWbp05Bs8W/wViOvoGMLG2hWVVJ7T57FtYObggKmw/gJcjyHbMmIhd/5uMX1rVwKovegMA4m9HYdXoPpjS1BHT2tTEph9GISPpv5Bu05atqF27NgwMDGBlZYU2bdogIyNDXL9y5Up4eXlBT08P9vb2GD16tLguv3v29SmTefdWSEgIqlevDn19fbRr1w4PHjwQ1+d3b+Ud/9Upk1euXEGrVq3EWkeOHIn09HRx/ZAhQyCTyTB79mzY29vDysoKX3zxBXJzCz8SrqD7S6FQYNasWbCzs0OlSpXUvj/nzp2L2rVrw8jICNWqVcOoUaNUagOAZcuWoVq1ajA0NES3bt0wd+5cte+7t/2cICKi0ouBGBEREVU4crkcMpkMLVq0wOXLl3H69GmMHDlSDJROnDiBjz/+GOPGjcP169exdOlSBAcHq72pnjp1Krp164YrV65g2LBhhT7/nDlzUK9ePVy6dAmjRo3C559/jujoaJVtvvnmG0yYMAGXLl1C48aN0aVLFzx7VrjRS3369MGECRPg5eWFuLg4xMXFoU+fPti2bRt+//13LF26FLdu3UJISAhq165d4HHs7Oxw9OhRJCQk5Lu+V69eUCgU2Lnzv6Dq6dOn2LNnj8rrERMTg3379mH//v3YsGEDVqxYgV6BXZDy9DFGLtuJ9mN/xMEl03H/ygWV4x/6YwZqte6MsRtD4duhBzZOGomnsTcBAKPWHgQADP9jG74/eBUDZwcDAE79/RdOrFuCjl8GYdymMFRv3AprvxyExPsxKsc+/OcstBzxFcasPwKprj62BY1D6Kr54vqMpGc4/MdMAIBCLsfarz6Gs18TjNsUis+D96F+94/F+wUAYs4dh2kle1Ryrl7g66mjZwBFbo74+cXdmyDV0cVnK/dA9v1svEhLwfJPu6Nyjdr4Yt1hDF20EenPE/D3xBEAgNSEeIz4eACGDRuGqKgohIaGonv37hCElyPt/vjjD3zxxRcYOXIkrly5gp07d8LNzU2lhsLcs5mZmZg2bRrWrFmDkydPIjk5GX379gVQ8L31uoyMDLRr1w4WFhY4f/48tmzZgsOHD6sEdABw7NgxxMTE4NixY1i9ejWCg4PFgK2w8ru/OnXqhIcPHyIsLAwzZ87EDz/8gLNnz4r7aGlpYcGCBbh27RpWr16No0eP4ttvvxXXnzx5Ep999hnGjRuHiIgIBAQEqH3/F/bnBBERlU6cMklEREQVTmpqKlJSUtC5c2e4uroCADw9PcX1QUFB+O677zB48GAAgIuLC3755Rd8++23mDLlv1FE/fv3x9ChQ4t8/o4dO2LUqFEAgIkTJ+L333/HsWPHUKNGDXGb0aNHo0ePHgBeBh379+/HihUrVN60F8TAwADGxsaQSqUq09ju378POzs7tGnTBjo6OnBwcECDBg0KPM7cuXPRs2dP2NnZwcvLC02aNEFgYKDYJ8rAwAD9+/fHqlWr0KtXLwDAunXr4ODgAH9/f/E4SqUSK1euhImJCWrWrImWLVvi+o1ofDZjLbS0tGDj5IbjqxciNvxfONSuK+5Xu01X1O/2cqRZ21GTcPtMGE5tWg7ZpFkwtrACABiaW8DE2lbc58TaxWgxeAx82nUDAHQY9xNiw//FyfVLEThplrhd849Hwb1JKwBA0/4jsXHSSPSZ9gc2/X8o5+hTH7Hh/wIAsjPSkJWeCo+PAmBVzRkAUMnFXeW1uv7adMlXKRUKRO7fjvhb19Cg+yBxubWDCzqM/+9+Orp8DirXqIV2Y34Ql/WcMh8zOvgg4V4McjLTIZfL0b17dzg6Or58jV4JNH/99VdMmDAB48aNE5fVr19fpZbX79nY2Fi1enNzc7Fo0SI0bNgQALB69Wp4enri3LlzaNCgQb731uv+/vtvZGVlYc2aNTAyMgIALFq0CF26dMHMmTNha/vya2ZhYYFFixZBW1sbHh4e6NSpE44cOYJPPvmkwGO/Lr/7Kzo6Gnv37oWWlhZq1KiBmTNn4tixY+I1vdrXz8nJCb/++is+++wzLFmyBACwcOFCdOjQQRwN6e7ujlOnTmH37t3ifoX9OUFERKUTAzEiIiKqcCwtLTFkyBC0a9cOAQEBaNOmDXr37g17e3sAQGRkJE6ePKky0kOhUCArKwuZmZkwNDQEANSrV++dzu/t7S3+v0QigZ2dHZ4+faqyTePGjcX/l0qlqFevHqKiot7pfHl69eqFefPmwcXFBe3bt0fHjh3RpUsXSKX5/0pYs2ZNXL16FRcuXMDJkydx/PhxdOnSBUOGDBEb63/yySeoX78+Hj16hCpVqiA4OBhDhgxRGT3l5OQEExMT8XNbW1vkQgtaWv9NVjC2tEH68/+mKAKAg3c9tc/jbl4t8Pqy0tOQmhAPR1/VkM/RpwHibl5TWWZX3Uvl3ABg4/Tf6C49IxOxHkMzC9Tt0hervugDt4Yt4NbwI9QOCISpzctASBAE3DhxAP1mqD5s4OyWVQgPWQdFbi4k2tpoOuAzNOz1XxhVxdNHZfu4m9cQG34SU5o6ql3b84d3UL1RSzTzb4XatWujXbt2aNu2LXr27AkLCws8ffoUjx8/RuvWrQt8fYDC3bNSqVQlSPPw8IC5uTmioqLeGKC+KioqCj4+PmIYBgBNmzaFUqlEdHS0GIh5eXlBW1tb3Mbe3h5XrhTtQQn53V/a2toq95etra3K99jhw4cxffp03LhxA6mpqZDL5Srf39HR0ejWrZvKeRo0aKASiBX25wQREZVODMSIiIioXDE1NUVKSora8uTkZJUn6a1atQpjx47F/v37sWnTJvzwww84dOgQGjVqhPT0dAQFBaF7d/Xm5/r6+uL/v/pmvyheb74vkUigVCoLvb+WlpY4TS5PYfouVatWDdHR0Th8+DAOHTqEUaNG4X//+x/CwsIKfCCAlpYW6tevj/r162P8+PFYt24dBg0ahMmTJ8PZ2Rl16tSBj48P1qxZg7Zt2+LatWvYs2fPW69X7XwSCYQivAbvS/uVEDAvvNPSfuVXYwlU6ukZtBBN+n2Cm6eO4vLBHTi4ZDqGL9kKB+96eHD1IpRyBRx9VMMi3w494D/8S7GX2KsBDQDo6KsGJjmZGfD4qC3aj/1JrV5TG1toaWtj8+79iI04h4MHD2LhwoWYPHkyzp49C2tr60Jd97vesyXlfb8XCjrGm4579+5ddO7cGZ9//jmmTZsGS0tL/Pvvvxg+fDhycnIKHWQV9ucEERGVTuwhRkREROVKjRo1cPHiRbXlFy9ehLu76jS3OnXqYNKkSTh16hRq1aqFv//+GwDg5+eH6OhouLm5qX28HmqUlDNnzoj/L5fLceHCBXFap42NDdLS0lSaqUdERKjsr6urC4VCoXZcAwMDdOnSBQsWLEBoaChOnz5dpBE5NWvWBACVc48YMQLBwcFYtWoV2rRpg2rVqr31OJK3bgG1nmL3r1yAjfPLr6H2/z+RUVD8F57oG5vA1MYO9yLOqex3L/Kc2hTHd1HZwxv+w8bj8+C9sHX1RMT+bQCAqNB9qNG8DbReGekEAHrGprB2cIFZJftC3TeVPbzxNDYaFpUdYO3govKha/AyyNLRkqBp06YICgrCpUuXoKuri3/++QcmJiZwcnLCkSNH3nKWt5PL5QgPDxc/j46ORnJysnj/FXRvvcrT0xORkZEq98nJkyfFKYyadOHCBSiVSsyZMweNGjWCu7s7Hj9+rLJNjRo1cP78eZVlr39eGn5OEBHRu+NPaiIiIipXPv/8c9y8eRNjx47F5cuXER0djblz52LDhg2YMGECAODOnTuYNGkSTp8+jXv37uHgwYO4deuW+Ib/p59+wpo1axAUFIRr164hKioKGzduxA8//PCmUxerxYsX459//sGNGzfwxRdfICkpSWyC3rBhQxgaGuL7779HTEwM/v77b7VG5E5OTrhz5w4iIiKQmJiI7OxsBAcHY8WKFbh69SpiY2Oxbt06GBgYiP2oXtezZ0/8/vvvOHv2LO7du4fQ0FB88cUXcHd3h4eHh7hd//798fDhQyxbtqzQDxfQKkQidvXQToSHrEfCvRgc+mMmHl67iMZ9hgMAjCysoaNvgJunjiDt2VNkpaUCAJp//AXCVi/E5QP/IOHubexf8DPioq+iaf+RBZ7nzsXTAIDgcQPEZdeO7kV2Rho2Tv4Mzx/dw/6Fv+Be5HkkPX6Am6eP4dmDWFT6/3Au6viBAvuHFUXjPsORmZKMjd+PxINrl/DswR3cPHUUW6eMgVKhwP0rFzD/fzMQHh6O+/fvY/v27UhISBDv26lTp2LOnDlYsGABbt26hYsXL2LhwoVFrkNHRwdjxozB2bNnceHCBQwZMgSNGjUSp0vmd2+9bsCAAdDX18fgwYNx9epVHDt2DGPGjMGgQYPE6ZKa4ubmhtzcXCxcuBCxsbFYu3Yt/vzzT5VtxowZg71792Lu3Lm4desWli5din379qlMBS4NPyeIiOjdMRAjIiKicsXFxQXHjx/HjRs30KZNGzRs2BCbN2/Gli1b0L79y9DC0NAQN27cQI8ePeDu7o6RI0fiiy++wKeffgoAaNeuHXbv3o2DBw+ifv36aNSoEX7//fcCg6OSMGPGDMyYMQM+Pj74999/sXPnTnFanKWlJdatW4e9e/eidu3a2LBhA6ZOnaqyf48ePdC+fXu0bNkSNjY22LBhA8zNzbFs2TI0bdoU3t7eOHz4MHbt2gUrK6t8a2jXrh127dqFLl26wN3dHYMHD4aHhwcOHjyo0nfMzMwMPXr0gLGxMWQyWaGurzCBWOvPvkXkwRAs6NMCl/ZsRt/flsLW5eXoIm2pFF2+mYaz29dgervaWPPVy2b1TfqNRLMBn2PP71Mwv/dHuHnqKAb9vhbWDq4FnifnRSYAIPXJo/+WZaZDEASkPo2Djr4BEu7exvpvhmJOt0b459cJaNRrGBr0GIxnD+7g2YM7cG/SslDX/SamNnb4bNVuCAolVo7qhfl9WmD37B+gb2IGiZYW9I1McPbkCXTs2BHu7u744YcfMGfOHPEhB4MHD8a8efOwZMkSeHl5oXPnzrh161aR6zA0NMTEiRPRv39/NG3aFMbGxti0aZO4Pr97K79jHDhwAM+fP0f9+vXRs2dPtG7dGosWLXr3F6iY+Pj4YO7cuZg5cyZq1aqF9evXY/r06SrbNG3aFH/++Sfmzp0LHx8f7N+/H19++aXKVMjS8HOCiIjenUR4vQEFEREREWnM3bt34ezsjEuXLsHX11fT5RRa69at4eXlhQULFhR6n0VXniFdnv+vopP8bDBwzmp4texYXCWWiBPr/sDts2EYunBjiZ/LWEeC0bXyDy+LS3BwMMaPH4/k5OQSPU9Z9Mknn+DGjRs4ceKEpkshIqJiwKb6RERERPTOkpKSEBoaitDQUCxZsqRI+1Y20sGtlByU5b/OmlWyh//QcSV/IkGAhUQBQRBUpu1RyZk9ezYCAgJgZGSEffv2YfXq1UW+x4mIqPRiIEZERERE76xOnTpISkrCzJkzi9ws3c5QilspOSVU2Yfh3Vb2Qc6jVCqwbM4MjN2xFj4+PvDx8YGvry98fHxQs2ZN6OrqfpA6KpJz585h1qxZSEtLg4uLCxYsWIARI0ZouiwiIiomnDJJRERERBoRm5qDzTGpmi6jzHBMuI6Yc8cRERGByMhI3L59GwAglUpRs2ZNtaAsr+ccERERqWMgRkREREQakSlXYsGV55ouo8wYV9sSBtL/nomVlpaGK1euIDIyEpGRkYiIiMCVK1eQmfnyIQGVK1cWw7G8oMzNzQ3a2tqaugQiIqJSg4EYEREREWnMmxrr03+MdbQwupblW7dTKBSIiYkRR5Hl/ffRo5dP0DQ0NEStWrVUgjJvb2+YmJiU9CUQERGVKgzEiIiIiOiDSkhIwK5duxASEoJqXYbCoV7zMt1Yv6RJALib6aKbi+k7HyMxMVEcSZYXlF2/fh1yuRwA4OrqqjLd0sfHBw4ODmzgT0RE5RYDMSIiIiIqcTExMdixYwdCQkJw8uRJCIKApk2bou+475Dm2lDT5ZV63ZxNUMNcr1iPmZOTg6ioKHEUWV5Q9vz5y2ms5ubman3JvLy8oKdXvHUQERFpAgMxIiIiIip2giDg0qVLCAkJQUhICK5cuQI9PT20bdsWMpkMnTt3RqVKlaAUBCy6+hyZnDZZICOpBF/UsoTWBxitJQgCHj16pDLdMjIyErdu3YIgCJBKpfDw8FAbTVapUqUSr42IiKg4MRAjIiIiomKRm5uLEydOiCHYgwcPYGFhgc6dO0Mmk6Ft27YwNjZW2+/fuEycjM/ktMl8SAA0szdEUztDjdaRkZEhNvDPC8ouX76MjIwMAIC9vb3aaDJ3d3c28CciolKLgRgRERERvbP09HQcOHAAISEh2LNnD5KSklCtWjXIZDLIZDI0b94cOjo6bzxGWq4CS64mMRDLhwTAF7UsYayj9dZtPzSlUomYmBi10WQPHjwAAOjr66N27doqQZm3tzdMTd+9FxoREVFxYSBGREREREXy9OlTsSn+oUOHkJ2dDW9vbzEE8/X1LXIz9n/upOJmcg5DsVdoAahurotuzmUrQHr+/LlKT7LIyEhcu3YNubm5AABnZ2eV6Za+vr5wdHRkA38iIvqgGIgRERER0Vvdvn1bpSm+RCJBs2bNIJPJEBgYCBcXl/c6/r20HGy4nVpM1ZYf/d3M4GDy5hF2ZUFOTg5u3LihFpQlJiYCAMzMzODt7a0SlHl5ecHAwEDDlRMRUXnFQIyIiIiI1AiCgIsXL4r9wK5evQp9fX2Vpvg2NjbFer5lUclIylZwlBheTpW00NPGJ57m5XbklCAIiIuLU3vK5c2bNyEIArS1tVGjRg21Bv52dnaaLp2IiMoBBmJEREREBOBlU/ywsDCEhIRgx44dePjwISwsLNClSxexKb6RkVGJnf9+Wi7+vp1SYscva/pXN4ODcdkfHVZUmZmZuHr1qkpQFhkZifT0dACAra2tWgP/GjVqQCqVarhyIiIqSxiIEREREVVg6enp2L9/v9gUPzk5GQ4ODipN8T9k0HDwQTouJWZV6FFiEgB+NvoIqKr+RM6KSqlU4s6dO2oN/O/duwcA0NPTQ61atdQa+Jubm2u2cCIiKrUYiBERERFVME+ePBGb4h8+fBjZ2dnw8fER+4G9S1P84pKjELA8KglpucoKGYpJAJjoamGEhwV0tcvnVMnilJSUhMuXL6sEZVevXkVOTg4AwNHRUa2Bv5OTE7S0St9TO4mI6MNiIEZERERUAdy6dUtsin/q1ClIJBI0b95cDMGcnZ01XaKook+drKhTJYtLbm4uoqOjVUKyiIgIJCQkAABMTEzUGvjXqlULhoaGGq6ciIg+JAZiREREROWQIAgIDw8Xm+Jfv34d+vr6aNeundgU39raWtNlFqgiTp3kVMmSIwgC4uPj1Z5yGR0dDaVSCS0tLbi7u6s18Le3ty+3DzUgIqroGIgRERERlRM5OTkqTfEfPXoES0tLsSl+QEBAiTbFL04Vbeokp0pqxosXL3D16lWVoOzy5ctITU0FANjY2Kg18Pfw8ICODkfwERGVdQzEiIiIiMqwtLQ0lab4KSkpcHR0RLdu3RAYGIhmzZqV2afvPcmUY92tZMiVKNehmASAVAsYWN0ctoZl82tVngiCgLt376o074+IiMDdu3cBALq6uvDy8lIbTWZhYaHZwomIqEgYiBERERGVMfHx8SpN8XNycuDr6ys+GdLb27vcTPN6mJ6LDbdToCjHv7FqS4B+bmaoyr5hpVpKSgouX76sEpRduXIF2dnZAAAHBwe10WQuLi5s4E9EVEoxECMiIiIqA27evCn2Aztz5gwkEgk++ugjsSm+k5OTpkssMbGpOdgSk1ouR4lJAPR2NYWzqa6mS6F3IJfLcfPmTbXRZE+ePAEAGBsbw9vbWyUoq1WrVpmZukxEVJ4xECMiIiIqhZRKpUpT/KioKBgYGIhN8Tt16lSqm+IXt9jUHGyLTYVSKB/TJyUAtCRADxdTuDAMK3eePHmi0rw/MjISN27cgEKhgEQiQfXq1VWmW/r6+qJy5crlZmQnEVFZwECMiIiIqJTIyclBaGio2BT/8ePHsLKyQteuXREYGIiAgAAYGhpqukyNeZiei00xKWW+p1hez7A+rpwmWZFkZWXh2rVrakFZSkoKAMDKykqtL5mnpyd0dRmYEhGVBAZiRERERBqUmpqq0hQ/NTUVTk5O6NatG2QyGZo0aVJmm+KXhCeZcmyLTS2zT5+UADDR0UIPF1M20CcIgoB79+6pTLeMjIxEbGwsAEBHRwc1a9ZUC8qsrKw0XDkRUdnHQIyIiIjoA4uLi8POnTsREhKCo0ePIicnB3Xq1BGb4teuXZtTp94gRyEgLC4DFxKyIEHZGC2WV2ddG320sDeCrja/vlSw1NRUXL58WSUou3LlCrKysgAAVatWVWvg7+bmxgb+RERFwECMiIiI6AOIjo5WaYqvra2t0hTf0dFR0yWWOffTcrH7XlqpHy2WNyqss5MJHDhFkt6RXC7HrVu31EaTxcXFAQAMDQ3VGvjXrl0bxsbGGq6ciKh0YiBGREREVAKUSiXOnz8vhmA3btyAoaEh2rdvj8DAQHTq1InTnopBaR4txlFh9CE8ffpUDMnygrIbN25ALpdDIpHA1dVVrYF/1apVOQqViCo8BmJERERExSQnJwfHjh0Tm+LHxcXB2toaXbt2hUwmQ5s2bWBgYKDpMsul+2m52P8gHc+zFdACoNRgLXnnt9TTRnsHY44Kow8uOzsb169fV2neHxERgeTkZACAhYWFWl+ymjVrQk9PT7OFE5VSWXIlshQCcpUCFAKgEARoSyTQlgA6WhLoa0ugL+WU5bKGgRgRERHRe0hNTcW+ffsQEhKCvXv3IjU1FS4uLmI/sCZNmkBbW1vTZVYIgiDgQbocFxJf4GZyzstlH/D8eeNt3M11UdfaANWMpRyFQ6WGIAh48OCB2lMub9++DQCQSqXw9PRUC8psbGw0XDnRh5UpVyI+Uy5+PM7IRbr87f+aGEslqGykAztDqfhhyJCsVGMgRkRERFREjx8/xs6dO7Fjxw4cOXIEubm58PPzE0OwWrVqMQjRsPRcJSKfZeFiwgtkyIUSm06Zd1wjqQR+NgbwsdKHsQ7fAFHZkZaWhitXrqgEZZcvX8aLFy8AAJUrV1Zr4F+9enUG/VRuKAUBt1JycP15Nh69En7l/StelH87Xt/HWCpBFSMd1LTUQ3UzXWjxd4NShYEYERERUSHcuHFD7Ad29uxZaGtrw9/fHzKZDF27doWDg4OmS6R8qLzRyZQjPfflZMpieaOjo4UqhlK+0aFyR6FQ4Pbt22qjyR49egQAMDAwQO3atVVCMm9vb5iYmGi4cqLCS8tVIDIxGxcTXyDzA/3hpI61AXyt+YeT0oKBGBEREVE+lEolzp07J4Zg0dHRMDQ0RIcOHSCTydCxY0dYWlpqukwqoky5Ek/+fxpMXKYcjzNzkZ5biKkwOhJUNtSB/StTYQw4FYYqmMTERLUG/tevX4dcLgcAuLq6qo0mc3Bw4IhZKjUEQcD99FxcTMzS+NR6P2t9OBjr8PtDgxiIEREREf2/7Oxslab48fHxsLGxEZvit27dmk3xy6G8ZslypQD5K82SpRJAymbJRG+UnZ2NqKgolZAsMjISz58/BwCYm5uLIVleUFazZk3o6+truHKqaF59+Iqmn0qcd35LPW20r2YMBxM+fEUTGIgRERFRhZaSkoK9e/dix44d2Lt3L9LS0uDi4oJu3bpBJpOhcePG7JVDRFQEgiDg0aNHak+5vH37NgRBgLa2Njw8PFSa9/v6+qJSpUqaLp3KoRyFgNDHGbiYmKXxIOx1efXUtdFHC3sj6GpztNiHxECMiIiIKpxHjx5h586dCAkJwbFjx5Cbm4u6deuKTfG9vLw4hYGIqJilp6fj6tWrKkHZ5cuXkZGRAQCws7NTe8qlu7s7pFKphiunsup+Wi5230tDWq6yVAVhr5MAMNHRQmdHE44W+4AYiBEREVG5JwiCSlP8c+fOQSqVwt/fH4GBgQgMDES1atU0XSYRUYWjVCoRExOj1sD/wYMHAAB9fX3UqlVLJSTz9vaGmZmZhiun0qw0jworCEeLfXgMxIiIiKhcUiqVOHv2rBiC3bx5E0ZGRipN8S0sLDRdJhER5eP58+dqfcmuXbuG3NxcAICzs7PaaDInJyeO7iU8yZRjW2xqqR8VVpC80WI9XExha8jRkSWJgRgRERGVG1lZWTh69ChCQkKwc+dOPHnyBJUqVVJpis9GzkREZVNOTg5u3LihFpQlJiYCAMzMzODt7a0SlHl5efFhKBXIw/RcbIpJgVxZNkaFFUQCQKoF9HE1Q1VjTqEsKQzEiIiIqExLTk7G3r17ERISgn379iE9PR2urq5iU/xGjRqxKT4RUTklCALi4uLUGvjfvHlTbOBfo0YNleb9Pj4+sLOz03TpVMxiU3OwLTYVSqFsh2F5JAC0JEAPF1O4mOpqupxyiYEYERERlTkPHz5UaYovl8tRv359BAYGQiaToWbNmpw2Q0RUgWVmZqo18I+MjER6ejoAoFKlSmpPuaxRowYb+JdRsak52BKTWi6CsNdJAPRyZShWEhiIERERUaknCAKioqLEfmDnz5+HVCpFy5YtIZPJ0LVrV1StWlXTZRIRUSmmVCpx584dtQb+9+7dAwDo6emhVq1aKiGZt7c3zM3NNVs4vdGD9FxsvJ0CRTlONrQlQD83Tp8sbgzEiIiIqFRSKBQ4c+YMQkJCsGPHDty6dQvGxsYqTfH5JoWIiN5XUlISLl++rBKUXb16FTk5OQAAR0dHtdFkTk5O0NLS0nDl9CRTjnW3kst8z7C3yespNrC6ORvtFyMGYkRERFRqZGVl4ciRI2JT/KdPn6JSpUriVMhWrVqxKT4REZW43NxcREdHq4RkERERSEhIAACYmJjA29tbJSirVasWDA0NNVx5xZGjELA8KqnMPk2yqPKePjnC0wK62mwLURwYiBEREZFGJSUlqTTFz8jIQPXq1SGTySCTydCwYUM2xSciIo0TBAHx8fFqT7mMjo6GUqmElpYW3N3dVZr3+/j4wN7enn0tS8DBB+m4lJhVIcKwPBIAfjb6CKhqrOlSygUGYkRERPTBPXjwQGyKHxoaCrlcjgYNGoghmIeHB988EBFRmfDixQtcvXpVJSi7fPkyUlNTAQA2NjZqT7n08PCAjg77Qb2r+2m5+Pt2iqbL0Jj+bmZwMOH9874YiBEREVGJEwQB165dE/uBhYeHQyqVolWrVmJT/CpVqmi6TCIiomIhCALu3r2r0rw/IiICd+/eBQDo6urCy8tLbTSZhYWFZgsvAyraVMnXcepk8WEgRkRERCVCoVDg9OnT4pMhY2JiYGxsjI4dO0Imk6FDhw5sik9ERBVKSkoKLl++rBKUXblyBdnZ2QAABwcHtdFkLi4ubOD/ioo4VfJ1nDpZPBiIERERUbF58eKFSlP8hIQE2NnZoWvXrmJTfD09PU2XSUREVGrI5XLcvHlTpS9ZZGQk4uPjAQDGxsbw9vZWCcpq1aoFIyMjDVf+4VX0qZKv49TJ98NAjIiIiN5LUlIS9uzZg5CQEOzfvx8ZGRlwd3dHt27dIJPJ0KBBA/5lm4iIqIiePHmi1sD/xo0bUCgUkEgkqF69usp0S19fX1SuXLnc9uAUBAHLopKRlK2o0KPD8kgAWOhp4xNP83L7NS9pDMSIiIioyO7fv48dO3Zgx44dCA0NhUKhQMOGDVWa4hMREVHxysrKwrVr19SCspSUl6OmrKys1PqSeXp6QldXV8OVv797aTnYcDtV02WUOhwl9u4YiBEREdFbCYKAq1eviv3ALl68CB0dHZWm+JUrV9Z0mURERBWOIAi4f/++GI7l/Tc2NhYAoKOjg5o1a6qEZD4+PrCystJw5UXzz51U3EzO4eiwV2gBqG6ui27OppoupUxiIEZERET5UigUOHXqlBiCxcbGwsTERKUpvpmZmabLJCIionykpqbi8uXL4miyvAb+L168AABUrVpVbTSZm5tbqWxzkJarwJKrSQzD8iEB8EUtSxjrlL6vW2nHQIyIiIhEL168wOHDhxESEoJdu3YhISEB9vb2CAwMhEwmg7+/P5viExERlVEKhQK3bt1Sad4fERGBuLg4AICRkRFq166tEpTVrl0bxsaafZrhv3GZOBmfyUAsHxIAzewN0dTOUNOllDkMxIiIiCq458+fqzTFz8zMhIeHh9gPrH79+qXyr8VERERUPBISEtSechkVFQW5XA6JRAI3NzeV5v0+Pj6oWrXqB2nmrhAELL76HJlyRhcFMZJK8EUtS2ixuX6RMBAjIiKqgPKa4oeEhCAsLAwKhQKNGjWCTCZDYGAgm+ITERFVcNnZ2bh+/bpaUJaUlAQAsLS0VOlJ5uvri5o1axa5gf/jx48hCAKqVKmS7/ro5Gz8cyftva+nvOvmbIIa5hzFXxQMxIiIiCoAQRBw5coVsR/YpUuXoKOjg9atW4tN8e3t7TVdJhEREZVigiDgwYMHak+5vH37NgBAKpWiZs2aaqPJrK2tCzxmy5YtcebMGaxYsQL9+/dXW/9PbCpuprCZ/ptIALib6aKbC5vrFwUDMSIionJKoVDg5MmTYgh2584dmJqaqjTFNzXlL05ERET0ftLS0nDlyhWVoOzKlSvIzMwEAFSuXFmleb+vr6/YwN/U1BTp6ekAgE8++QTz58+HgYGBeOxFV54hndMl38pYRwuja1lquowyhYEYERFROfLixQscOnRIbIqfmJgIe3t7sR+Yv79/kacyEBERERWVQqFATEyMWgP/R48eAQAMDQ1RvXp1REZGivtoaWnB09MT//zzD6pXr45MuRILrjzX1CWUOeNqW8JAyr6vhcVAjIiIqIx79uwZdu/ejR07duDAgQPIzMyEp6enGILVq1ePTfGJiIioVEhMTMTly5cRERGBXbt2ITQ0VG0bbW1tLFiwAO0HjsDmmNQPX2QZ1cfVFM6m/MNnYUk1XQAREREV3d27d8Wm+CdOnIBSqUSjRo0wZcoUBAYGokaNGpoukYiIiEiNtbU1WrVqhVatWiE9PR3Hjx+HUqkE8HKEmFKphCAIiI6Ohm+mHBKA/cMKQQIgPlPOQKwI+OdiIiKiMkAQBERGRiIoKAh16tSBs7Mzvv32W+jr62PJkiV49OgRTp06hW+//ZZhGBEREb1VcHAwzM3N37qdv78/xo8fXyI1REVFiWGYu7s7JkyYgGPHjuHFixeYP38+4jPlJXLe8iqujL1ehb0HSwqnTBIREZVScrlcpSn+3bt3YWZmhk6dOkEmk6F9+/YwMTHRdJlERERUwk6fPo1mzZqhffv22LNnj8q6u3fvwtnZGZcuXYKvr2+hjxkcHIzx48cjOTn5jds9f/4cOjo6JfI7x6lTp3DlyhW0b98ejo6Oautfbagfd/MqDi2ZgftXLiA7Iw3GVpVQrZYfuk6cDmNLm2Kv7VUn1i5B1PEDSLx3G5kpyTCxqgTnek3QZuQ3sKzqhC1TRiMrLRWD5q4p0ToKsmXKaFzctQnAyyd9WlpawtvbG/369cOQIUOK1Dpj6tSpCAkJQURERLHW6OTkhPHjx6uEqy9evEBaWhoqVapUrOcqLE6ZJCIiKkUyMzNx8OBB7NixA7t27cKzZ89QuXJlsR9YixYt2BSfiIioglmxYgXGjBmDFStW4PHjx6hcuXKJnzMnJwe6urqwtCy5Jxc2adIETZo0yXddllwphmHpSYlY/lkPeDQPwLDFm6BvYoakxw8QFbYfOS8yS6y+PKc2LkdK/ENYO7pBqmeApEf3cGn3Ztw+E4qvtp8p8fMXhnuTVug5dQGGuZsi5VkC9u/fj3HjxmHr1q3YuXMnpNLSF/8YGBioPFH0Q+OUSSIiIg1LTExEcHAwZDIZrK2t0a1bN5w7dw6ffvopzp07hwcPHmDx4sUICAhgGEZERFTBpKenY9OmTfj888/RqVMnBAcHv9NxgoOD4eDgAENDQ3Tr1g3Pnj1TWT916lT4+vpi+fLlcHZ2hr6+PgDVKZPff/89GjZsqHZsHx8f/Pzzz+Lny5cvh6enJ/T19eHh4YElS5aI6+7evQuJRILt27ejZcuWMDQ0hI+PD06fPq1yzCzFf5PZ7kWcQ1Z6Krr/OA+VPbxhWcURrvWbofPXv8KyiiMEQcD/utbH8TWLVY7xOPoKJvnZIPF+LABgkp8Nzm5djeCx/fFTEwfM7d4E9yLPI/F+LP76JBA/NXHEH0M64tmDO+IxDv85C4qcbLT94nvkvMhA+rOnsHJwAQCkJT7F9l++xMVdm3A9dB8m+dlgkp8NYsNPAgDib13HspHd8GPjavi5pTu2//IVsjPTxWNvmTIaa7/6GMdW/I5pbWoi6CNXHPlrNhRyOfb+PhU/+1fH9PbeCN/x91u+uoBUVw8m1rawsqsMPz8/fP/999ixYwf27duncs8kJydjxIgRsLGxgampKVq1aiU+6TM4OBhBQUGIjIyERCKBRCIR933Tfnl27dqF+vXrQ19fX/ydFnh5D927dw9ffvmleNy8870+ZfKPP/6Aq6srdHV1UaNGDaxdu1ZlvUQiwfLly9GtWzfxSaU7d+586+uTHwZiREREGnDnzh3MmzcP/v7+sLW1xbBhw5CQkICgoCBER0fj2rVrmDZtGurXr88nRBIREVVgmzdvhoeHB2rUqIGBAwdi5cqVKGrno7Nnz2L48OEYPXo0IiIi0LJlS/z6669q292+fRvbtm3D9u3b850yN2DAAJw7dw4xMTHismvXruHy5cvo378/AGD9+vX46aefMG3aNERFReG3337Djz/+iNWrV6sca/Lkyfj6668REREBd3d39OvXD3L5fz2wcpX/XaOJVSUo5XJcP7Yn32uXSCSoF9gfF3ZuUFl+YecGOPs1hvX/B1gAcHT5HPh17o0xG47Bxrk6Nk3+DCHTvob/0HEYve4QBEHAzpnfqRwnOzMdt88ex8fz1mHowo3IeSXUqt02ELUDAuHepBW+P3gV3x+8Cgef+sh5kYGVX/SGgakZvlh7EANmrsDtc8fVjh1z/gRSE+IxcvlOdPrqZxz+cyZWj+sPA1MzjFqzHw17DkbItK+R8uSx2nXnR/7K69aqVSv4+Phg+/bt4rJevXrh6dOn2LdvHy5cuAA/Pz+0bt0az58/R58+fTBhwgR4eXkhLi4OcXFx6NOnz1v3A4A9e/agW7du6NixIy5duoQjR46gQYMGAIDt27ejatWq+Pnnn8Xj5ueff/7BuHHjMGHCBFy9ehWffvophg4dimPHjqlsFxQUhN69e+Py5cvo2LEjBgwYINZRFPwNm4iI6AMQBAERERHiX19dXFwwceJEGBsbY+nSpYiLi8PJkyfxzTffwN3dXdPlEhERUSmxYsUKDBw4EADQvn17pKSkICwsrEjHmD9/Ptq3b49vv/0W7u7uGDt2LNq1a6e2XU5ODtasWYM6derA29tbbb2Xlxd8fHzw99//jVhav349GjZsCDc3NwDAlClTMGfOHHTv3h3Ozs7o3r07vvzySyxdulTlWF9//TU6deoEd3d3BAUF4d69e7h9+7a4/pUBYnDwrgf/YeOxcfJn+KVVDawa3QfHVy9C2rOn4jZ1u/ZD4r3beHD14sv9c3MRuW876gb2Vzlv3a794N1WBhtHV7QYPAZJj+/Dt0MPuDdphUou7mjafyRiL5xS2Ueek41evyxG5Rq14ejbECbWdgAAc/uq8GzeFjr6+uIILRNrW0h1dBGxbzvkOdno/cti2Ll5wrVBc3SdOB2X9mxRqdvA1AJdvp0OGyc31JMNgI2TG3KzXqDl8C9h7eAK/6Hjoa2jg7sRZ/P/4r5G/lpe6OHhgbt37wIA/v33X5w7dw5btmxBvXr1UL16dcyePRvm5ubYunUrDAwMYGxsDKlUCjs7O9jZ2cHAwOCt+wHAtGnT0LdvXwQFBcHT0xM+Pj6YNGkSAMDS0hLa2towMTERj5uf2bNnY8iQIRg1ahTc3d3x1VdfoXv37pg9e7bKdkOGDEG/fv3g5uaG3377Denp6Th37lyhXp9XMRAjIiIqIXK5HMeOHcP48ePh7OyMOnXqYN68eahVqxa2bNmCxMRE7N69GyNGjICtra2myyUiIqJSJjo6GufOnUO/fv0AvGyY3qdPH6xYsaLAfby8vGBsbAxjY2N06NABwMunOb4+1bFx48Zq+zo6OsLG5s0N6gcMGCAGYoIgYMOGDRgwYAAAICMjAzExMRg+fLhYg7GxMX799VeVUWUAVAI3e3t7AMDTp/8FRYrXRoK1Gz0Z3x+8hm7f/w+2rh44u2015nZvgvhb1wEApjZ2qNEsQJxeGHX8AOS52ajdpqvKceyr1xT/39jq5bXavrrM0gby7CxkpaeJy8zsqsKskj1yXmRg3YTBeHzjMgCgzWcTIdXVy/d1enrnJuzdvaBrYCQuc/JpCEGpROLd/4I/W9caKrMBjC1tYOfmKX6upa0NQzNLpD9PyPc8r3v9dRMEQZyiGBkZifT0dFhZWal8fe7cuaP29XlVYfaLiIhA69atC1VjQaKiotC0aVOVZU2bNkVUVJTKslfvHSMjI5iamqrcO4VV+rqqERERlWEZGRk4ePAgQkJCsHv3bjx//hxVqlRRaYqvo6Oj6TKJiIioDFixYgXkcrlKE31BEKCnp4dFixbBzMxMbZ+9e/ciNzcXAIrcsNzIyOit2/Tr1w8TJ07ExYsX8eLFCzx48ECcVpee/nIq4bJly9QCOG1tbZXPX/19KC+wUSqV/23//8tU6jO3RO2Al1MU246ejIX9WuH42sXo/fPL3mH1ZQOx+cdR6DzhF1zYuQHebWXQNTBUOYaWVP282q80nM9bJghKlf3SEp9g9bgBeBQVCctqTnj+4C4sKlcr8HUqLG3pa78XSiQqNeYtE5Sq9RR4vNdet6ioKDg7OwN4+fWxt7dHaGio2n6v9/J6VWH2+5DN8V//XVoikajcO4XFQIyIiOg9JSQkYPfu3QgJCcHBgweRlZUFLy8vfP7555DJZKhbt674yxURERFRYcjlcqxZswZz5sxB27ZtVdbJZDJs2LABn332mdp+jo6Oass8PT1x9qzqlLszZ97t6YhVq1ZFixYtsH79erx48QIBAQGoVKkSAMDW1haVK1dGbGysOGrsXWm/5VcnqY4urKo6IfeVp0zWaNYGugaGOLM1GDdPH8XIZe/WbP11yXEPsWhgW6Q+fQynOo3QpO8n2DDpE9g4vpwmqi3VhVKhUNmnkrM7Lu7aiJwXGeIosbuRZyHR0oK1k1ux1JUf6Suv29GjR3HlyhV8+eWXAAA/Pz/Ex8dDKpXCyckp3/11dXWheO1aCrOft7c3jhw5gqFDhxb6uK/z9PTEyZMnMXjwYHHZyZMnUbNmzTfs9e4YiBEREb2D2NhY7NixAyEhIfj3338hCAKaNm2KX3/9FYGBgWIfDSIiIqJ3sXv3biQlJWH48OFqI8F69OiBFStW5BuI5Wfs2LFo2rQpZs+ejcDAQBw4cAD79+9/59oGDBiAKVOmICcnB7///rvKuqCgIIwdOxZmZmZo3749srOzER4ejqSkJHz11VeFPoeO1n/JTtTxg7h84B94t+sGa0dXQBAQdfwAok8eRo8pC8TttLS14delLw4s/BXW1Vzg6FP/na/xVYKgROrTl03t0xKfYPOPo2BgYoa1Xw1G/W4DYFG5Gm6dPoaEu7dhaGYBfWNT+HbogcN/zsSWn0aj9affIiPpGXbN+h51OvWCiVWlYqnrVfKcbKQlPsHTuEzcT07E/v37MX36dHTu3Bkff/wxAKBNmzZo3LgxZDIZZs2aBXd3dzx+/FhsiF+vXj04OTnhzp07iIiIQNWqVWFiYlKo/aZMmYLWrVvD1dUVffv2hVwux969ezFx4kQAgJOTE44fP46+fftCT08P1tbWatfwzTffoHfv3qhTpw7atGmDXbt2Yfv27Th8+HCxv14Ae4gREREViiAIuHjxIqZMmQIfHx+4urpi0qRJMDU1xV9//YW4uDicOHECEyZMYBhGRERE723FihVo06ZNvtMie/TogfDwcFy+fLlQx2rUqBGWLVuG+fPnw8fHBwcPHsQPP/zwzrX17NkTz549Q2ZmJmQymcq6ESNGYPny5Vi1ahVq166NFi1aIDg4WJy2V1j6rwwRs3Vxh46+Afb+/hMW9muJJYPb48qhHej+4+/w69xbZb/6sgFQ5Oagbtd+73x9r9PS/m8s0bMHdyDPyUZmShIeXL2AlCdxqN99EKyd3LBoYBv82toD9yLPQdfAEMMWb0ZmSjIWD2qL9d8Og2v95ug6cUax1fWqm6eO4re2teBTwxXt27fHsWPHsGDBAuzYsUOcriqRSLB371589NFHGDp0KNzd3dG3b1/cu3dP7Gfbo0cPtG/fHi1btoSNjQ02bNhQqP38/f2xZcsW7Ny5E76+vmjVqpVKo/uff/4Zd+/ehaura4F96mQyGebPn4/Zs2fDy8sLS5cuxapVq+Dv718ir5lEKOrzWomIiCqI3NxcnDhxAiEhIdixYwfu378Pc3NzdO7cGTKZDO3atYOxsbGmyyQiIiIqlxZdeYb01x+b+BZ3Lp7Gis96YOK+iGIZiXX4z1m4HroXYzeGvvexSpqxjgSja1lpuowyg1MmiYiIXpGRkYEDBw6ITfGTkpJQtWpVsSn+Rx99xKb4RERERB9AZSMd3ErJQWEiMXlONjKSnuHI0v+hVkDXEpmWWJpJAFQ25O+oRcFAjIiIKryEhATs2rULISEhOHToELKyslC7dm2MHj0aMpkMderUYVN8IiIiog/MzlCKWyk5hdo2cv92bPt5POzda6HXL4tLuLLSyd6QEU9RcMokERFVSDExMWJT/JMnT0IQBDRr1gwymQyBgYFwdXXVdIlEREREFVpsag42x6Rquowyo4+rKZxNdTVdRpnB+JCIiCoEQRBw6dIlhISEICQkBFeuXIGenh7atm2LZcuWoXPnzuIjw4mIiIhI8+w44qlI+HoVDV8tIiIqt3Jzc3H8+HGxKf6DBw9gYWGBzp07Y+rUqWjbti2b4hMRERGVUoZSLRhLJUVurF8RGetowUCqpekyyhQGYkREVK6kp6erNMVPTk5GtWrVxKb4zZs3Z1N8IiIiojKiipEObhaysX5FJQFQhaPDioyvGBERlXlPnz5VaYqfnZ0Nb29vjB07FjKZDL6+vmyKT0RERFQG1bTUQ3QhG+tXVAJevk5UNAzEiIioTLp9+7ZKU3yJRIJmzZph+vTpCAwMhIuLi6ZLJCIiIqL3VN1MF4ZSCTI5bbJARlIJqpuxmX5RMRAjIqIyQRAEXLhwQWyKf+3aNejr66Nt27ZYsWIFOnfuDBsbG02XSURERETFSEsigZ+1AU7GZ3LaZD4kAPxsDKDF2RBFxkCMiIhKrdzcXISFhYlN8R8+fAgLCwt06dIFv/zyC9q2bQsjIyNNl0lEREREJcjHWg8n4zM1XUap5WOlr+kSyiQGYkREVKqkpaWJTfH37NmD5ORkODo6okePHpDJZGjWrBmkUv7zRURERFRRmOhow91cFzeT2Vz/VVoAqpvrwliHT5d8F3xHQUREGvfkyROxKf7hw4eRnZ0NHx8fjBs3DjKZDD4+PmyKT0RERFSB+VnrIzqZzfVfpQRQ19pA02WUWQzEiIhII27duiX2Azt9+jQkEgmaN2+OGTNmIDAwEM7OzpoukYiIiIhKCQdjHVjqaSMpW8FRYnjZO8xCTxvVjBnrvCuJIAi8l4iIqMQplUqVpvjXr1+HgYEB2rZtC5lMhs6dO8Pa2lrTZRIRERFRKXU/LRd/307RdBmlRv/qZnAw1tF0GWUWAzEiIioxOTk5Kk3xHz16BCsrK3Tp0gUymQwBAQEwNDTUdJlEREREVEYcfJCOS4lZFXqU2MsnS+ojoKqxpksp0zi2joiIilVaWhr2798vNsVPSUmBk5MTevXqBZlMhqZNm7IpPhERERG9E//KRridkoO0XGWFDMUkAEx0tdDCnk9af18cIUZEJSJLrkSWQkCuUoBCABSCAG2JBNoSQEdLAn1tCfSlfBpKeREfH4+dO3ciJCQER44cQU5ODnx9fSGTySCTyeDt7c2m+ERERERULCr61ElOlSweDMSI6L1lypWIz5SLH48zcpEuf/uPFmOpBJWNdGBnKBU/DBmSlRk3b94U+4GdOXMGEokEH330EWQyGQIDA+Hk5KTpEomIiIionKqIUyc5VbJ4MRAjoiJTCgJupeTg+vNsPHol/Mob/1OUHyqv72MslaCKkQ5qWuqhupkutDiqqNRQKpUIDw8XQ7CoqCgYGBigffv2kMlk6NSpE6ysrDRdJhERERFVADkKAcujkirM1Mm8qZIjPCygq833SMWBgRgRFVpargKRidm4mPgCmXIBEhQt/CqsvOMaSSWoY20AX2t9GOtw5Jgm5OTkIDQ0VGyK//jxY1hZWaFr166QyWRo06YNm+ITERERkUY8yZRj3a1kyJUl876ktJAAkGoBA6ubw9aQvXiLCwMxInojQRBwPz0XFxOzcDM55+WyD3j+vL99uJvrws9aHw7GOuxFVcJSU1Oxb98+hISEYO/evUhNTYWzs7PYD6xJkyZsik9EREREpcLD9FxsuJ0CRTlONrQlQD83M1Rl37BixUCMiAp0Py0X+x+k43m2osRGgxVW3vkt9bTRvpoxHEz4j0FxiouLU2mKn5ubizp16oghWO3atRlEEhEREVGpo1AoMCZoJqp2HQYt7fL3R1sJgN6upnA21dV0KeUOAzEiUpOjEBD6OAMXE7M0HoS9Lq+eujb6aGFvxPnz7yE6OlqlKb62tjZatGgBmUyGrl27wtHRUdMlEhEREREVSKlU4pNPPkFwcDCWh+xHYrU6UAql6/3Lu5IA0JIAPVxM4cIwrEQwECMiFffTcrH7Xlqpb04pAWCio4XOjiYcLVZISqUS58+fF0OwGzduwNDQUKUpvqWlpabLJCIiIiJ6K0EQMGrUKCxduhRr1qzBwIED8TA9F5tiUsp8T7G8nmF9XDlNsiQxECMiAKV7VFhBOFrs7XJycnDs2DGxKX5cXBysra1VmuIbGBhoukwiIiIiokITBAHjx4/HggULsHLlSgwdOlRc9yRTjm2xqaX+D/wFyfvDfw8XUzbQL2EMxIiI/2iUMykpKWJT/H379iE1NRUuLi4qTfG1tbU1XSYRERERUZEJgoBvvvkGc+bMwdKlSzFy5Ei1bXIUAsLiMnAhgX/sp4IxECOq4DisuHx4/Pix2BT/6NGjyM3NhZ+fnxiC1apVi03xiYiIiKhMEwQBkydPxvTp07Fw4UKMHj36jduXuXYwTiZwqIDvZTSFgRhRBRabmoNtsalsPFlG3bhxQ+wHdvbsWWhra8Pf319siu/g4KDpEomIiIiIik1QUBCmTp2KuXPn4ssvvyzUPqV5tBhHhWkWAzGiCio2NQdbYlJL1T8IxUUCoJdr+QvFlEolzp07J4Zg0dHRMDQ0RIcOHSCTydCxY0c2xSciIiKicum3337D5MmTMWPGDEycOLHI+99Py8X+B+l4nq2AFgBl8ZdYaHnnt9TTRnsHY44K0xAGYkQV0IP0XGy8nQJFOf7u15YA/dzK/vTJ7OxsHD16FCEhIdi5cyfi4+NhY2MjNsVv3bo1m+ITERERUbk2e/ZsfPPNN/j555/x448/vvNxBEHAg3Q5LiS+wM3knJfLiqvIQsgb/+Vurou61gaoZixlWxMNYiBGVME8yZRj3a3kMt8z7G3yeooNrG5e5hrtp6SkYO/evWJT/LS0NLi6uor9wBo3bsym+ERERERUISxYsADjxo3D5MmT8euvvxbbcdNzlYh8loWLCS+QIRdKbDpl3nGNpBL42RjAx0ofxjpaJXAmKioGYkQVSI5CwPKopFLfVLK45DWnHOFpUern4z969Ehsin/s2DHk5uaiXr16kMlkCAwMhJeXF/96REREREQVyh9//IFRo0bhm2++wcyZM0vk92GlIOBWSg6uP8/Go0w50nNfTqbMO1NR3je9vo+xjhaqGEpR01IP1c10ocXf50sVBmJEFcjBB+m4lJhVIcKwPBIAfjb6CKhqrOlSVAiCoNIU/9y5c5BKpSpN8atVq6bpMomIiIiINGLFihUYMWIExo0bh99///2D/XE4U67Ek0w54jPliMuU43FmLtJz3/4OylhHgsqGOrA3lMLu/z8MpBwJVpoxECOqIO6n5eLv2ymaLkNj+ruZwcFEs/3ElEolzpw5I4Zgt27dgpGRkUpTfAsLC43WSERERESkaWvXrsXgwYPx2WefYfHixRqfKZElVyJLIUCuFCAXAIUgQFsigVQCSLUk0NeWQJ/hV5nDQIyoAqhoUyVfp8mpk1lZWSpN8Z88eYJKlSqpNMXX19f/oDUREREREZVWGzduxIABAzBs2DAsXboUWloMmqhkMBAjqgAq4lTJ133IqZPJyckqTfHT09Ph5uaGbt26ITAwEI0aNWJTfCIiIiKi12zbtg19+vTBwIEDsXLlSoZhVKIYiBGVcxV9quTrSmrq5MOHD1Wa4svlctSvX198MqSnp6fGh3oTEREREZVWO3fuRI8ePdC7d2+sWbOGf0CmEsdAjKgcEwQBy6KSkZStqNCjw/JIAFjoaeMTT/P3DqcEQcD169fFfmDh4eGQSqVo2bKl2BS/atWqxVM4EREREVE5tnfvXvHp6hs2bIBUKtV0SVQB8C4jKsfup+fiebZC02WUGgKA59kKPEiX5ztKLCEhAcuWLcP48eNhaGiotl6hUKg0xb99+zaMjY3RoUMHfPnll+jYsSPMzc1L/kKIiIiIiMqJQ4cOoXv37ujYsSP+/vtvhmH0wfBOIyrHLiZmQQJwdNgrtABcSHyhFojFxcWhRYsWuHXrFhwcHDBw4EAAL5viHzlyRGyK//TpU9ja2iIwMBDz589Hq1at2BSfiIiIiOgdHDt2DF27dkXr1q2xadMm6Oho9qnwVLEwECMqp9JyFbiZnMMw7DVKADeTc5Ceq4Sxzssmnffv30eLFi3w8OFDaGlpYdOmTZBIJGJT/IyMDFSvXh1DhgyBTCZDw4YN2eCTiIiIiOg9/Pvvv+jcuTOaN2+Obdu2QU9PT9MlUQXDHmJE5dS/cZk4GZ/JQCwfEgDN7A3R1M4QMTExaNGiBeLj46FQqE4vbdCggdgU38PDg03xiYiIiIiKwZkzZ9C2bVvUq1cPu3fvzrddCVFJ4wgxonJIIQi4mPiCYVgBBAAXE15AiLmE9u3aISMjQ22b4OBgDB48+MMXR0RERERUjoWHh6N9+/bw9fXFrl27GIaRxnDOD1E5dDslB5lyxmFvkiEXMH9DiBiGaWtri9MgJRIJjh8/rsnyiIiIiIjKnYiICLRt2xY1a9bEnj17YGRkpOmSqALjlEmicuif2FTcTGH/sDeRAKhuqgPX9Lu4efMmrl+/jmvXruHKlSviNMpDhw5pukwiIiIionLh6tWr8Pf3h7OzMw4fPgwzMzNNl0QVHAMxonJo0ZVnSOcIsbcy1tHC6FqWasvlcjkkEgm0tbU1UBURERERUfkSFRUFf39/VK5cGUePHoWFhYWmSyLilEmi8iZTrmQYVkjpuUq8kCvVlkulUoZhRERERETF4ObNm2jVqhVsbW1x6NAhhmFUajAQIypn4jPlmi6hTOHrRURERERUMmJiYtCqVStYWFjg8OHDsLa21nRJRCIGYkTlTHymHBJNF1FGSMBAjIiIiIioJNy7dw+tWrWCoaEhjhw5gkqVKmm6JCIVDMSISohEIkFISEixHMvf3x/jx48v1Lb5BTzXju3F/7rWx/f1bLHrf5OLpaayJunxfUzys8Hj6Csqy+PeIRBzcnLCvHnziqmy0mvq1Knw9fUVPx8yZAhkMlmh9r179y4kEgkiIiJKpDYiIiIiKr0ePnyIli1bQiqV4ujRo7C3t9d0SURqpJougMqWIUOGIDk5udiCHk3ZsGEDBg4ciM8++wyLFy/WdDlvtX37dujo6BRq28cZuWpPlwyZ9jXqdu2LJv1GQs/QuFhr2zJlNC7u2gQA0JbqwMyuCvw694H/sPE4vWk5LuzciOS4B8jNzoKRhRUcvOuh1YgJsHf3KtY63sbMtgq+P3gVhuZW4jIBwOPM3AL3CQ4Oxvjx45GcnKyy/Pz58xp5RHRQUBBu3bqFdevWwcnJCffu3cOGDRvQt29fle28vLxw/fp1rFq1CkOGDCm288+fPx+FfQ5LtWrVEBcXx2HxRERERBVMXFwcWrVqBaVSibCwMFStWlXTJRHliyPEqEJasWIFvv32W2zYsAFZWVmaLuetLC0tYWJi8tbtsvJpqJ+dmY705wmo3rgVTG3soGf0boGYPDenwHXuTVrh+4NXMSHkLJoPGoUjS2fhxJpFuHPxNDKSEmFZ1RFWVZ2QlvgEVw/vwrJPuyHnRcY71fGutWtpa8PE2hbaUtW/A6TnCsjKp7H+m9jY2MDQ0LA4SyyUHTt2oGvXruLn1apVw6pVq1S2OXPmDOLj40sksDMzM4O5uXmhttXW1oadnR2kUv7dhYiIiKiiePLkCVq1aoUXL17g6NGjcHR01HRJRAViIEbvxd/fH2PGjMH48eNhYWEBW1tbLFu2DBkZGRg6dChMTEzg5uaGffv2ifsoFAoMHz4czs7OMDAwQI0aNTB//nyV48rlcowdOxbm5uawsrLCxIkTMXjwYJXpWkqlEtOnTxeP4+Pjg61bt7615jt37uDUqVP47rvv4O7uju3bt6usDw4Ohrm5OQ4cOABPT08YGxujffv2iIuLE7c5f/48AgICYG1tDTMzM7Ro0QIXL14s8JytWrXC6NGjVZYlJCRAV1cXR44cAQAsWbIE1atXh76+PmxtbdGzZ0+V1/nVKZMFbZulUA3DYsNPYmozZwDA8k+7YZKfDWLDTwIArh7Zhd97NsMPDatgZic/nFi7RGXfmZ38cGTZHGz+8QtMbe6Mf379qsDrk+rqwcTaFhaVq6FRr6FwbdgC18MOoO9vS1G9sT/M7arCt0MP6OgbAABepCQhNvwU/p44HEEfueJn/+pY8+UgJD2+r1L74kFt8VMTRwR95Io/h3ZE0uMH4vqosANYNDAAPzaqil9a1cDaCYPfWPvrUyZjw09ikp8Nbpw4iLp1fKGvr49GjRrh6tWrAIDQ0FAMHToUKSkpkEgkkEgkmDp1KgD1KZP3799HYGAgjI2NYWpqit69e+PJkyfi+ryph2vXroWTkxPMzMzQt29fpKWlidts3boVtWvXhoGBAaysrNCmTRtkZPwXGj548ADXrl1D+/btxWUDBgxAWFgYHjz473VZuXIlBgwYoBZEJScnY8SIEbCxsYGpqSlatWqFyMhIlW1mzJgBW1tbmJiYYPjw4Wph8etTJpVKJWbNmgU3Nzfo6enBwcEB06ZNA6A+ZTI0NBQSiQRHjhxBvXr1YGhoiCZNmiA6OlrlHDt27ICfnx/09fXh4uKCoKAgyOXs80ZERERU2iUmJqJNmzZISUnB0aNH4eLioumSiN6IgRi9t9WrV8Pa2hrnzp3DmDFj8Pnnn6NXr15o0qQJLl68iLZt22LQoEHIzMwE8PJNdNWqVbFlyxZcv34dP/30E77//nts3rxZPObMmTOxfv16rFq1CidPnkRqaqraNM3p06djzZo1+PPPP3Ht2jV8+eWXGDhwIMLCwt5Y76pVq9CpUyeYmZlh4MCBWLFihdo2mZmZmD17NtauXYvjx4/j/v37+Prrr8X1aWlpGDx4MP7991+cOXMG1atXR8eOHVUCjleNGDECf//9N7Kzs8Vl69atQ5UqVdCqVSuEh4dj7Nix+PnnnxEdHY39+/fjo48+yvdYb9o2V6kaiDn41MdX/5wBAAz43yp8f/AqHHzq49H1SPw9cQS823XDuM3H0ebTb3Dojxm4sHODyv4n1i6GvbsXxvx9FK1GTHjj6/oqHT19KHJzoKOnj+S4h4g6fgDH1yxCzouX94ChuRX2zP0JeobG+HTFLny2cg90DY2wanQfyHNzoJDLsfarj+Hs1wTjNoXi8+B9qN/9Y0gkLx8XcOPEQaz7ejBqNG2DMX8fxYg/t6GaV513qn3fvCAETZ+F8+fPw8bGBl26dEFubi6aNGmCefPmwdTUFHFxcYiLi1O5B/IolUoEBgbi+fPnCAsLw6FDhxAbG4s+ffqobBcTE4OQkBDs3r0bu3fvRlhYGGbMmAHg5bDyfv36YdiwYYiKikJoaCi6d++uMj1x586d8Pf3h6mpqbjM1tYW7dq1w+rVqwG8vG83bdqEYcOGqdXZq1cvPH36FPv27cOFCxfg5+eH1q1b4/nz5wCAzZs3Y+rUqfjtt98QHh4Oe3t7LFmyRO04r5o0aRJmzJiBH3/8EdevX8fff/8NW1vbN+4zefJkzJkzB+Hh4ZBKpSq1njhxAh9//DHGjRuH69evY+nSpQgODhZDNiIiIiIqnZ4/f46AgAA8ffoUR48eRfXq1TVdEtFbcS4LvTcfHx/88MMPAP57g2xtbY1PPvkEAPDTTz/hjz/+wOXLl9GoUSPo6OggKChI3N/Z2RmnT5/G5s2b0bt3bwDAwoULMWnSJHTr1g0AsGjRIuzdu1fcJzs7G7/99hsOHz6Mxo0bAwBcXFzw77//YunSpWjRokW+tSqVSgQHB2PhwoUAgL59+2LChAm4c+cOnJ2dxe1yc3Px559/wtXVFQAwevRo/Pzzz+L6Vq1aqRz3r7/+grm5OcLCwtC5c2e183bv3h2jR4/Gjh07xGsMDg7GkCFDIJFIcP/+fRgZGaFz584wMTGBo6Mj6tSpo3YcAG/c9rUBYpDq6MLY8mUPJ0MzC5hYvwwrTqz/A64NPkLrT14GRTaOrngaexPH1yxG3a79xP1d6zdH80Gj8q0jP4IgIObccdw6fQyN+4wAAORmZ0FQKpGV/jIstKjiiAbdB+Hiro3o/tM8MeTqOXUBfm7hhtjwk6ha0xdZ6anw+CgAVtVefl0qubiL5zm2Yh6823ZDwOcTxWX27rVUanm99ldHn72q9civ0axVG9gZSrF69WpUrVoV//zzD3r37g0zMzNIJBLY2dkVeM1HjhzBlStXcOfOHVSrVg0AsGbNGnh5eeH8+fOoX78+gP/uvbypr4MGDcKRI0cwbdo0xMXFQS6Xo3v37uKw8tq1a6ucZ8eOHQgMDFQ7/7BhwzBhwgRMnjwZW7duhaurq0ojfAD4999/ce7cOTx9+hR6enoAgNmzZyMkJARbt27FyJEjMW/ePAwfPhzDhw8HAPz66684fPhwgVOK09LSMH/+fCxatAiDB78cnefq6opmzZoV+FoBwLRp08Tvz++++w6dOnVCVlYW9PX1ERQUhO+++048nouLC3755Rd8++23mDJlyhuPS0RERESakZycjLZt2+Lhw4c4duwYPDw8NF0SUaFwhBi9N29vb/H/tbW1YWVlpfJmPm/EyNOnT8VlixcvRt26dWFjYwNjY2P89ddfuH//ZWCRkpKCJ0+eoEGDBirHrVu3rvj57du3kZmZiYCAABgbG4sfa9asQUxMTIG1Hjp0CBkZGejYsSMAwNraGgEBAVi5cqXKdoaGhmIYBgD29vYq9T958gSffPIJqlevDjMzM5iamiI9PV28htfp6+tj0KBB4nkuXryIq1evig3PAwIC4OjoCBcXFwwaNAjr168XR9S97k3bKgrZ8Dzhzk04+jRQWebo2wDP7sdCqVCIy6p6+hTqeDdOHMSUpo74sVFVrBrTF7XbBqLNZ98AAGyc3ODW8CNM3HMJ3m1lSHp0DyfWLEHigzuY2swJU5o6YkpTR/ziXx3y7Cw8f3gXhmYWqNulL1Z90Qerxw3Ayb+XIjUhXjxf3M2rcG3Q/I01FbZ2B+/64utmaWmJGjVqICoqqlD7AkBUVBSqVasmhmEAULNmTZibm6scx8nJSaUP3Kv3lI+PD1q3bo3atWujV69eWLZsGZKSksRtU1NTERYWptI/LE+nTp2Qnp6O48ePY+XKlfmODouMjER6ejqsrKxUvl/u3Lkjfr9ERUWhYcOGKvvlhc0FXXd2djZat279tpdIxas/L/KeNpT3OkRGRuLnn39WqfGTTz5BXFxcgd8PRERERKQ5qamp6NChA2JjY3H48GHUqlXr7TsRlRIcIUbv7fWnH0okEpVleSOAlMqXjcs3btyIr7/+GnPmzEHjxo1hYmKC//3vfzh79myhz5meng4A2LNnD6pUqaKyLm8ETH5WrFiB58+fw8DAQFymVCpx+fJlBAUFQUtLq8BrenX62uDBg/Hs2TPMnz8fjo6O0NPTQ+PGjZGTU3Dj+REjRsDX1xcPHz7EqlWr0KpVK3E0kImJCS5evIjQ0FAcPHgQP/30E6ZOnYrz58+rNTF/07bausX7BEkdg8I1jnep1wyBk2ZBqqMLExs7tcb1ugZGMLevCv9h43H5YAgyU57DorIDhi3ZonYsY4uXI9p6Bi1Ek36f4Oapo7h8cAcOLpmO4Uu2wsG7HqR6+sVWOwBo//89WpLyu6fyvie0tbVx6NAhnDp1CgcPHsTChQsxefJknD17Fs7Ozti3bx9q1qypErrlkUqlGDRoEKZMmYKzZ8/in3/+UdsmPT0d9vb2CA0NVVtX2Cb5r3v1e6go3vSzIT09HUFBQejevbvafvr6b/+aExEREdGHk56ejk6dOiEqKgpHjhyBj0/h/iBNVFpwhBh9cCdPnkSTJk0watQo1KlTB25ubiqjuszMzGBra4vz58+LyxQKhUrT+po1a0JPTw/379+Hm5ubykd+oQEAPHv2DDt27MDGjRsREREhfly6dAlJSUk4ePBgka5h7Nix6NixI7y8vKCnp4fExMQ37lO7dm3Uq1cPy5Ytw99//602kkcqlaJNmzaYNWsWLl++jLt37+Lo0aP5HqugbbULmevYOLvjXuQ5lWX3Is7B2tEVWtrahTvIK3QNDGHt4AJz+6piGJaR/BwXd2+GoPzvCY7RJw+L/5/+LAHGljawdnBR+dA3+a9HVmUPb/gPG4/Pg/fC1tUTEfu3AQDsq9dEzLkTRa4zP/evhEP6/69bUlISbt68CU9Pz5fXpasLxSsj5vLj6emJBw8eqDS2v379OpKTk1GzZs1C1yGRSNC0aVMEBQXh0qVL0NXVFcOtgqZL5hk2bBjCwsIQGBgICwsLtfV+fn6Ij4+HVCpV+36xtrYWr+P1UPrMmTMFnrN69eowMDAQHwpRHPz8/BAdHa1Wo5ubmxhWExEREZHmZWZmokuXLoiMjMSBAwdUZvMQlRUcIUYfXPXq1bFmzRocOHAAzs7OWLt2Lc6fP6/Sw2vMmDGYPn063Nzc4OHhgYULFyIpKUkcUWJiYoKvv/4aX375JZRKJZo1a4aUlBScPHkSpqamYg+iV61duxZWVlbo3bu3eJw8HTt2xIoVK1Se4Pe2a1i7di3q1auH1NRUfPPNN4UaMTNixAiMHj0aRkZGYn80ANi9ezdiY2Px0UcfwcLCAnv37oVSqUSNGjXUjvGmbXW0CpeINR/4ORYPaosjy+bAu60M9y+fx+nNKxD43cxC7V8YOZnp2PLTF5BoaUPXwAAzOvoiJf4RAEDX0AhG5lZY+9UgtPlsIsxsKyM57iGuHt2NFoPHQCHPxbnta+D5UXuY2tgh4d5tPHsQC7/OL/uvtR75DZZ/1h2WVZ3g064blAo5ok8eRoshY4tc59Flc3DS2wGu1Spj8uTJsLa2Fp+k6OTkhPT0dPEvXoaGhjA0VB151qZNG9SuXRsDBgzAvHnzIJfLMWrUKLRo0QL16tUrVA1nz57FkSNH0LZtW1SqVAlnz55FQkICPD09IZfLsW/fvnwb+ufx9PREYmKiWm2v1ti4cWPIZDLMmjUL7u7uePz4Mfbs2YNu3bqhXr16GDduHIYMGYJ69eqhadOmWL9+Pa5du1bg04H09fUxceJEfPvtt9DV1UXTpk2RkJCAa9euiX3Iiuqnn35C586d4eDggJ49e0JLSwuRkZG4evUqfv3113c6JhEREREVr6ysLMhkMpw/fx779+9Xa7tBVFYwEKMP7tNPP8WlS5fQp08fSCQS9OvXD6NGjcK+ffvEbSZOnIj4+Hh8/PHH0NbWxsiRI9GuXTtovzJ66ZdffoGNjQ2mT5+O2NhYmJubw8/PD99//32+5125ciW6deumFoYBQI8ePTBo0KC3jvLKs2LFCowcORJ+fn6oVq0afvvttzcGFnn69euH8ePHo1+/fipTwMzNzbF9+3ZMnToVWVlZqF69OjZs2AAvLy+1Y7xp2yy5Um37/FTx9EH/mctx6I+ZOLZsDkysbdHms4kqDfXfl76JGbzbdcONEweR8yITudlZMLOrAme/Jmg5bDwMTM2wb8HPWP/1UGRnpsO0kj1c6zeHnpEJcrNfIOHubVzcNRSZKUkwsbZFo17D0KDH/zdbr9cU/WeuwNHlcxAWvAD6RiZw8mv0TnW2G/Mjvv/mK9y+dQu+vr7YtWsXdHV1AQBNmjTBZ599hj59+uDZs2eYMmUKpk6dqrK/RCLBjh07MGbMGHz00UfQ0tJC+/btxQc3FIapqSmOHz+OefPmITU1FY6OjpgzZw46dOiAI0eOwNjYGH5+fm88hpWVVYHrJBIJ9u7di8mTJ2Po0KFISEiAnZ0dPvroI7HHX58+fRATE4Nvv/0WWVlZ6NGjBz7//HMcOHCgwOP++OOPkEql+Omnn/D48WPY29vjs88+K/R1v65du3bYvXs3fv75Z8ycORM6Ojrw8PDAiBEj3vmYRERERFR8srOz0aNHD/z777/Yu3fvWx+oRFSaSQShkF24iTRIqVTC09MTvXv3xi+//KLpct7Z3bt34erqivPnz7814HhXi648Q7qc39ZvExt+EstGyjDzZAy+bZL/KKjSYOzYsZDL5ViyZImmSyEiIiKiCiwnJwe9evXCgQMHsHv3brRp00bTJRG9F44Qo1Lp3r17OHjwIFq0aIHs7GwsWrQId+7cQf/+/TVd2jvJzc3Fs2fP8MMPP6BRo0YlFoYBQGUjHdxKyQEjscKxNyzdPwZr1ar1xqc9EhERERGVNLlcjv79+2P//v3YsWMHwzAqF0r3O0GqsLS0tBAcHIyvv/4agiCgVq1aOHz4sNjsvKw5efIkWrZsCXd3d2zdurVEz2VnKMWtlIKfdkmqbA1K94/BkSNHaroEIiIiIqrAFAoFBg0ahB07dmD79u2F7rtMVNpxyiRRORObmoPNMamaLqPM6ONqCmdTXU2XQURERERU6igUCgwdOhR///03Nm/ejO7du2u6JKJiU7qHRhBRkdmV8imApQ1fLyIiIiIidUqlEp9++inWr1+P9evXMwyjckdL0wUQUfEylGrBWKr+JE1SZ6yjBQMpfwwSEREREb1KEAR88cUXWLlyJYKDg9G3b19Nl0RU7PhOkKgcqmKkA0ZibyYBUIWjw4iIiIiIVAiCgPHjx+PPP//E8uXLMWjQIE2XRFQiGIgRlUM1LfX4lMm3EPDydSIiIiIiopcEQcC3336LBQsW4M8//8SwYcM0XRJRiWEgRlQOVTfThSGnTb6RkVSC6mZspk9EREREBLwMw3744QfMnj0bCxYswKeffqrpkohKFAMxonJISyKBn7UBp00WQALAz8YAWhK+QkREREREAPDLL7/gt99+w5w5czBmzBhNl0NU4hiIEZVTPtacDvgmPlb6mi6BiIiIiKhUmD59OqZMmYLp06fjq6++0nQ5RB8EAzGicspERxvu5rocJfYaLQDu5row1uGPPyIiIiKiOXPm4Pvvv8fUqVPx3Xffabocog+G7wiJyjE/a30213+NEkBdawNNl0FEREREpHELFy7E119/je+//x4//fSTpssh+qAYiBGVYw7GOrDU0+Yosf8nAWCpp41qxlJNl0JEREREpFF//vknxo4di6+//hq//vorJOyvSxUMAzGickwikeAjay2OEvt/AoD2Dsb8x56IiIiIKrSVK1fi888/x9ixYzFr1iz+fkwVEgMxonJKEARs27YNbfy8cG7rKkCo2LGYBEBdG304GOtouhQiIiIiIo1Zu3YtRowYgc8//xzz5s1jGEYVFgMxonIoNjYWnTp1Qs+ePeHn54dZI3rBVLfiTp2UADDR1UILeyNNl0JEREREpDGbNm3CkCFDMGzYMCxatIhhGFVoDMSIypHs7Gz8+uuv8PLywrVr1xASEoKdO3fCzdkJnR1NKuzUSQFAZ0cT6GrzH3wiIiIiqpi2b9+OAQMGYODAgfjrr7+gpcU4gCo2fgcQlRNHjhyBj48PgoKCMG7cOFy/fh2BgYHiegcTHfhZ61e4UWKcKklEREREFd2uXbvQp08f9O7dGytXrmQYRgQGYkRlXnx8PAYMGIA2bdqgUqVKiIiIwIwZM2BkpD490L+yEUx0tCpMKMapkkRERERU0e3btw89e/ZEYGAg1qxZA21tbU2XRFQqMBAjKqMUCgUWL14MDw8PHDx4EMHBwQgLC4OXl1eB++hqS9DDxRRSLZT7UEwCQKoF9HA25VRJIiIiIqqQDh8+jG7duqF9+/b4+++/IZVKNV0SUanBQIyoDAoPD0fDhg0xevRo9OnTB9HR0Rg8eHChmmLaGkrRx9UMWuU8I9KSAH1czWBryH/0iYiIiKjiCQ0NRdeuXdGqVSts3rwZurq6mi6JqFRhIEZUhiQnJ2P06NFo0KAB5HI5Tp8+jaVLl8LS0rJIx6lqrIMeLqblcpSYUqmAoFSip4spqrJvGBERERFVQP/++y86d+6MZs2aYfv27dDT09N0SUSlDgMxojJAEASsX78eHh4eWL16NebOnYvw8HA0atTonY/pYqqLXq6m0JaUn+mTEgBagoBVY/piy5/zNF0OEREREdEHd+bMGXTs2BH169dHSEgI9PX1NV0SUanEQIyolLtx4wbatGmDgQMHonnz5rhx4wbGjx9fLPP/XUx10c/NrFz0FMvrGTbQwwp92zTDxIkTsXDhQk2XRURERET0wVy4cAHt27eHj48Pdu3aBUNDQ02XRFRqsbkOUSn14sULTJs2DbNmzUK1atWwb98+tG/fvtjPU9VYBwOrm2NbbCrScpUQiv0MJU8CwERHCz1cTGFrKEVQUBAyMzMxduxYGBgYYMSIEZoukYiIiIioREVGRiIgIACenp7Yu3cvjI2NNV0SUanGQIyoFNq7dy9Gjx6NR48eYdKkSfjuu+9gYGBQYuezNZRihKcFwuIycCEhCxKgTARjeXX62eijhb2R+DRJiUSC//3vf3jx4gVGjhwJfX19DBw4UKO1EhERERGVlKtXr6JNmzZwdXXFvn37YGJioumSiEo9BmJEpcjDhw8xbtw4bN++Ha1bt8b+/fvh7u7+Qc6tqy1BQFVj1DDTw+57aaV+tFjeqLDOTiZwyKd5vkQiwcKFC5GVlYXBgwdDX18fPXv2/PCFEhERERGVoBs3bqB169aoWrUqDhw4AHNzc02XRFQmMBAjKgVyc3OxYMECTJkyBSYmJtiwYQP69OkDieTDd/ZyMNEp1aPFChoVlh8tLS38H3v3HR/z/cBx/HXZU2LEFjOIUFvR1ojYFLU3La2i1CjV0lI1W6O6tEbRKqrU3kHUqE1r1Cb2CiEyL3e/PzT3EzPmN+P9fDzyaHP3ve/3fZe7i3vn8/l8f/zxR6KiomjZsiUuLi7Uq1fvhWUVEREREXmejhw5QmBgIJkzZ2b16tWPffZ5kbTMZLVak9NnXZE0Z/PmzXTp0oX9+/fTrVs3hg4dipeXl9GxAAi9GceK0xGExcRjB1gMzJJw/AzO9tTy9bjvqLAHiYuLo3nz5ixdupQlS5ZQvXr155ZTRERERORFOH78OJUrV8bDw4P169eTJUsWoyOJpCgqxEQMcvXqVfr378+UKVMoW7Ys33//PaVLlzY61j2sViunI8zsvBLF4euxty97gcdPGP9V0NuJ0plcyeXh8EQj52JiYmjUqBHr169nxYoVVKpU6dkGFRERERF5QU6dOkXlypVxcnIiJCSEbNmyGR1JJMVRISbyglksFqZNm0a/fv0wm82MGDGCt99+G3t7e6OjPVJEnIW9V6PZdTmKW2brc5tOmbBfdwcTpXxcKZ7RBQ9Hu6feb1RUFPXq1WPbtm2sWbOGl19++an3KSIiIiLyIp05c4bKlSsDEBISQs6cOQ1OJJIyqRATeYH++ecf3n33XTZt2kSbNm348ssvU+TQZovVypHwWA6ExXA20kxE3O3JlAnjth7nTeXu23g42pHDzYEiGZzx83LC7hmvo3br1i1q1qzJ/v37Wbt2LSVLlnym+xcREREReV7Onz9P5cqViYmJYcOGDeTOndvoSCIplgoxkRcgIiKCIUOGMG7cOPz8/Pjuu++oWrWq0bGemUizhYuRZi5EmjkfaeZcZBwRcY9+a/FwNJHdzZFsbg5k/e/L1eHpR4I9yo0bNwgKCuL48eOEhIQQEBDw3I8pIiIiIvI0Ll26RJUqVbhx4wYbNmwgX758RkcSSdFUiIk8R1arlQULFtCzZ08uX77MoEGD6Nu3L05OTkZHe+6izRai462YLVbMVoi3WrE3mXAwgYOdCRd7Ey4voPx6kLCwMAIDA7lw4QIbNmygYMGChmUREREREXmYK1euEBgYyJUrVwgJCcHPz8/oSCIpngoxkefkxIkTvPfeeyxdupS6devy9ddfkzdvXqNjyR0S/sp28+ZNNmzYoJ+PiIiIiCQ7YWFhVKtWjXPnzrF+/Xr8/f2NjiSSKhg3PEMklYqNjWX48OEEBASwd+9e5s+fz+LFi1W2JEOZM2dmzZo1ODs7U61aNc6cOWN0JBERERERm/DwcGrWrMnp06dZs2aNyjCRZ0gjxESeoXXr1tG1a1eOHDlCr169+PTTT/Hw8DA6ljxCaGgor732Gi4uLoSEhJA1a1ajI4mIiIhIGnfz5k1q1KjBoUOHWLt2LSVKlDA6kkiqohFiIs/AxYsXadu2LYGBgWTMmJHdu3fzxRdfqAxLIXx9fVm7di0RERFUr16dK1euGB1JRERERNKwW7duUadOHQ4cOMCqVatUhok8ByrERJ5CfHw833//PYULF2b58uVMmTKFDRs2UKxYMaOjyWPKnz8/wcHBXLx4kRo1anD9+nWjI4mIiIhIGhQZGUn9+vXZs2cPK1eupEyZMkZHEkmVVIiJPKFdu3ZRoUIFunbtSuPGjTl06BBvvvkmdnZ6WaVUhQsXZs2aNZw6dYratWtz8+ZNoyOJiIiISBoSHR1Nw4YN2bp1K8uXL6d8+fJGRxJJtfTJXeQxhYeH06NHD8qWLUt0dDQbN25k8uTJZMyY0eho8gy89NJLrFy5kgMHDlCvXj0iIyONjiQiIiIiaUBMTAyNGzdm48aNLF26lFdffdXoSCKpmgoxkSSyWq3Mnj2bwoULM3XqVEaPHs3OnTt55ZVXjI4mz1iZMmVYvnw5O3fupGHDhkRHRxsdSURERERSsbi4OJo3b05wcDALFy6kSpUqRkcSSfVUiIkkweHDh6lRowYtW7akYsWKHDx4kD59+uDo6Gh0NHlOKlasyOLFi/nzzz9p1qwZsbGxRkcSERERkVTIbDbTqlUrli9fzh9//EH16tWNjiSSJqgQE3mI6OhoPv30U4oVK8axY8dYunQp8+bNI1euXEZHkxegatWq/PHHH6xYsYI2bdpgNpuNjiQiIiIiqUh8fDzt2rVjwYIFzJ07l9q1axsdSSTNUCEm8gArV66kaNGijBgxgg8++IB9+/ZRp04do2PJC1arVi1+++035s+fz5tvvonFYjE6koiIiIikAhaLhTfffJPffvuN2bNn8/rrrxsdSSRNUSEmcpezZ8/SrFkzatWqha+vL3///Teff/45bm5uRkcTgzRs2JCZM2cyc+ZMunTpgtVqNTqSiIiIiKRgFouFd955h19++YWff/6Zxo0bGx1JJM1xMDqASHJhNpv55ptvGDRoEO7u7vzyyy+0atUKk8lkdDRJBpo3b050dDQdOnTA1dWV8ePH67khIiIiIo/NarXSvXt3pkyZwrRp02jZsqXRkUTSJBViIsBff/1Fly5d+Pvvv+natSuff/453t7eRseSZKZ9+/ZERUXx7rvv4urqyogRI1SKiYiIiEiSWa1WevXqxffff8/kyZNp166d0ZFE0iwVYpKmhYWFMWDAACZNmkSpUqXYunUrZcuWNTqWJGNdunQhKiqK3r174+7uzqBBg4yOJCIiIiIpgNVqpV+/fnz11Vd8//33vPXWW0ZHEknTVIhJmmS1WpkxYwZ9+/YlNjaWCRMm8O6772Jvb290NEkBevXqRVRUFB9//DGurq707dvX6EgiIiIikswNGjSIL7/8kq+++oouXboYHUckzVMhJmnO/v376dq1Kxs2bKBly5aMGTOGbNmyGR1LUpiPPvqIyMhIPvjgA1xdXenWrZvRkUREREQkmRo6dCjDhg3jyy+/pEePHkbHERFUiEkacuvWLYYOHcqYMWPIly8fq1evJigoyOhYkoINHTqUqKgounfvjouLi4a9i4iIiMg9Ro4cySeffMKwYcPo06eP0XFE5D8qxCRNWLRoEe+99x4XL17kk08+oV+/fjg7OxsdS1I4k8nEl19+SVRUFJ07d8bV1ZVWrVoZHUtEREREkomxY8cyYMAAPv30Uz766COj44jIHVSISap26tQpevTowaJFi6hVqxZr164lf/78RseSVMRkMvHNN98QFRVFu3btcHZ2pnHjxkbHEhERERGDffPNN/Tp08dWiIlI8mJndACR5yE2NpZRo0bh7+/Pzp07+f3331m2bJnKMHku7OzsmDx5Mk2aNKFly5YsXbrU6EgiIiIiYqAffviB9957jz59+jBs2DBMJpPRkUTkLiar1Wo1OoTIsxQSEkLXrl05dOgQPXv2ZPDgwXh6ehodS9KAuLg4mjVrxvLly1myZInWqBMRERFJg6ZOncpbb73Fe++9x1dffaUyTCSZ0ggxSTUuXbpE+/btqVKlCl5eXuzcuZMxY8aoDJMXxtHRkdmzZ1O1alUaNGjAn3/+aXQkEREREXmBfvnlFzp16kSXLl1UhokkcxohJimexWJh0qRJDBgwAJPJxKhRo3jzzTexs1PfK8aIioqibt267NixgzVr1lCuXDmjI4mIiIjIczZnzhxatWpFhw4dmDRpkj6PiCRzKsQkRduzZw9dunRh69atdOzYkVGjRuHj42N0LBEiIiKoWbMmBw4cYN26dZQoUcLoSCIiIiLynMyfP59mzZrRqlUrfvrpJ+zt7Y2OJCKPoMo6hYo2W7geE8/lKDMXIs2cvRXHhUgzl6PMXI+JJ9psMTric3Xjxg3ef/99SpcuTUREBBs2bGDq1KkqwyTZ8PDwYNmyZRQoUIDq1auzf/9+oyOJiIiIyHOwePFiWrRoQZMmTZg6darKMJEUQiPEUoBIs4ULkWbb17lbcUSYH/1j83Awkd3dkaxuDrYvN4eU3YFarVbmzp1Lr169uH79OoMHD+b999/H0dHR6Ggi9xUWFkbVqlW5dOkSGzZswM/Pz+hIIiIiIvKMrFixggYNGlCvXj1mz56tzyUiKYgKsWTIYrVyJDyWA2ExnL2j/EpYjvFxfmB338bDwUQOd0eKZHDGz8sJuxS0yOPRo0fp3r07K1eupGHDhnz11Vf4+voaHUvkkS5dukTlypW5desWGzZsIE+ePEZHEhEREZGntGbNGurVq0eNGjX4/fffcXJyMjqSiDwGFWLJyM24ePZeiWHXlSgizVZMPF75lVQJ+3V3MFEykyslMrng4Zh8R45FR0czevRohg8fTtasWfn666+pX7++0bFEHsu5c+eoVKkSVquVDRs2kCNHDqMjiYiIiMgTCgkJoXbt2lSuXJkFCxbg7OxsdCQReUwqxAxmtVoJjYhj15VoDl+PvX3ZCzx+wviwgt5OlMrkgq+HY7I6NfDq1avp1q0bJ06c4IMPPmDgwIG4ubkZHUvkiZw6dYpKlSrh6upKSEgIWbJkMTqSiIiIiDymTZs2UbNmTSpUqMCiRYtwdXU1OpKIPAEVYgYKvRnHitMRhMXEP7fRYEmVcPwMzvbUyuWBr6exc9/PnTtHnz59mD17NpUrV+a7776jSJEihmYSeRaOHj1KpUqVyJQpE+vWrSNjxoxGRxIRERGRJNq6dSvVq1endOnSLF26VH+sF0nBVIgZIDbeyvpzt9h1JdrwIuxuCXlK+7hQOZs7TvYvdrRYfHw83377LQMHDsTFxYUxY8bQpk2bZDVqTeRpHTx4kMqVK5MrVy6Cg4Px9vY2OpKIiIiIPMLOnTupVq0aRYsWZcWKFXh4eBgdSUSeggqxFyz0ZhxLTt3kZpwlWRVhdzMBno521Mvt+cJGi23bto0uXbqwZ88e3nnnHYYPH0769OlfyLFFXrS9e/dStWpVChcuzMqVK/H09DQ6koiIiIg8QMK/3QoWLMiqVatIly6d0ZFE5Ckl35XUU5nYeCurTkfw69HwZF+Gwe1RYjfjLPx6NJzVZyKIjX9+ia9du8a7775L+fLlAdiyZQvff/+9yjBJ1YoXL87KlSvZt28fr7/+OpGRkUZHEhEREZH72LdvH0FBQeTLl48VK1aoDBNJJTRC7AW4GGlm3vEbKaIIu5+E0WKN86Uji5vDM9uv1Wrll19+oW/fvkRFRfH555/TtWtXHBye3TFEkruNGzdSs2ZNXn31VRYtWqQzFImIiIgkI//++y9VqlQha9asrF27lgwZMhgdSUSeEY0Qe87ORMTxy5HrKbYMg/+PFvvlyHXORMQ9k30ePHiQwMBA2rVrR9WqVfn333/p0aOHyjBJc1599VUWL15MSEgIzZo1Iy7u2bzGREREROTpHDlyhMDAQDJlysTq1atVhomkMirEnqPjN2KZdTQcsyV5LZz/JKyA2QKzjoZz/EbsE+8nMjKSjz76iOLFi3PmzBlWrlzJ7NmzyZ49+7MLK5LCBAYG8scff7B8+XLatGmD2Ww2OpKIiIhImnbixAkCAwPx8vIiODgYHx8foyOJyDOmQuw5OX4jlrnHbhBvTfllWAIrEG+FucduPLIUW7RoEf369ePOGblLliwhICCAsWPH8vHHH/PPP/9Qo0aN55xaJGWoXbs2c+bMYd68ebz11ltYLBajI4mIiIikSaGhoVStWhUXFxeCg4PJkiWL0ZFE5DnQGmLPwemIOGYfDec5rkNvOHsTtCzgRU6Pe89AefHiRfz8/Lh58yZz586lXLly9OzZkwULFlCjRg2++eYb/Pz8DEgtkvzNmjWL1q1b8/bbb/P9999jMpmMjiQiIiKSZpw9e5ZKlSphtVoJCQkhV65cRkcSkedECzY9Yxcjzfx2LBxLKi7DACxWmHMsnDZ+3vcstN+rVy8iIyMxmUx07NgRi8WCl5cXc+bMoWnTpvqAL/IQLVu2JDo6mjfffBMXFxfGjRun14yIiIjIC3D+/HkCAwMxm80qw0TSABViz1BsvJV5x2+kijXDHiVhTbF5x2/QyT89Tva3P7CvWbOGWbNm2baLiIigRIkShISE6PTEIknUsWNHoqKi6NatG+7u7gwbNszoSCIiIiKp2qVLl6hWrRq3bt0iJCSEPHnyGB1JRJ4zFWLP0Ppzt1L02SQfV8LZJ0PO36J6Tg/bqJa77d27l+PHj1OiRIkXnlEkperatSvR0dH06dMHV1dXBg4caHQkERERkVTpypUrBAUFce3aNUJCQsifP7/RkUTkBVAh9oyE3oxj15Voo2O8cFZg5+VoCnk5069zB06fPg2AyWTCwcEBq9WK2Wzmiy++YObMmcaGFUlhevfuTWRkJIMGDcLV1ZU+ffoYHUlEREQkVbl27RrVq1fnwoULrF+/noIFCxodSUReEBViz0BsvJUlp25iIvVPlbwfE7Dk1E1Cz57D09MTf39/cufOTebMmcmcOTNZsmQhKCjI6JgiKdLAgQOJioqib9++uLq60rVrV6MjiYiIiKQK4eHh1KxZk9OnT7Nu3TqKFClidCQReYFUiD0DaW2q5N0Spk4OmbWM6jk9jI4jkup8/vnnREZG0q1bN1xdXenYsaPRkURERERStJs3b1K7dm2OHDnC2rVrKVasmNGRROQFUyH2lNLqVMm73Tl10tfT0eg4IqmKyWRi7NixREdH89Zbb+Hi4kLLli2NjiUiIiKSIt26dYu6deuyf/9+1qxZQ8mSJY2OJCIGUCH2FKxWKytOR6TZqZJ3MwErTkfQ2d8bk8lkdByRVMVkMvHtt98SGRlJ27ZtcXFxoVGjRkbHEhEREUlRIiMjqV+/Prt372bVqlWULVvW6EgiYhA7owOkZKERcYTFxKsM+48VCIuJ53SE2egoIqmSnZ0dU6ZMoXHjxjRv3pxly5YZHUlEREQkxYiOjqZRo0Zs3bqVZcuWUaFCBaMjiYiBVIg9hV1XotE4qMTsgJ1XooyOIZJqOTg48Msvv1CnTh3eeOMNgoODjY4kIiIikuzFxMTQuHFjNmzYwJIlS3jttdeMjiQiBlMh9oRuxsVz+HqsRofdxQIcvh5LRJzF6CgiqZajoyNz5syhSpUqvP7662zcuNHoSCIiIiLJVlxcHM2bN2fNmjUsXLiQqlWrGh1JRJIBFWJPaO+VGKMjJGt7r+pEAyLPk7OzM/Pnz6dcuXLUqVOH7du3Gx1JREREJNkxm820atWKZcuWMX/+fGrUqGF0JBFJJlSIPYF4q5VdV6I0OuwBrMCuy1FYrHqERJ4nNzc3Fi9eTNGiRalZsyZ79+41OpKIiIhIshEfH0/79u1ZsGABc+fOpW7dukZHEpFkRIXYEzgaHkukWWXPw9wyWzkSHmt0DJFUz8PDg+XLl5MvXz6CgoI4cOCA0ZFEREREDGexWHjrrbeYM2cOs2bNokGDBkZHEpFkRoXYEzgQFqPF9B/BxO3HSUSePy8vL1auXEm2bNkICgri6NGjRkcSERERMYzFYuGdd97h559/ZsaMGTRp0sToSCKSDKkQewJnb8VpuuQjWIGzkWajY4ikGRkzZmT16tWkS5eOatWqcerUKaMjiYiIiLxwVquV9957jylTpjB16lRatWpldCQRSaZUiD2mSLOFCE2XTJKIOAtRZp1tUuRFyZIlC8HBwTg4OBAYGMjZs2eNjiQiIiLywlitVnr16sV3333Hjz/+SPv27Y2OJCLJmAqxx3RBo54eix4vkRcrR44cBAcHExcXR1BQEJcuXTI6koiIiMhzZ7Va6d+/P1999RXfffcdnTp1MjqSiCRzyboQW79+PSaTievXrwMwbdo0vL29n9v+k+JCpPmZrR82qm4pNs6c+Iz2lvyYeHaF2ODBgylRosRDt+nQoQMNGzZ8JscTScny5MlDcHAw4eHhBAUFERYWZnQkERERkefqk08+4YsvvmD8+PG8++67RscRkRTgiQuxDh06YDKZ6NKlyz3XdevWDZPJRIcOHZ4m2z2aN2/O4cOHn+k+HyShLLv765Vs7nxYyocBpXw4vmPTc80w99Pu/Ny73T2XH9+xiQGlfIi6GU7EtSssGvUho+qUZGC57AwNLMTkd94g7MzJ55otqTZt30nz5s3Jli0bzs7O5M6dm3r16rF48WKs1qRPPe3bty/BwcHPMalI6uLn58eaNWs4f/48NWrUIDw83OhIIiIiIs/F0KFD+fzzzxk9ejQ9e/Y0Oo6IpBAOT3PjXLlyMXv2bMaNG4erqysA0dHR/Prrr/j6+j6TgHdydXW1Hed5q1ixIufPn7d937NnT27cuMFr/cZw6781xFy90r+QLA8SeT2MKV2bcu3sKewdnciUOz9Wq5XQf3Zw4/IFMuTMY2i+/euXM6t/J2pUD2L69OkUKFCAmJgYNm/ezMCBA3nttdeSPOLPw8MDDw+P5xtYJJUpUqQIq1evpmrVqtSpU4eVK1fqdSQiIiKpyqhRo/jkk0/4/PPP+eCDD4yOIyIpyFNNmSxVqhS5cuVi/vz5tsvmz5+Pr68vJUuWTLStxWJhxIgR5M2bF1dXV4oXL87vv/+eaJtly5ZRsGBBXF1dqVq1KidPnkx0/f2mTC5evJiyZcvi4uJCpkyZaNSoke26n3/+mTJlyuDp6UnWrFlp1apVktfTcXJyImvWrLYvV1dXHJycsPPOjGemLDg4OTP/s14MqVyATyr68lP35lwJPZZoH/uCFzOuyasMfDkHo+qW4s+fv0vSsZNq7eRxXDt7igw585DDvzjXzp8m/OJZfHIXwGR3+0d763oYswa8zYiaxfikoi/jm1Viz4r5ifYTcyuC2R934ZOKuRleI4CNv0zkx84NWPzFx7ZtzLExLBv36X/7yc237Wo+dIRcbNQt5n32PoVerc68hYupUaMG+fLlw9/fn7feeou9e/fi5eUF3P/numDBAkym/09OvXvKZHx8PL1798bb25uMGTPSr1+/e0acrVixgldffdW2Tb169Th27P8/o5MnT2IymZg/fz5Vq1bFzc2N4sWLs2XLlkT72bRpE1WqVMHNzY306dNTs2ZNrl27BiTteS1ipBIlSrBy5Ur++ecfXn/9daKiooyOJCIiIvJMjBs3jg8//JBPPvmEjz/++NE3EBG5w1OvIfbmm2/y008/2b6fOnUqHTt2vGe7ESNGMGPGDCZOnMj+/fvp1asXbdq0ISQkBIDTp0/zxhtvUL9+ffbs2UOnTp348MMPH3rspUuX0qhRI+rUqcPu3bsJDg6mXLlytuvj4uIYOnQoe/fuZcGCBZw8efKppnFa7uhb5n76HmcP7KHduJ95d9oyrFYr095rSXxcHABnD+zl1/6deKlmI3r+toGgdz5g9fcj2blo1hMf/24H1i8FIOLqZS4dP4TFHI9npqzkKVUBJ1c34HaRlcO/OO0n/Mr7v22g3BttmTuoK6f37bLtZ+nYQZzas412437mze9+5+Tuvzj379+JjrVo1IeE/r2dFiN+pOec9RQLev2+JWCCI1vWE3k9jErtuxMdf/+pkXcWXo9rzJgxTJs2jalTp7Jx40bCwsL4448/Em1z69YtevfuzY4dOwgODsbOzo5GjRphsSQ+8+XHH39M37592bNnDwULFqRly5aYzbfXPtuzZw/VqlWjSJEibNmyhY0bN1K/fn3i4+OBRz+vRZKDcuXKsWzZMrZu3cobb7xBTEyM0ZFEREREnsq3335L7969+fDDDxk8eLDRcUQkBXqqKZMAbdq0YcCAAZw6dQq4PZpm9uzZrF+/3rZNTEwMw4cPZ82aNVSoUAGAfPnysXHjRn744QcqV67M999/T/78+RkzZgwAhQoV4p9//mHUqFEPPPawYcNo0aIFQ4YMsV1WvHhx2/+/+eabtv/Ply8fEyZMoGzZskRERDzRtKGEQuxK6DEOhqygy09LyV38dgHXfNhERtUpwYH1yyhWvQF/zvye/OUqUa1zHwB8cufn0vHDbJjxLaVfb/nYx76f6Js3gNujsVw8vXDzTs+VU0e5cuooeUq+TLaCRfHKnI1K7brZblOxRWcOb17HP6sXkqtoKWJuRbBr8RyaD59IgZcrAdBk8ASG1yxmu83182fYuWgW/ZftIZ1PVgAqtevG4c1r2blwFjXfG3hPtoSizCdPAcz/PXDbt2+natWqtm1mz55NvXr1nui+jx8/ngEDBvDGG28AMHHiRFauXJlom8aNGyf6furUqfj4+HDgwAGKFi1qu7xv377UrVsXgCFDhhAQEMDRo0cpXLgwo0ePpkyZMnz33f9H9wUEBABJe16LJBevvvoqixYtom7dujRv3py5c+fi6OhodCwRERGRx/bjjz/SvXt3evfuzfDhw5/qD+0iknY9dSHm4+ND3bp1mTZtGlarlbp165IpU6ZE2xw9epTIyEiqV6+e6PLY2Fjb1MqDBw/y8ssvJ7o+oWR4kD179tC5c+cHXr9z504GDx7M3r17uXbtmm1kUGhoKEWKFEnyfUyQMM7p0okj2Dk4kKtoadt17t4ZyJQ7P5dOHAHg8onD+Feunej2uUuUY9OvP2CJj8fO3v6xj/8gbt4ZiL55g+yFixEfF8eta1fYMmcKxYJexxIfz7qp4/ln9UJuXDpPfFws5rhYnP5biy3s7EnizXHkCihl25+LZzp88uS3fX/h6AEs8fGMaZj452OOi8UtCeuo/bfkGi+99BJ79uwBbi/4nTAK63GFh4dz/vz5RM8XBwcHypQpk2ja5JEjR/jkk0/YunUrV65cSfTzv7MQe+mll2z/ny1bNgAuXbpE4cKF2bNnD02bNr1vjqQ8r0WSk2rVqjF//nwaNmxI27ZtmTlzJvbP8L1IRERE5Hn76aefeOedd+jevTtffvmlyjAReWJPXYjB7ZFY3bt3B24PXb1bREQEcHuKY44cORJd5+zs/MTHfdgC+7du3aJmzZrUrFmTmTNn4uPjQ2hoKDVr1iQ2NvYJj5j0syI+C87unlw/f+aey6Nuht8u1Ex2WMxxFHi5MkFd+nPoz9VcOn77LJwXjx8CYMOMb9g860fq9fmcrH7+OLq4seTLgbapnUkRG3kLO3t7us8Mtq1NZsvo5n7f22TMlQ+AyyePEl8m9+1tnZ0pUKDAPdva2dnds/5X3GPke5D69euTO3duJk2aRPbs2bFYLBQtWvSen/+do2QSfqEmlGcPe449r+e1yPNUp04dZs+eTbNmzXBxcWHq1KnY2T317HkRERGR5+6XX37hrbfe4p133mHChAkqw0TkqTyTT0G1atUiNjaWuLg4atasec/1RYoUwdnZmdDQUAoUKJDoK1euXAD4+/uzbdu2RLf766+/Hnrcl156ieDg4Pte9++//3L16lVGjhzJa6+9RuHChZO8oP6D3X7DzZzXD4vZzOl9O23X3LoexpVTx8icryAAPnkLcmpv4vtzas82MuXOn+TRYT65C3Dx2CHMsYnX+zn379+kz+5LvtIVAbhw5AAZsvtSoflb/x+xZf3/MYtUrkXJuk3JVrAoGXLmSbTuV4YcebB3cOTMgd22y6Jv3uDKqf9vk63wS1ji44kIu0wm33yJvjwzZblvdr8KVXD1Sk/I9K+xf8QvKh8fH27evMmtW7dslyWMJLsfLy8vsmXLxtatW22Xmc1mdu78/8/j6tWrHDp0iIEDB1KtWjX8/f1tC+E/joc9x5LyvBZJjt544w1mzJjBjBkz6Nat2z2FtIiIiEhy89tvv9G+fXs6dOjAd999pzJMRJ7aMxkhZm9vz8GDB23/fzdPT0/69u1Lr169sFgsvPrqq4SHh7Np0ybSpUtH+/bt6dKlC2PGjOGDDz6gU6dO7Ny5k2nTpj30uJ9++inVqlUjf/78tGjRArPZzLJly+jfvz++vr44OTnx9ddf06VLF/bt28fQoUOf6n4mvOVm8s1PkSq1mT+0N40+/hJndw9WTBhKOp+sFPlvmuRrbd7l27Y1CJ40hpdqNCT07+1s+W0KDT588JpodytRpwlrJ43ht0HdqNz+PZw9PDm5awubfv2B2j0/JVuhYhzfuZlLxw8xvGZR7Oztibh6GYAC5W6vB5bRNx/7ghdzau82XD292TjzeyLCLpMlXyEAnN09KFW/OcvGD8E1XXo8MmRizcRRmOzsbL9kfHLnp0TtJsz9pDt1eg0he+Fi3Lp2lWPbNpDVrwiFX6txT3ZnNw8aDxrHrA870/aN1+nbqyd+fn5ERESwYsUK4P/PlZdffhk3Nzc++ugjevTowdatWx/5s+/ZsycjR47Ez8+PwoULM3bsWK5fv267Pn369GTMmJEff/yRbNmyERoa+siTNNzPgAEDKFasGF27dqVLly44OTmxbt06mjZtSqZMmR75vBZJrlq1akV0dDRvvfUWrq6ujBkzRv+wFBERkWTpjz/+oFWrVrRs2ZJJkyZpdLuIPBPP7J0kXbp0pEuX7oHXDx06lEGDBjFixAj8/f2pVasWS5cuJW/evAD4+voyb948FixYQPHixZk4cSLDhw9/6DGrVKnC3LlzWbRoESVKlCAwMNA2yszHx4dp06Yxd+5cihQpwsiRI/nyyy+f6j7a3fFZscngCeTwL870nq35vkMdrFYrHb6ehf1/0+9y+Ben1ajJ/L3yD75q+hprvh9FUJf+j7WgvqunF29PWYzFbGZGrzZ83bIqm2dPom7vzyjXuD2+xUrz5ne/4Z4hE5HXrxFx9TL2jk4UDXqdJkMmABDYqTc5Cr/E1G7NmPR2QzwyZqZIlcRrm9XtPRTfl8owvWdrprzbmNzFX8Ynb0Ec7pj212TwBErWbcaycZ8ytlEFfu7djjP79+CdNecD8wcE1qXLtGW4u7vRrl07ChUqRGBgIGvXrk20oH6GDBn45ZdfWLZsGcWKFWPWrFmPPFNMnz59aNu2Le3bt6dChQp4enrSqFEj2/V2dnbMnj2bnTt3UrRoUXr16sUXX3yR5Mc+QcGCBVm1ahV79+6lXLlyVKhQgYULF+LgcLtLftTzWiQ5e/PNN/nmm28YN24cgwYNMjqOiIiIyD2WLFlC8+bNady4MdOmTdP6pyLyzJismiuTZNFmC+P/CTM6xnMXG3WLETVfok7vIZRt2Oap9/d+sQy4OOivOCLJ1ZdffskHH3zA559/zscff2x0HBEREREAVq5cyeuvv07dunWZM2eOzpAtIs/UM5kymVa4ONjh4WAiwpy6OsRz//7NpZNHyRVQkuiIG6ydNAbANv3zaXg4mlSGiSRzffv2JSoqioEDB+Lm5kavXr2MjiQiIiJpXHBwMA0bNqRGjRrMnj1bZZiIPHMqxB5TdndHjoTHvuDzTT5/f874liunjmLv6EQO/+K8M2Ux7ukzPtU+TUB2N/3iEkkJBg4cSGRkJL1798bFxYV3333X6EgiIiKSRoWEhFC/fn2qVKnC77//jpOTk9GRRCQVUiH2mLK6OXAkPNboGM9U9sIv8d6v9z+T4tPK5qanmEhKYDKZGD58OJGRkXTt2hVXV1c6dOhgdCwRERFJYzZt2kTdunWpWLEi8+fPx/mOdY1FRJ4ltRWPKaubQ6obHfa8WLn9eIlIymAymRg/frzt7JMuLi60aNHC6FgiIiKSRmzbto3atWtTpkwZFi1ahKurq9GRRCQVU1vxmFTwPB49XiIpi8lk4vvvvycqKoo2bdrg4uJCw4YNjY4lIiIiqdyuXbuoUaMGxYoVY8mSJbi5uRkdSURSOa12/pjc/ltYXx7Nw9EOVy2oL5Li2NnZMXXqVN544w2aNWvGihUrjI4kIiIiqdjff/9N9erVKVSoEMuWLcPDw8PoSCKSBqiteAI53B1RJfZwJiCHRoeJpFgODg7MnDmTWrVq0ahRI9atW2d0JBEREUmF9u/fT7Vq1ciTJw8rVqzAy8vL6EgikkaoEHsCRTI4ax2xR7By+3ESkZTL0dGR3377jUqVKlG/fn02bdpkdCQRERFJRQ4dOkS1atXInj07q1atIn369EZHEpE0RIXYE/DzcsJN0yYfyt3BhJ+XTo8sktK5uLjwxx9/UKZMGerUqcOOHTuMjiQiIiKpwNGjRwkMDCRjxoysWbOGjBkzGh1JRNIYFWJPwM5kolQmV02bfAATUMrHFTuTHiGR1MDNzY3FixdTpEgRatSowd9//210JBEREUnBTpw4QWBgIJ6engQHB+Pj42N0JBFJg1SIPaHimTQd8GGKZ3QxOoKIPEOenp4sX76cvHnzEhQUxL///mt0JBEREUmBQkNDCQwMxNnZmbVr15I1a1ajI4lIGqVC7Al5OtpT0NtJo8TuYgcU9HbCw1FPLZHUxtvbm1WrVpElSxaqVavGsWPHjI4kIiIiKcjZs2cJDAzEZDKxdu1asmfPbnQkEUnD1Fo8hVKZXLS4/l0sQOlMrkbHEJHnJGGdDw8PDwIDAwkNDTU6koiIiKQAFy5cIDAwkNjYWNauXUuuXLmMjiQiaZwKsafg6+FIBmd7jRL7jwnI4GxPLg8Ho6OIyHOUJUsWgoODsbe3JzAwkHPnzhkdSURERJKxy5cvU61aNSIiIli7di158uQxOpKIiAqxp2EymaiVy0OjxP5jBWr5emDSYvoiqV7OnDkJDg4mJiaGatWqcenSJaMjiYiISDJ09epVgoKCuHr1KmvXrqVAgQJGRxIRAVSIPTVfT0dKZXJJ86PETEBpHxd8PRyNjiIiL0jevHkJDg7m+vXr1KhRg7CwMKMjiYiISDJy7do1qlevzvnz51m7di2FChUyOpKIiI0KsWegSnZ3PB3t0mwpZgI8neyonM3d6Cgi8oIVLFiQNWvWcObMGWrVqkV4eLjRkURERCQZCA8Pp2bNmpw6dYo1a9ZQpEgRoyOJiCSiQuwZcLI3US+3Z5qdOmkF6uX2xMk+rVaCImlbQEAAq1ev5siRI9StW5dbt24ZHUlEREQMdPPmTerUqcORI0dYvXo1L730ktGRRETuoULsGUmrUyc1VVJEAEqWLMmKFSvYu3cvr7/+OlFRUUZHEhEREQPcunWLevXqsW/fPlatWkWpUqWMjiQicl8qxJ6htDZ1UlMlReROL7/8MkuXLmXLli00btyYmJgYoyOJiIjICxQVFcXrr7/Orl27WL58OWXLljU6kojIA6kQe4ac7E00zpcOBztSfSlmAhzsoHHedJoqKSI2lSpVYtGiRaxdu5aWLVsSFxdndCQRERF5AaKjo2nUqBF//fUXS5cupWLFikZHEhF5KBViz1gWNwea5/fCLpV3RHYmaJ7fiyxuDkZHEZFkJigoiN9//53FixfTvn174uPjjY4kIiIiz1FsbCxNmzYlJCSERYsWUalSJaMjiYg8kgqx5yCnhyON86VLtaPETECTfOnIqXXDROQB6tWrx+zZs5kzZw6dO3fGYrEYHUlERESeg7i4OFq0aMGqVatYsGAB1apVMzqSiEiSqBB7TvKlc6Jp/nTYm1LP9EkTYG+CpvnTkTedk9FxRCSZa9y4MTNmzGDatGm89957WK1p9Vy8IiIiqZPZbKZNmzYsWbKEefPmUbNmTaMjiYgkmea7PUf50jnRsoAXc46FY7ZASv4omLBmWPP8XhoZJiJJ1rp1a6Kjo+nUqROurq588cUXmEyp5c8EIiIiaVd8fDwdOnRg/vz5zJ07l3r16hkdSUTksagQe85yejjSxs+becdvcDPOkiJLMRPg6WhH43zptGaYiDy2t956i8jISHr06IGbmxufffaZ0ZFERETkKVgsFjp16sSsWbOYPXs2DRs2NDqSiMhjU7vxAmRxc6CTf3pCzt9i5+VoTKSM0WIJOUv5uFA5m7vOJikiT+y9994jKiqK/v374+rqyoABA4yOJCIiIk/AYrHQpUsXpk+fzi+//ELTpk2NjiQi8kRUiL0gTvYmquf0oJCXM0tO3Uz2o8USRoXVy+OJr6ZIisgz0K9fP6Kiovjoo49wdXXl/fffNzqSiIiIPAar1UqPHj2YNGkSP/30E61atTI6kojIE1Mh9oL5ejom69FiGhUmIs/TJ598QmRkJL169cLV1ZV33nnH6EgiIiKSBFarlT59+vDtt9/yww8/0KFDB6MjiYg8FRViBrhztNiK0xGExcRjB1gMzJRw/PTO9tTy9dCoMBF5LkwmEyNHjiQqKop3330XV1dX2rVrZ3QsEREReQir1cqAAQMYN24c33zzDW+//bbRkUREnpoKMQP5ejrS2d+b0xFmdl6J4vD1WODFjhhLGP/l5+1E6Uyu5PJw0BngROS5MplMjB8/nqioKDp27IiLiwvNmjUzOpaIiIg8wODBgxk1ahRjx46lW7duRscREXkmVIgZzGQy4evpiK+nIxFxFvZejWbX5Shuma3PbTplwn7dHUyU8nGleEYXPBztnsORRETuz87OjokTJxIdHU3r1q1xdnamQYMGRscSERGRu3z++ed89tlnjBo1il69ehkdR0TkmTFZrdbktISVABarlSPhsRwIi+FspJmIuNuTKRPGbT3OD8wSH4+9vR3W/27t4WhHDjcHimRwxs/LCTuNBhMRA5nNZlq2bMmiRYtYtGgRNWvWNDqSiIiI/Gf06NH079+foUOHMnDgQKPjiIg8UyrEUoBIs4WLkWYuRJo5H2nmXGQcEXGP/rG52cO2lYt55aXC1KpQmqxuDrg6aCSYiCQvsbGxNG7cmDVr1rB8+XKqVKlidCQREZE0b/z48fTq1YtBgwbx2WefGR1HROSZUyGWQkWbLUTHWzFbrJitEG+1Ym8y4WACBzsTLvYmXBzsyJkzJ+3bt2fYsGFGRxYReaDo6Ghef/11Nm/ezOrVq6lQoYLRkURERNKsb7/9lu7du9O/f39GjBihNYZFJFVSIZbK1axZE1dXVxYsWGB0FBGRh4qMjKR27drs2bOHtWvXUrp0aaMjiYiIpDmTJk3i7bff5v3332fs2LEqw0Qk1dL8uVQuICCA/fv3Gx1DROSR3NzcWLJkCf7+/tSoUYN//vnH6EgiIiJpyvTp03nnnXfo2rWryjARSfVUiKVyRYsW5dixY0RFRRkdRUTkkTw9PVm+fDm+vr4EBQVx6NAhoyOJiIikCb/++isdO3akU6dOfP311yrDRCTVUyGWygUEBGC1Wvn333+NjiIikiTp06dn9erVZMqUiWrVqnH8+HGjI4mIiKRqc+fOpV27drRv356JEydiZ6ePiSKS+umdLpUrUqQIAPv27TM4iYhI0mXKlIng4GDc3NwIDAzk9OnTRkcSERFJlRYsWECrVq1o3rw5kydPVhkmImmG3u1SOU9PT3x9fbWOmIikOFmzZiU4OBiTyURgYCDnz583OpKIiEiqsnTpUpo1a0ajRo2YPn069vb2RkcSEXlhVIilAVpYX0RSqly5crF27VqioqIICgri8uXLRkcSERFJFVauXMkbb7xB3bp1mTlzJg4ODkZHEhF5oVSIpQEqxEQkJcubNy9r167l6tWr1KhRg2vXrhkdSUREJEVbu3YtDRs2pHr16syZMwdHR0ejI4mIvHAqxNKAokWLcuLECW7dumV0FBGRJ1KwYEHWrFnD6dOnqVWrFjdu3DA6koiISIq0YcMG6tevT6VKlfj9999xcnIyOpKIiCFUiKUBAQEBABw4cMDgJCIiT65o0aKsWrWKQ4cOUa9ePZX8IiIij2nLli3UrVuX8uXLs2DBAlxcXIyOJCJiGBViaYC/vz+Apk2KSIpXqlQpVqxYwe7du2nYsCHR0dFGRxIREUkRtm/fTq1atShZsiSLFi3C1dXV6EgiIoZSIZYGuLu7kzdvXhViIpIqlC9fniVLlrBp0yaaNGlCbGys0ZFERESStd27d1OjRg0CAgJYunQp7u7uRkcSETGcCrE0Qgvri0hqUrlyZRYsWMDq1atp1aoVZrPZ6EgiIiLJ0t9//01QUBB+fn4sX74cT09PoyOJiCQLKsTSiKJFi6oQE5FUpUaNGvz+++8sXLiQ9u3bEx8fb3QkERGRZOXAgQMEBQWRO3duVq5ciZeXl9GRRESSDRViaURAQAChoaE6M5uIpCr169fn119/Zfbs2bzzzjtYLBajI4mIiCQLhw4dIjAwkKxZs7J69WrSp09vdCQRkWTFwegA8mLceabJ8uXLG5xGROTZadq0KdHR0bRv3x5XV1cmTJiAyWQyOpaIiIhhjh49SmBgIBkzZmTNmjVkzJjR6EgiIsmOCrE0onDhwtjZ2bF//34VYiKS6rRt25aoqCjeeecdXF1dGTVqlEoxERFJk06ePElgYCAeHh4EBweTOXNmoyOJiCRLKsTSCFdXV/Lly6d1xEQk1Xr77beJjo6mZ8+euLm5MXjwYKMjiYiIvFCnT5+matWqODk5sXbtWrJmzWp0JBGRZEuFWBqihfVFJLXr0aMHUVFRfPjhh7i6utK/f3+jI4mIiLwQ586dIzAwEIC1a9eSI0cOgxOJiCRvKsTSkICAAH766SejY4iIPFf9+/cnMjLSVor16NHD6EgiIiLP1cWLFwkMDCQ6OpoNGzbg6+trdCQRkWRPhVgaEhAQwLlz57h+/Tre3t5GxxEReW4GDx5MVFQUPXv2xNXVlc6dOxsdSURE5Lm4fPky1apV48aNG2zYsIG8efMaHUlEJEVQIZaGJJxpcv/+/bzyyisGpxEReX5MJhOjRo1KtNB+mzZtjI4lIiLyTF29epWgoCCuXLnC+vXrKVCggNGRRERSDBViaUihQoWwt7dXISYiaYLJZOKrr74iKiqK9u3b4+zsTNOmTY2OJSIi8kxcv36dGjVqcO7cOdavX0/hwoWNjiQikqKoEEtDnJ2d8fPz08L6IpJm2NnZ8cMPPxAVFUWrVq1wcXGhfv36RscSERF5Kjdu3KBmzZqcPHmStWvX2maCiIhI0tkZHUBerICAABViIpKm2NvbM336dBo0aECTJk1YvXq10ZFERESeWEREBLVr1+bQoUOsXr2a4sWLGx1JRCRFUiGWxgQEBLBv3z6jY4iIvFAODg78+uuvBAUF0aBBAzZs2GB0JBERkccWGRlJvXr1+Oeff1i5ciWlSpUyOpKISIqlQiyNCQgI4OLFi1y9etXoKCIiL5STkxPz5s2jYsWK1K1bl7/++svoSCIiIkkWFRVFgwYN2LFjB8uXL+fll182OpKISIqmQiyNufNMkyIiaY2LiwsLFy6kRIkS1KpVi127dhkdSURE5JFiYmJ444032LRpE0uXLtUJskREngEVYmmMn58fDg4OKsREJM1yd3dn6dKlFCpUiBo1ahg+jTzabOF6TDyXo8xciDRz9lYcFyLNXI4ycz0mnmizxdB8IiJirNjYWJo2bcr69etZvHgxlStXNjqSiEiqoLNMpjFOTk4UKlRIhZiIpGnp0qVjxYoVBAYGEhQUxIYNGyhYsOBzP26k2cKFSLPt69ytOCLM1kfezsPBRHZ3R7K6Odi+3Bz0Ny0RkdQuLi6OFi1asHLlShYuXEi1atWMjiQikmqYrFbro/8lLqlK8+bNuXjxIuvXrzc6ioiIoS5fvkyVKlW4ceMGGzZsIG/evM90/xarlSPhsRwIi+HsHeWX6b/rH+cX8N238XAwkcPdkSIZnPHzcsLOZHrQTUVEJAUym820adOG+fPnM3/+fOrVq2d0JBGRVEV/Xk6DAgICNEJMRATw8fFhzZo1uLi4EBgYyJkzZwA4evQon332GXFxcU+035tx8Ww8H8k3+8L448RNDofHJhoJZuXxyrD73SbCbOVweCx/nLjJt/vC2Hg+kog4Ta8UEUkN4uPj6dixI7///jtz5sxRGSYi8hxohFgaNG/ePJo0acLFixfJnDmz0XFERAwXGhpKpUqVcHZ25scff6Rp06ZcvnyZlStXUqNGjSTtw2q1EhoRx64r0Ry+Hnv7sucZ+i4J48MKejtRKpMLvh6OmDRqTEQkxbFYLHTq1Inp06cza9YsmjVrZnQkEZFUSSPE0iCdaVJEJDFfX1/Wrl3LtWvXCAwMJCwsDAcHB/74448k3T70ZhyTDl5n1tEbHL4e+0QjwJ5WwjEPX49l1tEbTDp4ndCbTzbCTUREjGG1WunatSvTpk1j+vTpKsNERJ4jFWJpUIECBXByclIhJiJyh6tXrxIZGYnFYiE+Ph6z2cz8+fOxWB48DTE23sqq0xH8ejScazHxwIsvwu6WcPxrMfH8ejSc1WciiI03OpWIiDyK1WqlZ8+e/PDDD0yZMoU2bdoYHUlEJFVTIZYGOTg4ULhwYfbt22d0FBGRZOHs2bNUqVKFW7duJbr80qVL7Ny58763Cb0Zx+SD19h9JRowvgi7W0KeXZejmXzwmkaLiYgkY1arlb59+/L111/zww8/0LFjR6MjiYikeirE0igtrC8i8n8eHh7UqlULBwcHTCZTorW35s6dm2jbO0eF3YyzJLsi7G5W4GacRaPFRESSKavVykcffcTYsWP5+uuvefvtt42OJCKSJqgQS6MSCjGdU0FEBLy8vJg3bx6XLl3ixx9/5NVXX7VdN3HiRNv/X4w0J+tRYQ9y92ixi5FmQ/OIiMj/DRkyhJEjRzJ27Fi6d+9udBwRkTRDZ5lMoxYsWECjRo04d+4c2bJlMzqOiEiyc+bMGUaOHMnJkydZsmQJZyLimHMsHLMl5RRh92MCHOygeX4vcno4Gh1HRCRNGzZsGAMHDmTkyJH079/f6DgiImmKCrE06ujRo/j5+bF69WqCgoKMjiMikqwdvxHLvOM3sFhTdhmWwATYmaBxvnTkS+dkdBwRkTTpiy++oF+/fnz22WcMGjTI6DgiImmOpkymUXnz5sXFxUUL64uIPMLxG7HMPXaD+FRShsHt+xFvhbnHbnD8RqzRcURE0pyvvvqKfv368fHHH6sMExExiAqxNMre3h5/f38trC8i8hCnI+KYd/xGqinC7mYF5h2/wZkInYFSRORF+f7773n//ff54IMPGDp0qNFxRETSLBViaZjONCki8mAXI838diwcS2ptw/5jscKcY+FaaF9E5AWYMmUKXbt2pWfPnowaNSrRWY1FROTFUiGWhulMkyIi9xcbb2Xe8RspfgH9pLACZsvtkWKx8an93opIahZttnA9Jp7LUWYuRJo5eyuOC5FmLkeZuR4TT7TZYmi+GTNm0LlzZ959913GjRunMkxExGAORgcQ4xQtWpQbN25w9uxZcubMaXQcEZFkY/25W9yMs6T6MiyBFbgZZyHk/C2q5/QwOo6IyCNFmi1ciDTbvs7diiPC/Oh3bQ8HE9ndHcnq5mD7cnN4/mMEZs2aRceOHXnrrbf45ptvVIaJiCQDKsTSsICAAAD279+vQkxE5D+hN+PYdSXa6BgvnBXYeTmaQl7O+Ho6Gh1HRCQRi9XKkfBYDoTFcPaO8iuhVkrqHzAizLf3cyQ81nYbDwcTOdwdKZLBGT8vJ+yecVn1+++/07ZtW9q2bcsPP/yAnZ0m6YiIJAcqxNKw3Llz4+bmxr59+6hZs6bRcUREDBcbb2XJqZuYSP1TJe/HBCw5dZNO/ulxstfoBREx3s24ePZeiWHXlSgizdZ73p+f5L367ttEmK0cDo/lUHgs7g4mSmZypUQmFzwcH7+4OnnyJGazmQIFCgCwcOFCWrZsSfPmzZkyZYrKMBGRZESFWBpmZ2dHkSJFtLC+iMh/0tpUybtp6qSIJAdWq5XQiNujdQ9fj719WcJ1z+uY//33ltnKpguRbLoQSUFvJ0plcsHXwzHJUxybNm3K/v37WbFiBRERETRt2pSGDRsyffp07O3tn1N6ERF5EiarVlRP0zp06MDBgwfZunWr0VFERAwVejOOX4+GGx0j2WhVwEtTJ0XkhQu9GceK0xGExcQbPlo34fgZnO2plcvjke+JZ86cIVeuXAA4Ot7etk6dOsydO9f2vYiIJB8as5vGBQQEcODAAZ1pUkTSNKvVyorTEWiS4G0mYMXpCP1uEJEXJjbeyqrTEfx6NJxrMfGA8VPXE45/LSaeX4+Gs/pMxEPPxrtgwQLbSLK4uDjMZjOdOnVSGSYikkypEEvjihYtSkREBKGhoUZHERExTGhEHGEx8YZ/+EourEBYTDynI8xGRxGRNCD0ZhyTD15j938nNElu78UJeXZdjmbywWuE3oy773Zz586957JGjRoRHBz8HNOJiMiTUiGWxiWcaXLfvn0GJxERMc6uK9EaHXYXO2DnlSijY4hIKnbnqLCUsH5jwjqL9xstduXKFf78889EI2tNJhNms5m///7bgLQiIvIoKsTSuFy5cuHp6amF9UUkzboZF8/h67HJ/oPYi2YBDl+PJSLOYnQUEUmFLkaak/WosAe5e7TYxcjbI2m//fbbRGVY8eLFGT16NKdPn6ZXr14GJBURkUfRWSbTOJPJpDNNikiatvdKjNERkrW9V6N5Jaub0TFEJBU5ExHHnGPhmC0ppwi7W8JosV+OXKd5fi8uXLiAp6cnPXr0oH379vj5+RkdUUREHkFnmRTeeust9u7dy44dO4yOIiLyQsVbrXy7L4xIs34VPoi7g4luRTNgZ9KkUhF5esdvxDLv+A0s1pRbht3JBNiZoHG+dORL52R0HBEReQyaMikULVqUAwcOYLFoWoyIpC1Hw2NVhj3CLbOVI+GxRscQkVTg+I1Y5h67QXwqKcPg9v2It8LcYzc4fkPvlSIiKYkKMSEgIICoqChOnDhhdBQRkRfqQFiMFtN/BBO3HycRkadxOiKOecdvpJoi7G5WYN7xG5yJuP8ZKEVEJPlRISa2M01qHTERSWvO3opLtR/OnhUrcPa/RaNFRJ7ExUgzvx0Lx5LK33AtVphzLNy20L6IiCRvKsSE7Nmz4+XlpUJMRNKUSLOFCE2XTJKIOAtRZk2rF5HHFxtvZd7xGyl6Af2ksgJmy+2RYrHxqf3eioikfCrEBJPJREBAgAoxEUlTLugv+I9Fj5eIPIn1525xM86S6suwBAlnnww5f8voKCIi8ggqxAS4vbC+CjGR1OnkyZOYTCb27Nnz1PvKkycP48ePf+r9JAcXIs2smTiaCS2qPJP9Hd+xiQGlfIi6Gf7E+7h88ijDqhch5lbEM8n0rJhIXoXY4MGDKVGixEO36dChAw0bNnxhebJkyYLJZGLBggUPvOxFK1++PPPmzTPk2CIAoTfj2HUlOs2UYQmswM7L0YTe1HpiIiLJmQoxAW6vI3bw4EHi4+ONjiKSYnTo0AGTyYTJZMLJyYkCBQrw2WefYTYnn+IAIFeuXJw/f56iRYsm+TbTpk3D29v7nsu3b9/O22+//QzTPVzhwoVxdnbmwoULz3zfz7rg8S1elo9W7cPFI91j3W7NxNEMKOXDgFI+jH2jAhFXLzP4tbwMKOXDka0bbNd9VDozgyvlY0LLqiwfP4Qbl5/9Y/Iw519gIfbHH39Qvnx5vLy88PT0JCAggPfff992fd++fQkODn7uOdavX297jd/9lfCcPHjwIEOGDOGHH37g/Pnz1K5d+76XPa2klIB3GzhwIB9++KHOIi2GiI23suTUzTR74hITsOTUTU2dFBFJxlSICXC7EIuJieHYsWNGRxFJUWrVqsX58+c5cuQIffr0YfDgwXzxxRf33TY29sWfjj02NhZ7e3uyZs2Kg4PDU+/Px8cHNze3Z5Ds0TZu3EhUVBRNmjRh+vTpz3z/524927/cOzg64Znp9oigJ+GazhtMJrIVKkauoqXJVbQ0Cbvq/cdfDFj5D91+Xk3lDj04ui2E8c0qceHIgWd3Bx7CCpyLfDEjHYKDg2nevDmNGzdm27Zt7Ny5k2HDhhEX9//je3h4kDFjxheSB+DQoUOcP38+0VfmzJkBbL83GzRoQNasWXF2dr7vZUaoXbs2N2/eZPny5YYcX9K2tDZV8m6aOikikvypEBNAZ5oUeVLOzs5kzZqV3Llz8+677xIUFMSiRYuA/0/ZGjZsGNmzZ6dQoUIAnD59mmbNmuHt7U2GDBlo0KABJ0+etO1z/fr1lCtXDnd3d7y9vXnllVc4deqU7frFixdTtmxZXFxcyJQpE40aNbJdlydPHoYOHUq7du1Ily4db7/99j1TJhNGvSxdupSXXnoJFxcXypcvz759+2zXd+zYkfDwcNtomMGDB9v2f+eUydDQUBo0aICHhwfp0qWjWbNmXLx40XZ9wqiWn3/+mTx58uDl5UWLFi24efPmIx/bKVOm0KpVK9q2bcvUqVPvuT5PnjwMHz6cN998E09PT3x9ffnxxx8TbdO/f38KFiyIm5sb+fLlY9CgQcTFxRF9nwX1T+zczMflsnHzysVEly/+4mN+eLMeANfOnWZ6z9YMqVyATyrmZlyTV/l342rg3imTD9v2fjLkzE0O/+L0mLWWrjNW0HXGCuzs7AHwyJAJz0xZ8Mmdn+I1G9Fl6lI80mdkwYgPbLe3WCwE//glI2q9xMCXczChRRUObfr/KCpzXCwLR/ZneI0ABpXPyag6JVk/dbzt+j9/+Z7xzSrxScXcjKxdnAUj+hET+f+pmxFxVr6b+AO5cuXCzc2NRo0aMXbs2HtGEi5cuJBSpUrh4uJCvnz5GDJkyGONmly8eDGvvPIKH3zwAYUKFaJgwYI0bNiQb7/91rbN3aOl4uPj6d27N97e3mTMmJF+/fphtSb++VosFkaMGEHevHlxdXWlePHi/P7770nKlDlzZrJmzZroy87OjsGDB1O/fn0A7OzsbK+Vuy9LMHnyZPz9/XFxcaFw4cJ89913iY5z5swZWrZsSYYMGXB3d6dMmTJs3bqVadOmMWTIEPbu3Wt7TU6bNg2r1crgwYPx9fXF2dmZ7Nmz06NHD9v+7O3tqVOnDrNnz07agy/yjKTVqZJ309RJEZHkTYWYAJAlSxYyZMigQkzkKbm6uiYaCRYcHMyhQ4dYvXo1S5YsIS4ujpo1a+Lp6cmff/7Jpk2b8PDwoFatWsTGxmI2m2nYsCGVK1fm77//ZsuWLbz99tu2D9VLly6lUaNG1KlTh927dxMcHEy5cuUSZfjyyy8pXrw4u3fvZtCgQQ/M+sEHHzBmzBi2b9+Oj48P9evXJy4ujooVKzJ+/HjSpUtnGw3Tt2/fe25vsVho0KABYWFhhISEsHr1ao4fP07z5s0TbXfs2DEWLFjAkiVLWLJkCSEhIYwcOfKhj+PNmzeZO3cubdq0oXr16oSHh/Pnn3/es92YMWMoU6YMu3fvpmvXrrz77rscOnTIdr2npyfTpk3jwIEDfPXVV0yaNIlx48YRfZ8pLHlLVyRDjtzsXjrXdll8XBx7l8+jdINWACwc2R9zXCzvTF7E+7+FUKvHJzi7ut/3PjzOtgDnDu3j3L//MLxGANN6tOLcv38/cFtHF1fKNW7PqT3biAi7DMDmX3/kz1++o06vIfScE4JfhUB+7tWWK6G3RyttnjWJgxtW0nLkZHrP30LzYd/jnd3Xtk+TyUT9D4bT6/c/aTrkG45v/5PlX31mu/7knq28160rPXv2ZM+ePVSvXp1hw4YlyvXnn3/Srl07evbsyYEDB/jhhx+YNm3aPds9TNasWdm/f7+toE2KMWPGMG3aNKZOncrGjRsJCwvjjz/+SLTNiBEjmDFjBhMnTmT//v306tWLNm3aEBISkuTj3K1v37789NNPAIleK3dfBjBz5kw++eQThg0bxsGDBxk+fDiDBg2yjX6MiIigcuXKnD17lkWLFrF371769euHxWKhefPm9OnTh4CAANs+mzdvzrx58xg3bhw//PADR44cYcGCBRQrVixRxnLlyt33tSPyvFitVlacjkizUyXvZgJWnI64p6QXERHjPf38GUkVdKZJkadjtVoJDg5m5cqVvPfee7bL3d3dmTx5Mk5OTgD88ssvWCwWJk+ebCu5fvrpJ7y9vVm/fj1lypQhPDycevXqkT9/fgD8/f1t+xs2bBgtWrRgyJAhtsuKFy+eKEtgYCB9+vSxfX/n6LM7ffrpp1SvXh2A6dOnkzNnTv744w+aNWuGl5cXJpOJrFmzPvA+BwcH888//3DixAly5coFwIwZMwgICGD79u2ULVsWuF2cTZs2DU9PTwDatm1LcHDwQ0uS2bNn4+fnZxu92qJFC6ZMmcJrr72WaLs6derQtWtX4PZosHHjxrFu3TrbaLyBAwfats2TJw99+/Zl9uzZdHyv932PW6ZBa3YumkWl9t0BOLhhJXGx0bxUowEA4RfOElCtHln9igCQIWeeB96Hx9nWzt4ek509zu4e3LxyiUMbV3Ns2wbq9xv+wNv45PEDbo9E88jgw58/f0vl9u9RvObtEYO1e37C8R0b2TTzBxoMGM31C2fIlCsfeUqWx2QykT57rkT7e7V1F9v/p8/uS/WuA1gw/AMaDhgNwJbZk6lWo5atHC1YsCCbN29myZIlttsNGTKEDz/8kPbt2wOQL18+hg4dSr9+/fj0008feF/u9N577/Hnn39SrFgxcufOTfny5alRowatW7d+4NTD8ePHM2DAAN544w0AJk6cyMqVK23Xx8TEMHz4cNasWUOFChVs2TZu3MgPP/xA5cqVH5opZ86cib7PnTs3+/fvx8PDwzZC7s7Xyv0u+/TTTxkzZowtY968eW2lYfv27fn111+5fPky27dvJ0OGDAAUKFDAdnsPDw8cHBwS7TM0NJSsWbMSFBSEo6Mjvr6+9xTk2bNn5/Tp01gsFuzs9HdQef5CI+IIi9GatAmsQFhMPKcjzPh6OhodR0RE7qB/GYmNzjQp8viWLFmCh4cHLi4u1K5dm+bNm9umFwIUK1bMVoYB7N27l6NHj+Lp6YmHhwceHh5kyJCB6Ohojh07RoYMGejQoQM1a9akfv36fPXVV7YRJgB79uyhWrVqD81UpkyZJGVPKAYAMmTIQKFChTh48GAS7/ntxcRz5cplK8MAihQpgre3d6L95MmTx1aGAWTLlo1Lly49dN9Tp06lTZs2tu/btGnD3Llz75lq+dJLL9n+P6HAu3Pfc+bM4ZVXXiFr1qx4eHgwcOBAQkNDedAax6Vfb8HV0ycI/XsHALsWz+al6g1w+m9kV8WWnVg3ZSwTO9Zh9fejOH/4we+ZSd22eO3GfLzmIOmz56Jy+/fo+M0cAMyxMexf97C1n6wJd5zoiJvcuHyB3CUSlyG5i5fj0okjt+9b/RacO7yPMY3Ks2j0AA5vWZdo26NbQ5j8zhuMqFmMT1/Nw2+DuhF5PYzYqEgALp86SokyZRPd5u7yZe/evXz22We257aHhwedO3fm/PnzREZGPuS+/J+7uztLly7l6NGjDBw4EA8PD/r06UO5cuXuu4/w8HDOnz/Pyy+/bLvMwcEh0evg6NGjREZGUr169UTZZsyYYVvvKyAgwHb53Yvg//nnn+zZs8f2tWzZsiTdlwS3bt3i2LFjvPXWW4mO//nnn9uOv2fPHkqWLGkrw5KiadOmREVFkS9fPjp37swff/xxz/RUV1dXLBYLMTExj5VZ5EntuhKt0WF3sQN2XokyOoaIiNxFI8TEJiAggMmTJxMXF4ejo/6CJZIUVatW5fvvv8fJyYns2bPfs3C9u3viKXIRERGULl2amTNn3rMvHx8f4PaIsR49erBixQrmzJnDwIEDWb16NeXLl8fV1fWRme4+ptHufj8xmUwPPevdgQMH+Ouvv9i2bRv9+/e3XR4fH8/s2bPp3Llzkva9ZcsWWrduzZAhQ6hZsyZeXl7Mnj2bMWPGEP+AqSseGXwoXKkGOxfNIn0OXw5tDqbzjwts15dt1Ba/CoEc2riaI1vWE/LTV9TpPYSKLTrfs6+kbuuT+/ZIQHfvDETduE7BioG4eWcg8nqYbTrk/SQUXXeP9HqQHP7F6bd4J4c3reHotg3M6t+JAi9XovUXP3HtXCjTe7bm5SYdqNHtI1y90nNq91/M++x94s3/X/vG8ogpPxEREQwZMsQ2CupOLi4uScqZIH/+/OTPn59OnTrx8ccfU7BgQebMmUPHjh0faz8JueD2lOMcOXIkui5h1NmyZctsC/ff/TrLmzfvfc+6+rjHnzRpUqLiDm6v83W/YyZFrly5OHToEGvWrGH16tV07dqVL774gpCQENtrIywsDHd39yfav8jjuhkXz+HrsWl+7bC7WYDD12OJiLPg4ajxCCIiyYXekcUmICCAuLg4jh49anQUkRTD3d2dAgUK4Ovrm6SzOJYqVYojR46QOXNmChQokOjLy8vLtl3JkiUZMGAAmzdvpmjRovz666/A7RFRwcHBD9r9Y/nrr79s/3/t2jUOHz5sm57p5OREfPzDp7z4+/tz+vRpTp8+bbvswIEDXL9+nSJFijxxrilTplCpUiX27t2baFRO7969mTJlSpL3s3nzZnLnzs3HH39MmTJl8PPzs52cwP4hZ4Is26gNf69awLb5P5MxZx7ylEhcYHhnzcHLTTrQZsw0Xm37Ltvn//LAfSVl25BpE7h+/gzZChXj0onDHPlrPZHXwwDwzJj5vvuNi45i+/wZ5C1VAY/0mXDx8CSdT1ZO7dmWaLtTe7eROV9B2/cuHp68VLMRbwwaR8uRk9gXvITI8GucPbgXq8VCnd6f4ftSGXxy5+fGlQuJ9uWTuwB/79qZ6LLt27cn+r5UqVIcOnTonud2gQIFnmq6Xp48eXBzc+PWrXvP1ubl5UW2bNnYunWr7TKz2czOnf/PWqRIEZydnQkNDb0nV8IIx9y5c9suu7s0e1pZsmQhe/bsHD9+/J7j582bF7j92t6zZw9hYWH33ceDXpOurq7Ur1+fCRMmsH79erZs2cI///xju37fvn2ULFnymd4fkQfZe0UjER9m79VooyOIiMgdNEJMbO480+SdaxaJyLPTunVrvvjiCxo0aMBnn31Gzpw5OXXqFPPnz6dfv37ExcXx448/8vrrr5M9e3YOHTrEkSNHaNeuHXB7HaJq1aqRP39+WrRogdlsZtmyZYlGUiXVZ599RsaMGcmSJQsff/wxmTJlomHDhsDtAiIiIoLg4GCKFy+Om5sbbm5uiW4fFBREsWLFaN26NePHj8dsNtO1a1cqV66c5Gmbd4uLi+Pnn3/ms88+o2jRoomu69SpE2PHjmX//v2296uH8fPzIzQ0lNmzZ1O2bFmWLl1qW2jd/iHzefwqBOLs4cm6yWOp/m7ix3XxFx9T6JVqZMqdn6gb1zm+fRM+ef3uu5+kbvvX3Gms/Ppz3LwyEHnjOgfW354m6eTqRtGg+hzauJqIsCuYY6KJiYzg7MG/2TD9a25dD6P1l9Ns+3mtXTfW/DCajDnzkK1QMXYu+pXzh/bRfNj3wO2zSHpmykL2QsUw2dnxz5pFeGbKjIunFxlz5SXeHMeW2ZPwr1STk3u2sfX36YlyVmjRiUmdXmfs2LHUr1+ftWvXsnz58kRnUfzkk0+oV68evr6+NGnSBDs7O/bu3cu+ffv4/PPPH/yg32Hw4MFERkZSp04dcufOzfXr15kwYQJxcXG2Ne/u1rNnT0aOHImfnx+FCxdm7NixXL9+3Xa9p6cnffv2pVevXlgsFl599VXCw8PZtGkT6dKls6159iCXLl0iOjrxB9mMGTM+1mjqIUOG0KNHD7y8vKhVqxYxMTHs2LGDa9eu0bt3b1q2bMnw4cNp2LAhI0aMIFu2bOzevZvs2bNToUIF8uTJw4kTJ9izZw85c+bE09OTWbNmER8fz8svv4ybmxu//PILrq6u5M6d23bcP//8kxo1aiQ5p8iTirda2XUlSqPDHsAK7LocRYUsrtg95I8yIiLy4miEmNj4+Pjg4+OjdcREniM3Nzc2bNiAr68vb7zxBv7+/rz11ltER0eTLl063Nzc+Pfff2ncuDEFCxbk7bffplu3brzzzjsAVKlShblz57Jo0SJKlChBYGAg27Zte8RR72/kyJH07NmT0qVLc+HCBRYvXmxb76xixYp06dKF5s2b4+Pjw+jRo++5vclkYuHChaRPn55KlSoRFBREvnz5mDNnzhM/PosWLeLq1as0atTonuv8/f3x9/dP8iix119/nV69etG9e3dKlCjB5s2bbWfddLR78IcROzs7StdvgdUST8m6zRJdZ7XEs3Bkf8Y1foWfurcgU+78NBhw72PzONtWffN98perhMneHqslHo8MPpSo3YTuM4PJ8N9ZIMc2Ks+ImsX4pnUQIT99RYFylXn/tw1kyVfItp+KLd/m1dbvsnTcp3zVrBKHN6+l7bifyeR7e0qms5sHG6Z/zbdtgvi2bXWunTtNhwmzsLOzI1vBotTtPZSQaV8zvlkl9iz/nZrdBybKmafEy4z9+jvGjh1L8eLFWbFiBb169Uo0FbJmzZosWbKEVatWUbZsWcqXL8+4ceMSFTQdOnSgSpUqD3z8K1euzPHjx2nXrh2FCxemdu3aXLhwgVWrVtlOlnC3Pn360LZtW9q3b0+FChXw9PS85zk0dOhQBg0axIgRI/D396dWrVosXbrUNkLrYQoVKkS2bNkSfd05Ai0pOnXqxOTJk/npp58oVqwYlStXZtq0abbjOzk5sWrVKjJnzkydOnUoVqwYI0eOtE2pbNy4MbVq1aJq1ar4+Pgwa9YsvL29mTRpEq+88govvfQSa9asYfHixWTMmBGAs2fPsnnz5ieaZiryuI6GxxJpVh32MLfMVo6Exz56QxEReSFMVp0DWO4QGBhIpkyZ+O2334yOIiLPyfr166latSrXrl17qnWRUrJos4Xx/9x/ahrAvCE9uXXtKu3GP3g65POwZc4UDoas4M3v5r7Q4ybV+8Uy4OLw/7+lde7cmX///Zc///wzyfuoXLkyVatWTXTyCXk++vfvz7Vr1/jxxx+NjiJpwB/Hb3A4XOuHPYwJKOjlRKN86YyOIiIiaMqk3CUgIOCZrU8kIpJcuTjY4eFgIuKu0QzRN29w4egB9qyYT7txP7/wXOUatyf6ZjgxtyJwdvd44cd/GA9HE9+MH0v16tVxd3dn+fLlTJ8+ne+++y7J+wgPD+fYsWMsXbr0OSaVBJkzZ6Z3795Gx5A04uytOJVhj2AFzkaaH7mdiIi8GCrEJJGAgAAmTpxIbGysbeqUiEhqlN3dkSN3jWaY0bstZ/bv5uXG7fErX+WFZ7J3cKBqp+RXYJiA7G6OzN62jdGjR3Pz5k3y5cvHhAkT6NSpU5L34+XlxZkzZ55fUEmkT58+RkeQNCLSbLnnDwxyfxFxFqLMFlwdtHKNiIjRVIhJIgEBAZjNZg4fPnzPgtYikjpUqVIFzZaHrG4O96zl8vakhQalSf6yuTloOr2I3NcFjXp6LBcizeRNpz88i4gYTX+akETuPNOkiEhqltXNQdN7ksjK7cdLJC0xmUwsWLDA6BgpQpNaQSz54mPb96PqlmLjzIlPtc9nsY9nbUApH/avW/bQbeZ+2p2fe7d74PUmXlyBOG3atGeyVmiePHkYP378Q7e58/Vy8uRJTCYTe/bsAW6vXWoymRKd/fdJjyMi8iypEJNEMmTIQLZs2VSIiUiqp4Ln8ejxktSgQ4cOmEwmTCYTjo6OZMmSherVqzN16lQsFkuibc+fP0/t2rUNSvr0qlSpYruvLi4uFClS5LHW/HscsZbEf17o9ssqyr3x4FLoTjsXzWJIpfz3XP44+3iQX/u/xYBSPgwo5cOsDzs/1b4APlq1j0KvVAPg2rlQBpTy4dyhfx57P+fvKsSmTZtm+1nZ2dmRM2dOOnbsyKVLl54684vysNdLxYoVOX/+PF5eXsCDi7rt27fz9ttvP8+YIiKJqBCTewQEBLBv3z6jY4iIPFdu/y2sL4/m4Win9W4k1ahVqxbnz5/n5MmTLF++nKpVq9KzZ0/q1auH2fz/oiJr1qw4OzsbmPTpde7cmfPnz3PgwAGaNWtGt27dmDVr1n23jY2Nve/lSRETb0k04tYjfSacXN2eeH/PYh87Fv7KP6sXPVWGu3lmyoKD09M9J6zAuci4ey5Ply4d58+f58yZM0yaNInly5fTtm3b++4jPj7+ngLXaA97vTg5OZE1a1ZMpof/zvXx8cHN7emeNyIij0P/upV7BAQEaISYiKQJOdwdUSX2cCYgh0aHSSri7OxM1qxZyZEjB6VKleKjjz5i4cKFLF++nGnTptm2u3MKWGxsLN27dydbtmy4uLiQO3duRowYYdv2+vXrdOrUCR8fH9KlS0dgYCB79+61XX/s2DEaNGhAlixZ8PDwoGzZsqxZsyZRru+++w4/Pz9cXFzIkiULTZo0sV1nsVgYMWIEefPmxdXVleLFi/P7778/8r66ubmRNWtW8uXLx+DBg/Hz82PRotslUZUqVejevTvvv/8+mTJlombNmgDs27eP2rVr4+HhQZYsWWjbti1Xrlyx7fPWrVu0a9cODw8PsmXLxsgvviT+rvnnd093jLoZzh+f92FYUBEGlc/J+KavcXDDKo7v2MTvg3sQHXHDNpJrzcTR993H9fNnmNGrLZ++kpvBr+Xl1/5vcfPq/0dQrZk4mgktqrBryW+MqPUS84b0xM0rA+l8st73sbFarXweWJh/1vy/NJvQogrDawTYvj+5+y8GvpyD2KhIIPGUydH1SgPwdctABpTy4cfODRLtf8OMbxleI4DPqhZk4Yh+xMf9vwSLiLMSbU5caJlMJrJmzUr27NmpXbs2PXr0YM2aNURFRdlGVC1atIgiRYrg7OxMaGgo165do127dqRPnx43Nzdq167NkSNH7rmvCxYssD23atasyenTp23XJeW5CXDz5k1atmyJu7s7OXLk4Ntvv70n/4OmGN85ZXL9+vV07NiR8PBw26i4wYMHA/dOmXzU62rv3r1UrVoVT09P0qVLR+nSpdmxY8d9M4iI3I8KMblHQEAAR48eJTo62ugoIiLPVZEMzlpH7BGs3H6cRFKzwMBAihcvzvz58+97/YQJE1i0aBG//fYbhw4dYubMmeTJk8d2fdOmTbl06RLLly9n586dlCpVimrVqhEWFgZAREQEderUITg4mN27d1OrVi3q169PaGgoADt27KBHjx589tlnHDp0iBUrVlCpUiXb/keMGMGMGTOYOHEi+/fvp1evXrRp04aQkJDHup+urq6JRoJNnz4dJycnNm3axMSJE7l+/TqBgYGULFmSHTt2sGLFCi5evEizZs1st/nggw8ICQlh4cKFrFq1ivXr13Pu378feEyLxcJP3Vtwau82mn3+Hb1+30jN9wZhZ2+Hb/Gy1Ov7Oc4enny0ah8frdrHa+263ncfM3q3JSr8Gm9PWsSb3/1O2JlT90yDvHrmJPvXLcU1XXocXV0x2ZmIibx131wmk4k8pcpzfMcmAKJuXOfSiSPERUdz6cTtUunEzs3kDChx35FqXX9eBcBb38/jo1X7aPPlNNt1x3ZsJOzMSTr9sICmQ75h5+I57Fw8O9Hto+9uEe/i6uqKxWKxjVqMjIxk1KhRTJ48mf3795M5c2Y6dOjAjh07WLRoEVu2bMFqtVKnTh3i7ijfIiMjGTZsGDNmzGDTpk1cv36dFi1a2K5/1HMzwRdffEHx4sXZvXs3H374IT179mT16tUPvQ/3U7FiRcaPH28bEXf+/Hn69u17320f9bpq3bo1OXPmZPv27ezcuZMPP/wQR0fHx84kImmX/uQr9wgICMBisXDo0CGKFy9udBwRkefGz8sJNwcTkWbVYg/i7mDCz0tnQ5PUr3Dhwvz99/2LndDQUPz8/Hj11VcxmUzkzp3bdt3GjRvZtm0bly5dsk0Z+/LLL1mwYAG///47b7/9NsWLF0/0b6qhQ4fyxx9/sGjRIrp3705oaCju7u7Uq1cPT09PcufOTcmSJQGIiYlh+PDhrFmzhgoVKgCQL18+Nm7cyA8//EDlypUfed/i4+OZNWsWf//9d6I1mvz8/Bg9erTt+88//5ySJUsyfPhw22VTp04lV65cHD58mOzZszNlyhR++eUXqlW7vZbWhB+nUrRAngce++jWEM7s30WveZvxyX17rbAMOf+/vYtHOkyY8MyU5YH7OLZtAxePHuSDxTvxzpoDgKZDv2V8k1c5vX83uQJuP1ZWi5WMufJxYN0ymn3+PRcO72fTrB8fuN98ZV5h27wZAJzYtYXshYrhmSkzJ3ZuInNeP47v3EzeUhXve1uP9BkBcPNOf092V09vXu8/Ejt7ezLn9aPwa0Ec27aBcm/8fwqk2fLg3ztHjhxh4sSJlClTBk9PTwDi4uL47rvvbM+jI0eOsGjRIjZt2kTFirczzpw5k1y5crFgwQKaNm1qu90333zDyy+/DNwuQf39/dm2bRvlypV75HMzwSuvvMKHH34IQMGCBdm0aRPjxo2jevXqD7wf9+Pk5ISXl5dtRNyDJOV1FRoaygcffEDhwoWB289nEZHHoRFicg+daVJE0go7k4lSmVw1bfIBTEApH1fsHrHui0hqYLVaH7jGUYcOHdizZw+FChWiR48erFq1ynbd3r17iYiIIGPGjHh4eNi+Tpw4wbFjx4Dbo3D69u2Lv78/3t7eeHh4cPDgQdsonOrVq5M7d27y5ctH27ZtmTlzJpGRt6fpHT16lMjISKpXr55o/zNmzLDt/0G+++47PDw8cHV1pXPnzvTq1Yt3333Xdn3p0qUTbb93717WrVuX6DgJZcOxY8c4duwYsbGxtnIFIF36DGTKfe+i+AnOH9qHV+bstjLsSVw6cRivLDlsZRhAlnyFcPH04vKJw7bLPDL6sGnm95So05SSdZrgmSkLVkv8A/ebt1RFLh0/RMS1KxzfuZl8ZSqSt3RFju/YRHxcHKf2bidfmVceO2+W/IWws7e3fe+ZKQsRYVcSbXP332HCw8Px8PDAzc2NQoUKkSVLFmbOnGm73snJiZdeesn2/cGDB3FwcEj0s8iYMSOFChXi4MGDtsscHBwoW7as7fvChQvj7e1t2+ZRz80ECWXsnd/feZxnLSmvq969e9OpUyeCgoIYOXLkI18PIiJ30wgxuYeXlxc5c+ZUISYiaULxTM5suhBpdIxkq3hGF6MjiLwQBw8eJG/evPe9rlSpUpw4cYLly5ezZs0amjVrRlBQEL///jsRERFky5aN9evX33O7hDPp9e3bl9WrV/Pll19SoEABXF1dadKkiW36oqenJ7t27WL9+vWsWrWKTz75hMGDB7N9+3YiIiIAWLp0KTly5Ei0/0ct+t+6dWs+/vhjXF1dyZYtG3Z2if8W7u7unuj7iIgI6tevz6hRo+7ZV7Zs2Th69Og9l8dbHz7C1tHlxb2HWMxmLPHx7AtezIF1S4k3x2GJv12I7Vu7hE9fyc2AFf/g4pkOgKx+RXD1Ss+JnZs5sXMzNbp9hGemzGyY/jVnDuzGYo4jd/GyDzvkfdk73D1tz4TVmnjNsLsft4TngJ2dHdmyZcPV1TXR9a6uro9clP5JPOq5aZSkvK4GDx5Mq1atWLp0KcuXL+fTTz9l9uzZNGrU6MWGFZEUS4WY3JfONCkiaYWnoz0FvZ04fD1W64ndwQ7w83bCw1GDySX1W7t2Lf/88w+9evV64Dbp0qWjefPmNG/enCZNmlCrVi3CwsIoVaoUFy5cwMHBIdG6YnfatGkTHTp0sH1Qj4iI4OTJk4m2cXBwICgoiKCgID799FO8vb1Zu3Yt1atXty2inpTpkXfy8vKiQIECSd6+VKlSzJs3jzx58uDgcO/HhPz58+Po6MjWrVvx9fUF4Ob161w5dfyBUwuz+hUh/NI5Lp86dt9RYvaOTlgeMooLIHPegoRfPMv1C2dto8QuHj9E9M1wMucrdM/25ph718G1mM3Ems1Y73inN5lM5ClZngPrV3Dp+CHylHwZRxc3zLGxbJ03nRxFSuDk6n7PvhJyA1jjn+xsj/Z3lVt2dnaP9bPy9/fHbDazdetW25TJq1evcujQIYoUKWLbzmw2s2PHDsqVKwfAoUOHuH79Ov7+/kDSnpsAf/311z3fJ+zjcTk5OREf//CfeVJeV3B7+mbBggXp1asXLVu25KefflIhJiJJpn/lyn3pTJMikpaUyuSiMuwuFqB0JtdHbieS0sTExHDhwgXOnj3Lrl27GD58OA0aNKBevXq0a9fuvrcZO3Yss2bN4t9//+Xw4cPMnTuXrFmz4u3tTVBQEBUqVKBhw4asWrWKkydPsnnzZj7++GPbGe/8/PyYP38+e/bsYe/evbRq1QqL5f9FypIlS5gwYQJ79uzh1KlTzJgxA4vFQqFChfD09KRv37706tWL6dOnc+zYMXbt2sXXX3/N9OnTn+lj061bN8LCwmjZsiXbt2/n2LFjrFy5ko4dOxIfH4+HhwdvvfUWH3zwAWvXrmXfvn30euctTHYPHrmUr/Qr5C1VgZkfdOTIX+sJO3uKQ5vWcGhTMADps+ciNvIWR7du4Na1q7YzOt6pwMuVyVLAnzkfd+Hswb2c3reLuYO6kbd0RXIWKWHbzs3LmxG7Ltu+6vYZium/qYsv1WjIiF2XcfX0uitfRf5eOZ9sBYvi7OaBnZ0deUtVYO/yeeQtnXia4J3c02fC0cWVw5uDuXn1EtE3bzzOQ43DUw728vPzo0GDBnTu3JmNGzeyd+9e2rRpQ44cOWjQ4P9nvHR0dOS9995j69at7Ny5kw4dOlC+fHlbQfao52aCTZs2MXr0aA4fPsy3337L3Llz6dmz5xNlz5MnDxEREQQHB3PlyhXb9OA7Pep1FRUVRffu3Vm/fj2nTp1i06ZNbN++/YlLOhFJm1SIyX0FBARw/Pjx+/6CEhFJbXw9HMngbK+1xP5jAjI425PLQwPJJfVZsWIF2bJlI0+ePNSqVYt169YxYcIEFi5ciP0d6z7dydPTk9GjR1OmTBnKli3LyZMnWbZsGXZ2dphMJpYtW0alSpXo2LEjBQsWpEWLFpw6dYosWW4vtj527FjSp09PxYoVqV+/PjVr1qRUqVK2/Xt7ezN//nwCAwPx9/dn4sSJzJo1y7au69ChQxk0aBAjRozA39+fWrVqsXTp0gdO8XxS2bNnZ9OmTcTHx1OjRg2KFSvG+++/j7e3t2265RdffMFrr71G/fr1b5cWr7xCDv+Hn4Sp9Rc/kbNICWZ/9A7jmrzK8q8+s63tlbt4OV5u0oFZAzrzebXCbJj+zT23N5lMtBv7M67pvPmx0+tMebcxGXLmpuXISU99n/OWroglPp58ZSree1npB68fZu/gQP0PhrF1/gxG1CzGjN5tH7jt/Tg8pERMqp9++onSpUtTr149KlSogNVqZdmyZYnOtOjm5kb//v1p1aoVr7zyCh4eHsyZM8d2/aOemwn69OnDjh07KFmyJJ9//jljx46lZs2aT5S7YsWKdOnShebNm+Pj45PoxA4JHvW6sre35+rVq7Rr146CBQvSrFkzateuzZAhQ54ok4ikTSar9RET/yVN2rp1K+XLl7ed4lhEJLULvRnHr0fDjY6RbLTy88LXQ6evF5GHizZbGP9PmNExUpz3i2XAxUFjE0REjKR3YbmvhLUHNG1SRNIKX09HSmVySfOjxExAaR8XlWEikiQuDnZ4PO38vzTGw9GkMkxEJBnQO7Hcl6enJ7lz59bC+iKSplTJ7o6no12aLcVMgKeTHZWz3X8RaRGR+8nu7phm3zcflwnI7qY/OIiIJAcqxOSBtLC+iKQ1TvYm6uX2TLML7FuBerk9cbLXR1sRSbqsblpv8HFk0+MlIpIsqBCTB1IhJiJp0ao509k6dypW671n2UrNNFVSRJ5UVjeHNPuHhMdlRQWiiEhyoUJMHiggIICTJ08SERFhdBQRkecuNjaWd999l86dO5M94izpnNLOWSc1VVJEnoYKnsejx0tEJHlQISYPVLRoUQAOHjxocBIRkefrwoULBAYGMnXqVCZNmsS3E76iST4vHOxI9aWYCXCwg8Z502mqpIg8ETctrJ9kHo52uGpBfRGRZEHvxvJA/v7+mEwmLawvIqna1q1bKV26NMePHyckJIROnToBkMXNgeb5vbBL5Z/x7EzQPL8XWTRiQUSeQg4trP9IJiCH3mtFRJINFWLyQG5ubuTNm1friIlIqjVlyhQqVapEnjx52LlzJ+XLl090fU4PRxrnS5dqP+SZgCb50pFT64aJyFMqksFZ64g9gpXbj5OIiCQPKsTkobSwvoikRrGxsXTt2pVOnTrRsWNH1q1bR7Zs2e67bb50TjTNnw57U+qZPmkC7E3QNH868qZzMjqOiKQCfl5OuGna5EO5O5jw89J7rohIcqFCTB5KhZiIpDYXLlygWrVqTJ48mR9//JGJEyfi5PTwDyj50jnRskDqWFMsYc2wlgW8yKcyTESeETuTiVKZXFP8e+TzYgJK+bhiZ9IjJCKSXKgQk4cqWrQop0+f5saNG0ZHERF5atu2baNMmTIcO3aMkJAQOnfunOTb5vRwpI2fN56Odin2A58J8HS0o42ft6ZJisgzVzyTpgM+TPGMLkZHEBGRO6gQk4cKCAgA0CgxEUnxfvrpJ1577TV8fX3ZsWMHFSpUeOx9ZHFzoJN/ekr53P5Qk1KKsYScpXxc6OSfXgvoi8hz4eloT0FvpxTz3vii2AEFvZ3wcNRHLxGR5ETvyvJQhQsXxs7OToWYiKRYcXFxdO/enTfffJMOHTqwbt06smfP/sT7c7I3UT2nB60KeKWI0WIJo8Ja+XlRPacHTvbJPbGIpGSlMrlocf27WIDSmVyNjiEiInfRn4jloVxcXMifP78KMRFJkS5evEjTpk3566+/+OGHH3j77bef2b59PR3p5J+ekPO32Hk5GhMkqw+BCXlK+bhQOZu7ijAReSF8PRzJ4GzPtZj4ZPWeaBQTkN7Znlwe+tglIpLc6J1ZHkkL64tISrR9+3YaNWpEfHw869evp2LFis/8GAmjxQp5ObPidARhMfHYcXs0gFESjp/e2Z5avh74aq0wEXmBTCYTtXJ58OvRcKOjJAtWoJavByYtpi8ikuxoyqQ8UtGiRVWIiUiKMm3aNF577TVy5crFzp07n0sZdidfT0c6+3vTqoAXfv+tn/OiP/okHNPP24lWBbzo7O+tMkxEDOHr6UipTC7Jfkr582YCSvu46L1YRCSZ0ggxeaSAgADOnTvHtWvXSJ8+vdFxREQeKC4ujt69e/PNN9/QqVMnvvnmG5ydX8xZz0wmE76ejvh6OhIRZ2Hv1Wh2XY7iltn63KZTJuzX3cFEKR9Ximd00aLNIpIsVMnuztHwWG7GWdLk1EkT4OlkR+Vs7kZHERGRBzBZrda0+DtKHsM///zDSy+9xJ9//smrr75qdBwRkfu6dOkSTZs2ZcuWLXz99de88847RkfCYrVyJDyWA2ExnI00ExF3ezJlwqiJx/kFfPdtPBztyOHmQJEMzvh5OWGn6TgiksyE3oxL01MnW/l5aXSYiEgyphFi8kgFCxbE3t6e/fv3qxATkWRpx44dNGrUiLi4ONatW8crr7xidCQA7EwmCnk7U8j79ii1SLOFi5FmLkSaOR9p5lxkHBFxj67FPBxNZHdzJJubA1n/+3J10EgwEUneEqZO7rocBWmotDdx+4QmKsNERJI3FWLySM7Ozvj5+WkdMRFJlqZPn84777xDiRIlmDdvHjly5DA60gO5OdiRN50TedM52S6LNluIjrditlgxWyHeasXeZMLBBA52JlzsTbio/BKRFOra1pVcd89POp9s2NnbGx3nudNUSRGRlEP/wpYk0ZkmRSS5iYuLo0ePHnTo0IE2bdoQEhKSrMuwB3FxsMPb2Z5MrrdHfuVwdySrmwOZXB3wdrZXGSYiKZLVauXzzz+nRdMmXFzxC84O9ql+kX0T4GAHjfOmw8k+td9bEZGUT//KliTRmSZFJDm5dOkS1atX5/vvv+e7775j0qRJL2zxfBERebjo6Gjatm3LoEGDGDx4MFPHf0HzAl7YpfKOyM4EzfN7kcVNk3BERFICvVtLkgQEBHDx4kWuXLlCpkyZjI4jImnYzp07adSoEbGxsaxbt05rG4qIJCMXL16kUaNG7N69m9mzZ9O8eXMAcno40jhfOuYeu5EqzzppAprkS0dOrRsmIpJiaISYJElAQACARomJiKFmzJjBK6+8QrZs2dixY4fKMBGRZOSff/6hXLlyHD9+nPXr19vKsAT50jnRNH867E2kmumTJsDeBE3zp0u0PqSIiCR/KsQkSfz8/HB0dFQhJiKGiIuL4/3336d9+/a0bt2akJAQcubMaXQsERH5z9KlS6lYsSLp06dn27ZtvPzyy/fdLl86J1oW8MLBLuWXYglrhrUs4EU+lWEiIimOCjFJEkdHRwoWLKhCTEReuMuXL1OjRg2+/fZbvv32WyZPnoyLi4vRsUREhNuL548bN47XX3+dwMBANm7ciK+v70Nvk9PDkTZ+3ng62qXYUswEeDra0cbPW9MkRURSKK0hJkmmhfVF5EXbtWsXjRo1Ijo6mrVr1/Laa68ZHUlERP4TFxdHt27dmDRpEh988AEjRozA3t4+SbfN4uZAJ//0hJy/xc7L0ZggRawtlpCzlI8LlbO562ySIiIpmEaISZIFBASwb98+rNaU8M8VEUnpfvnlF1555RWyZMnCzp07VYaJiCQjYWFh1KxZk2nTpjFlyhRGjx6d5DIsgZO9ieo5PWhVwCtFjBZLGBXWys+L6jk9VIaJiKRwKsQkyQICArh69SqXLl0yOoqIpGJms5levXrRtm1bWrRowYYNG7RemIhIMnL48GHKly/P3r17Wb16NW+++eZT7c/X05FO/ukp5XN7Onxyq5kS8pTycaGTf3p8NUVSRCRV0JRJSbI7zzSZJUsWg9OISGp0+fJlmjdvzp9//sk333xD165dMZmS20cjEZG0a+3atTRp0oQsWbKwbds28ufP/0z2mzBarJCXMytORxAWE48dYHkme38yCcdP72xPLV8PFWEiIqmMCjFJsvz58+Pk5MT+/fsJDAw0Oo6IpDIJ64VFRUURHBxMpUqVjI4kIiJ3+PHHH+nWrRtVq1blt99+w9vb+5kfw9fTkc7+3pyOMLPzShSHr8cCL3Z9sYQ/w/h5O1E6kyu5PBz0xxkRkVRIhZgkmYODA/7+/lpYX0SeuZkzZ9KpUyeKFi3K/PnzyZUrl9GRRETkP/Hx8fTt25fx48fTtWtXvvrqKxwcnt/HCJPJhK+nI76ejkTEWdh7NZpdl6O4ZbY+t8X3E/br7mCilI8rxTO64OGo1WVERFIzFWLyWBIW1hcReRbMZjP9+vVj3LhxtG/fnokTJ+Li4mJ0LBER+c+NGzdo2bIlK1as4Ouvv6Z79+4v9Pgejna8ktWNCllcORIey4GwGM5GmomIuz2ZMmHc1uOUZHffxsPRjhxuDhTJ4IyflxN2Gg0mIpImqBCTxxIQEMCyZcuwWq0aOi4iT+XKlSs0b96ckJAQJkyYQPfu3fW+IiKSjJw8eZL69esTGhrK0qVLqVWrlmFZ7EwmCnk7U8jbGYBIs4WLkWYuRJo5H2nmXGQcEXGPrsU8HE1kd3Mkm5sDWf/7cnXQSDARkbRIhZg8loCAAK5fv8758+fJnj270XFEJIXavXs3jRo1IjIykuDgYCpXrmx0JBERucPmzZtp2LAhHh4ebNmyhSJFihgdKRE3BzvypnMibzon22XRZgvR8VbMFitmK8RbrdibTDiYwMHOhIu9CReVXyIi8h/9RpDHcueZJkVEnsSvv/7KK6+8QqZMmdixY4fKMBGRZGbmzJlUrVqVQoUKsXXr1mRXhj2Ii4Md3s72ZHK9PfIrh7sjWd0cyOTqgLezvcowERFJRL8V5LHkzZsXV1dXFWIi8tjMZjN9+/aldevWNG3alD///BNfX1+jY4mIyH8sFgsDBw6kTZs2tGzZkjVr1uDj42N0LBERkedCUyblsdjb2+tMkyLy2K5evUrz5s1Zv349X331Fe+9957WCxMRSUYiIyNp37498+bNY+TIkfTr10/v0yIikqqpEJPHpjNNisjj2Lt3Lw0bNiQiIoI1a9ZQpUoVoyOJiMgdzp07x+uvv87BgweZN28ejRo1MjqSiIjIc6cpk/LYAgICOHDgAFbr45zgWkTSotmzZ1OhQgUyZMjAzp07VYaJiCQzu3btomzZsly4cIGNGzeqDBMRkTRDhZg8toCAAG7cuMGZM2eMjiIiyZTZbOaDDz6gZcuWNG7cmI0bN2q9MBGRZGb+/Pm89tprZM+enW3btlGyZEmjI4mIiLwwKsTkselMkyLyMFevXqV27dqMGzeO8ePHM2PGDFxdXY2OJSIi/7FarYwYMYLGjRtTt25dQkJCyJ49u9GxREREXigVYvLYcufOjbu7uwoxEbnH3r17KVu2LHv27GH16tX07NlTizKLiCQjMTExdOjQgY8++ohBgwYxe/Zs3NzcjI4lIiLywmlRfXlsdnZ2FClSRAvri0gic+bMoWPHjhQuXJh169aRO3duoyOJiMgdLl++TKNGjdixYwe//PILrVu3NjqSiIiIYTRCTJ5IQECARoiJCADx8fH069ePFi1a0LhxYzZt2qQyTEQkmdm/fz/lypXjyJEjrFu3TmWYiIikeSrE5IkknGnSYrEYHUVEDBQWFkbt2rUZO3YsY8eO1XphIiLJ0IoVK6hQoQIeHh5s27aNChUqGB1JRETEcCrE5IkEBARw69YtQkNDjY4iIgb5+++/KVOmDLt27WLVqlX06tVL64WJiCQjVquVCRMmULduXSpVqsTmzZs1gldEROQ/KsTkiRQtWhTQmSZF0qrffvuNChUq4OXlxY4dOwgMDDQ6koiI3CEuLo6uXbvSs2dP3n//fRYuXIinp6fRsURERJINFWLyRHLmzEm6dOm0sL5IGhMfH8+HH35I8+bNadiwIZs2bSJPnjxGxxIRkTtcu3aNOnXqMHnyZH788UfGjBmDvb290bFERESSFZ1lUp6IyWSiSJEiGiEmkoaEhYXRqlUrVq9ezZgxYzRFUkQkGTpy5Aj169fn0qVLrFq1iqpVqxodSUREJFlSISZPLCAggN27dxsdQ0RegH/++YeGDRsSHh7OqlWrqFatmtGRRETkLuvXr+eNN97Ax8eHrVu34ufnZ3QkERGRZEtTJuWJBQQEcPDgQZ1pUiSVmzt3LuXLl8fT05MdO3aoDBMRSYamTJlC9erVKVmyJH/99ZfKMBERkUdQISZPrGjRokRFRXHixAmjo4jIcxAfH8+AAQNo1qwZDRo0YPPmzVovTEQkmYmPj6dv37506tSJN998kxUrVpA+fXqjY4mIiCR7mjIpTywgIACAffv2kT9/foPTiMizdO3aNVq2bMnq1av58ssv6d27t9YLExFJ2gDWBAAAYXhJREFUZm7evEnr1q1ZunQp48aNo2fPnnqvFhERSSIVYvLEsmXLhre3N/v376dBgwZGxxGRZ2Tfvn00bNiQa9eusXLlSoKCgoyOJCIidwkNDaV+/fqcOHGCxYsXU6dOHaMjiYiIpCiaMilPzGQyERAQoDNNiqQiv//+O+XLl8fd3Z0dO3aoDBMRSYb++usvypUrR3h4OJs3b1YZJiIi8gRUiMlTUSEmkjrEx8fz0Ucf0bRpU+rVq8fmzZvJmzev0bFEROQus2bNokqVKuTPn59t27ZRtGhRoyOJiIikSCrE5KkEBATw77//YjabjY4iIk/o2rVr1K9fn1GjRjF69GhmzZqFu7u70bFEROQOVquVTz/9lFatWtG0aVOCg4PJnDmz0bFERERSLK0hJk+laNGixMTEcOzYMQoVKmR0HBF5TAlrAIaFhbFixQqqV69udCQREblLVFQUHTp04LfffmPYsGEMGDBAi+eLiIg8JY0Qk6eScKZJTZsUSXnmzZvHyy+/jJubGzt27FAZJiKSDJ0/f54qVaqwePFi5s6dy0cffaQyTERE5BlQISZPJXPmzGTMmFGFmEgKEh8fz8cff0yTJk2oW7cuW7ZsIV++fEbHEhGRu+zZs4dy5cpx5swZNmzYQJMmTYyOJCIikmqoEJOnojNNiqQs169fp379+owcOZJRo0Yxe/ZsrRcmIpIMLVy4kFdffZXMmTOzbds2ypQpY3QkERGRVEWFmDw1FWIiKcP+/fspW7Ysf/31F8uXL6dfv36adiMiksxYrVZGjx5No0aNqFmzJhs2bCBHjhxGxxIREUl1VIjJUytatCiHDh0iLi7O6Cgi8gDz58+nfPnyuLq6sn37dmrUqGF0JBERuUtsbCxvvfUW/fv3Z8CAAcydO1ejeEVERJ4TFWLy1AICAoiLi+PIkSNGRxGRu1gsFgYNGkTjxo2pXbs2W7ZsIX/+/EbHEhGRu1y5coXq1aszc+ZMZsyYwbBhw7Cz0z/VRUREnhcHowNIynfnmSaLFClicBoRSXD9+nVat27N8uXLGTlypKZIiogkUwcPHqRevXrcuHGD4OBgXn31VaMjiYiIpHr6s5M8tUyZMpE5c+b/tXffcVXX/RvHr8Pe7pwo7nHcE3fukahAjtyWNtRKW7a0zLKlpuYo81YzZ87cqeUeIJjemhtn7pECIuNwzu8Pb/mFoqIB3wO8no8Hj+KM77k4HBkXn/fnyz5igB05ePCgateurR07dmjNmjUaOnQoZRgA2KF169apbt26cnd3V2hoKGUYAAAZhEIMaYKN9QH7sWzZMtWpU0eurq7avXu3WrVqZXQkAEAKJk2apLZt26pevXrasWOHihcvbnQkAACyDQoxpImKFStSiAEGs1qtGj58uAIDA9W6dWvt3LlTpUqVMjoWAOAeFotFr776qgYNGqRBgwZp+fLl8vHxMToWAADZCoUY0oTZbNbRo0cVFxdndBQgW7p586Y6dOigTz/9VKNGjdLPP/8sLy8vo2MBAO5x8+ZNtWvXTlOmTNGUKVM0btw4OTmxrS8AABmN775IE2azWYmJiTp69KgqVapkdBwgWzl06JA6duyoy5cva9WqVWrTpo3RkQAAKYiIiFBAQIAuXLigtWvXqnnz5kZHAgAg22KFGNLEP880CSDj/PLLL6pTp46cnZ21e/duyjAAsFNbt25VnTp1lJCQoF27dlGGAQBgMAoxpIlcuXKpYMGCFGJABrFarfroo4/UsWNHtWzZkv3CAMCOzZw5U82aNVOlSpW0a9culS1b1uhIAABkexRiSDNsrA9kjJs3b6pjx44aOXKkPvvsMy1cuFDe3t5GxwIA3MNqterdd99V37591bt3b/3666/KkyeP0bEAAIDYQwxpyGw2a9WqVUbHALK0w4cPq2PHjrp48aJWrlyptm3bGh0JAJCC6Oho9ezZU7/88ovGjBmjIUOGyGQyGR0LAAD8DyvEkGbMZrMiIiIUGxtrdBQgS1q+fLlq164tR0dH7d69mzIMAOzU2bNn1bBhQ23YsEG//PKL3njjDcowAADsDIUY0ozZbJbVatXhw4eNjgJkKVarVSNGjFCHDh3UokUL7dq1S6VLlzY6FgAgBbt371bt2rV1/fp1bd++XQEBAUZHAgAAKaAQQ5qpUKGCJM40CaSlyMhIBQYGasSIEfr000/ZLwwA7NjPP/+sRo0ayc/PTyEhIapcubLRkQAAwANQiCHN5MiRQ0WKFKEQA9LIkSNHVKdOHW3evFkrVqzQBx98IAcHvmwDgL2x2WwaOXKkunTposDAQG3cuFEFChQwOhYAAHgIfrNCmqpYsaIOHDhgdAwg01uxYoVq164tk8mk0NBQPfPMM0ZHAgCkIDY2Vj169NDw4cM1YsQIzZkzR25ubkbHAgAAj0AhhjRlNptZIQb8C1arVZ988onat2+vZs2aKSQkRGXKlDE6FgAgBZcuXVKTJk20ZMkSLViwQMOHD2fzfAAAMgkKMaQps9mskydPKiYmxugoQKYTGRmp4OBgffzxxxo5cqQWLVrEfmEAYKf++9//qnbt2jp16pQ2b96szp07Gx0JAAA8BgoxpCmz2SybzaZDhw4ZHQXIVO7uF/b7779r+fLl+vDDD9kvDADs1IoVK1S/fn3lzp1boaGhql27ttGRAADAY+K3LaQpzjQJPL6VK1cm/TIVGhqqdu3aGZwIAJASm82msWPHqkOHDmrWrJm2bt0qX19fo2MBAIAnQCGGNOXl5SU/Pz821gdSwWq1auTIkWrfvr2aNGmikJAQlS1b1uhYAIAUxMfH68UXX9Sbb76pt99+W0uWLJGXl5fRsQAAwBNyMjoAsh421gceLSoqSr169dKyZcs0YsQIRiQBwI5dv35dwcHB2r59u2bMmKE+ffoYHQkAAPxLFGJIc2azWQsWLDA6BmC3jh49qo4dO+rcuXNavny5AgICjI4EAHiAI0eOqF27dvr777+1YcMGNWrUyOhIAAAgDbAcAWnObDbr9OnTio6ONjoKYHdWrVql2rVry2azKTQ0lDIMAOzYb7/9Jn9/fzk7OyskJIQyDACALIRCDGnObDZLkg4ePGhwEsB+WK1WffrppwoICFDjxo3ZLwwA7Nz333+vVq1aqXbt2tq5c6dKlixpdCQAAJCGKMSQ5sqXLy+TycTG+sD/REVFqVOnTho2bJg++ugjLV26VD4+PkbHAgCkwGKxaPDgwXr55Zf18ssva9WqVcqRI4fRsQAAQBpjDzGkOQ8PD5UoUYKN9QFJx44dU8eOHXX27Fn98ssvat++vdGRAAAPEBkZqa5du2rdunWaOHGiBg4caHQkAACQTijEkC440yQgrVmzRs8995wKFCig0NBQlStXzuhIAIAHOHnypAICAnT27FmtXr1aLVu2NDoSAABIR4xMIl1QiCE7s9lsGjVqlJ555hk1atRIISEhlGEAYMe2b9+u2rVr6/bt29q1axdlGAAA2QCFGNKF2WzWX3/9pZs3bxodBchQ0dHR6tSpkz744AMNHz5cy5YtY+8ZALBjP/30k5o2bary5csrJCRE5cuXNzoSAADIABRiSBcVK1aUJFaJIVs5fvy4/P39tW7dOi1dulQff/yxHBz4MgsA9shqter9999Xr1691K1bN61fv1558+Y1OhYAAMgg/KaGdFG2bFk5ODhQiCHbWLt2rWrVqqWEhASFhISoY8eORkcCADzArVu31KlTJ33xxRf68ssvNX36dLm6uhodCwAAZCAKMaQLNzc3lSpVikIMWZ7NZtPnn3+utm3bqkGDBgoNDWXcBgDs2Llz59SoUSOtXbtWS5Ys0TvvvCOTyWR0LAAAkME4yyTSDRvrI6uLjo5W3759tWjRIg0bNowRSQCwc+Hh4Wrfvr0cHBy0bds2VatWzehIAADAIPzmhnRDIYasLCIiQnXr1tXatWu1dOlSffLJJ5RhAGDHFi9erIYNG6pw4cIKDQ2lDAMAIJvjtzekG7PZrAsXLuj69etGRwHS1Nq1a1WzZk3FxcWxXxgA2DmbzaZRo0bp2WefVUBAgDZv3qyCBQsaHQsAABiMQgzphjNNIqux2Wz64osv1LZtW9WvX1+hoaGqUKGC0bEAAA8QFxen3r1764MPPtDw4cM1b948ubu7Gx0LAADYAQoxpJsyZcrIycmJQgxZQnR0tLp06aL33ntPH3zwgZYvX66cOXMaHQsA8ACXL19W06ZN9fPPP2vu3LkaMWIEo+0AACAJm+oj3bi4uKh06dIUYsj0Tpw4oY4dO+rkyZNavHixgoKCjI4EAHiIAwcOKCAgQDExMdq0aZP8/f2NjgQAAOwMfyZDumJjfWR269atU82aNXX79m2FhIRQhgGAnVu9erXq1asnb29vhYaGUoYBAIAUUYghXZnNZh04cMDoGMBjs9ls+uqrr9SmTRv5+/tr9+7d7BcGAHbMZrNp/PjxCggIUOPGjbV9+3YVK1bM6FgAAMBOUYghXVWsWFFXrlzRlStXjI4CpNqtW7fUtWtXDR06VO+9955WrFjBfmEAYMcSEhL0yiuvaPDgwRoyZIiWLVsmb29vo2MBAAA7xh5iSFdms1nSnTNNPv3008aGAVLhxIkTCgwMVEREhBYtWqTg4GCjIwEAHuLvv/9Wp06dtHnzZk2bNk0vvPCC0ZEAAEAmwAoxpKtSpUrJ2dmZfcSQKaxfv141a9ZUTEyMQkJCKMMAwM4dO3ZM/v7++uOPP7R+/XrKMAAAkGoUYkhXzs7OKlu2LIUY7JrNZtPXX3+t1q1by9/fX6GhoUmrGwEA9mnjxo2qU6eOJGnXrl2sRAcAAI+FQgzpjo31Yc9u3bqlbt266Z133tHQoUO1YsUK5cqVy+hYAICHmDZtmlq2bKnq1atr165dKl26tNGRAABAJkMhhnRXsWJF/fnnn7LZbEZHAZI5efKk6tWrpxUrVmjhwoUaNWqUHB0djY4FAHiAxMREvfnmm+rfv7/69eunNWvW8EcMAADwRNhUH+nObDbr+vXrunTpkgoUKGB0HECStGHDBnXp0kW5cuXSrl27VLFiRaMjAQAeIioqSt26ddPq1as1fvx4vfrqqzKZTEbHAgAAmRQrxJDu/nmmScBoNptNo0ePVqtWrVSrVi3t3r2bMgwA7Nzp06dVv359bd68WStXrtRrr71GGQYAAP4VCjGku5IlS8rV1ZVCDIaLiYlR9+7d9fbbb+udd97RqlWrGLUBADu3a9cu1a5dW1FRUdq5c6fatGljdCQAAJAFMDKJdOfo6Khy5cqxsT4MdfLkSQUGBurYsWP6+eef1alTJ6MjAQAeYe7cuXr++edVs2ZNLV26VPny5TM6EgAAyCJYIYYMcXdjfcAIv/32m2rWrKmoqCjt2rWLMgwA7JzVatXw4cPVvXt3de7cWb/99htlGAAASFMUYsgQZrOZM00iw9lsNo0dO1YtW7ZUzZo1tXv3blWqVMnoWACAh4iJiVHXrl01cuRIjRo1Sj/++KNcXV2NjgUAALIYRiaRIcxms27evKnz58+rcOHCRsdBNhATE6P+/ftr7ty5Gjp0qD777DM5OjoaHQsA8BAXLlxQhw4ddODAAS1atEjBwcFGRwIAAFkUhRgyxD/PNEkhhvR26tQpBQYG6ujRo1qwYIE6d+5sdCQAwCP88ccfat++vaxWq7Zt26bq1asbHQkAAGRhjEwiQxQvXlzu7u5srI909/vvv6tmzZq6efOmdu7cSRkGAJnAsmXL1KBBA+XPn1+hoaGUYQAAIN1RiCFDODg4qHz58mysj3Rjs9n0zTffqEWLFqpevbrCwsJUuXJlo2MBAB7CZrPpyy+/VFBQkNq0aaMtW7awkhwAAGQICjFkGM40ifQSExOjnj176o033tCbb76p1atXK3fu3EbHAgA8RFxcnPr27at3331X77//vn7++Wd5eHgYHQsAAGQT7CGGDGM2m7V06VLZbDaZTCaj4yCLOH36tAIDA3X48GHNmzdPXbt2NToSAOARrl69qqCgIIWEhOinn35Sjx49jI4EAACyGQoxZBiz2ayoqCidPXtWRYsWNToOsoCNGzeqc+fO8vLy0s6dO1WlShWjIwEAHuHgwYNq166doqOj9fvvv6t+/fpGRwIAANkQI5PIMHfPNMnG+vi3bDabxo0bpxYtWqhq1aoKCwujDAOATODXX39V3bp15eHhodDQUMowAABgGAoxZJiiRYvK09OTfcTwr9y+fVu9evXSkCFDNGTIEK1Zs0Z58uQxOhYA4BEmTpyotm3bqkGDBtqxY4f8/PyMjgQAALIxRiaRYRwcHGQ2mynE8MTOnDmjwMBAHTp0SHPnztVzzz1ndCQAwCNYLBa9/vrrmjx5sgYPHqzRo0fL0dHR6FgAACCboxBDhjKbzdq/f7/RMZAJbdq0SZ06dZKXl5d27NihqlWrGh0JAPAIN27cUOfOnbVx40Z99913eumll4yOBAAAIImRSWQws9msgwcPymq1Gh0FmYTNZtOECRPUvHlzValSRbt376YMA4BMICIiQnXr1tXu3bu1du1ayjAAAGBXKMSQocxms2JiYnTq1CmjoyATuH37tvr06aPXX39dgwcP1tq1a5U3b16jYwEAHmHLli2qU6eOEhMTtWvXLjVr1szoSAAAAMlQiCFD3T3TJPuI4VHOnDmjhg0bauHChZozZ45Gjx4tJyemvAHA3s2YMUPNmzdX5cqVtWvXLpUtW9boSAAAAPehEEOGKlKkiHx8fCjE8FCbN29WzZo1dfXqVW3fvl3dunUzOhIA4BESExP1zjvv6Pnnn1fv3r21du1a5c6d2+hYAAAAKaIQQ4YymUycaRIPZLPZ9O2336pZs2aqVKmSwsLCVK1aNaNjAQAeITo6WsHBwRo9erTGjh2rqVOnysXFxehYAAAAD8T8ETKc2WxWeHi40TFgZ2JjY/Xyyy/rxx9/1JAhQ/TVV18xIgkAmcDZs2cVEBCgiIgILV++XO3atTM6EgAAwCPx2yYynNls1uzZs5WYmChHR0ej48AOnD17VkFBQTpw4IBmz56t7t27Gx0JAJAKoaGh6tChg1xcXLR9+3ZVrlzZ6EgAAACpwsgkMpzZbFZsbKxOnDhhdBTYgS1btqhGjRq6fPmytm/fThkGAJnEggUL1LhxY/n5+Sk0NJQyDAAAZCoUYshwFStWlMSZJrM7m82miRMnqlmzZqpYsaLCwsJUvXp1o2MBAB7BZrNpxIgR6tq1q4KCgrRx40blz5/f6FgAAACPhUIMGa5AgQLKlSsXhVg2Fhsbq+eff16vvvqqBg0apHXr1ilfvnxGxwIAPMLt27fVvXt3ffzxxxo5cqRmz54tNzc3o2MBAAA8NvYQQ4bjTJPZ219//aWgoCDt379fs2bNUs+ePY2OBABIhYsXL6pjx47at2+ffv75Z3Xq1MnoSAAAAE+MQgyGMJvN2rFjh9ExkMG2bt2qZ599Vm5ubtq+fTsjkgCQSezbt08BAQGyWCzasmWLatWqZXQkAACAf4WRSRjCbDbryJEjslgsRkdBBrDZbJo0aZKaNm2qChUqsF8YAGQiK1asUP369ZUnTx6FhoZShgEAgCyBQgyGMJvNio+P1/Hjx42OgnQWGxurF154QYMGDdLAgQPZLwwAMgmbzabRo0erQ4cOatGihbZt26YiRYoYHQsAACBNUIjBEJxpMnv466+/1LhxY82dO1ezZs3SuHHj5OzsbHQsAMAjxMfHq3///nr77bc1dOhQLV68WJ6enkbHAgAASDMUYjDEU089pbx581KIZWHbtm1TzZo1deHCBW3fvp3N8wEgk7h27ZpatmypWbNmacaMGfr888/l4MCPjAAAIGvhpxsYhjNNZk02m02TJ09WkyZNVK5cOYWFhalGjRpGxwIApMLhw4dVp04dHThwQL/99pv69OljdCQAAIB0QSEGw5jNZh04cMDoGEhDcXFx6t+/vwYOHKhXXnlF69ev11NPPWV0LABAKmzYsEH+/v5ycXFRaGioGjZsaHQkAACAdEMhBsOYzWYdPXpU8fHxRkdBGjh37pwaN26s2bNna+bMmZowYQL7hQFAJjFlyhS1bt1a/v7+2rlzp0qUKGF0JAAAgHRFIQbDVKxYURaLRceOHTM6Cv6l7du3q0aNGjp37py2bdum3r17Gx0JAJAKFotFr732mgYMGKABAwZo5cqVypEjh9GxAAAA0h2FGAxjNpslcabJzMxms+m7775TkyZNVLZsWYWFhalmzZpGxwIApMLNmzcVEBCgyZMna9KkSZowYYKcnJyMjgUAAJAh+KkHhsmTJ4/y589PIZZJxcXFadCgQZo2bZoGDRqksWPHMiIJAJnEyZMn1a5dO507d05r1qxRixYtjI4EAACQoSjEYCg21s+czp8/r+DgYP3xxx+aMWMGZyEDgExk27ZtCgwMVI4cObRz506VL1/e6EgAAAAZjpFJGMpsNrNCLJPZsWOHatSoobNnz2rr1q2UYQCQicyaNUvNmjVThQoVFBISQhkGAACyLQoxGKpixYo6fvy44uLijI6CVPj+++/19NNPq3Tp0goPD1etWrWMjgQASAWr1ar3339fvXv3Vo8ePbR+/XrlyZPH6FgAAACGoRCDocxmsxITE3XkyBGjo+Ah4uLi9OKLL+rll1/Wiy++qA0bNih//vxGxwIApMKtW7f07LPP6osvvtBXX32ladOmycXFxehYAAAAhmIPMRjqn2earFy5ssFpkJLz58/r2WefVXh4uKZPn66+ffsaHQkAkErnzp1TQECAjh49qmXLlql9+/ZGRwIAALALFGIwVM6cOVWoUCE21rdTO3fuVFBQkBwdHbV161bVrl3b6EgAgFQKCwtT+/bt5eTkpG3btqlq1apGRwIAALAbjEzCcGysb5+mTp2qxo0bq1SpUgoLC6MMA4BMZNGiRWrUqJF8fX0VGhpKGQYAAHAPCjEYrmLFihRidiQ+Pl4vv/yyXnrpJfXv31+//fabChQoYHQsAEAq2Gw2ffbZZ+rUqZPat2+vTZs28TUcAAAgBRRiMJzZbFZERIRu375tdJRs78KFC2rSpIlmzJihadOmadKkSWy8DACZRGxsrHr27KkPP/xQH330kebNmyd3d3ejYwEAANgl9hCD4cxms2w2mw4fPqxq1aoZHSfb2rlzp4KDg2UymbRlyxbVqVPH6EgAgFS6fPmyAgMDFR4ernnz5qlr165GRwIAALBrrBCD4SpUqCBJbKxvoGnTpqlx48YqUaKEwsPDKcMAIBPZv3+/ateurYiICG3evJkyDAAAIBUoxGA4Hx8f+fr6so+YAeLj4/XKK6+of//+6tevn37//Xf2mgGATGTVqlWqV6+ecuTIodDQUP6gAQAAkEoUYrALnGky4128eFFNmzbV9OnT9cMPP2jy5MnsFwYAmYTNZtM333yj9u3bq0mTJtq2bZuKFi1qdCwAAIBMg0IMdoEzTWaskJAQ1ahRQydOnNDmzZvVr18/oyMBAFIpISFBL7/8st544w29+eabWrp0qby9vY2OBQAAkKlQiMEumM1mnTx5Urdu3TI6Spb3n//8R40aNZKfn5/Cw8Pl7+9vdCQAQCpdv35drVu31vTp0/Wf//xHX331lRwdHY2OBQAAkOlQiMEumM1mSdLBgwcNTpJ1xcfHa8CAAerXr5/69u2rjRs3qmDBgkbHAgCk0tGjR+Xv76+9e/dqw4YNev75542OBAAAkGlRiMEulC9fXpIYm0wnFy9eVLNmzTRt2jRNnTpV3333HfuFAUAm8vvvv8vf318ODg4KCQlR48aNjY4EAACQqVGIwS54eXnJz8+PQiwdhISEqGbNmoqIiNDmzZvVv39/oyMBAB7D1KlT1apVK9WoUUM7d+5UqVKljI4EAACQ6VGIwW6wsX7amz59uho1aqSiRYsqLCxMdevWNToSACCVEhMT9cYbb+ill15S//79tXr1auXKlcvoWAAAAFkChRjshtlsphBLI/Hx8Ro4cKBeeOEF9enTRxs3blShQoWMjgUASKXIyEh16NBB48eP14QJEzRp0iQ5OzsbHQsAACDLcDI6AHCX2WzWmTNnFBkZKR8fH6PjZFqXLl3Ss88+q5CQEH3//fd68cUXjY4EAHgMp06dUkBAgM6cOaNVq1apdevWRkcCAADIclghBrvBmSb/vdDQUNWoUUPHjx/Xpk2bKMMAIJPZsWOH6tSpo1u3bmnnzp2UYQAAAOmEQgx2o1y5cjKZTIxNPqEZM2aoUaNG8vX1VXh4uOrVq2d0JADAY5gzZ46aNGmiMmXKKCQkRBUqVDA6EgAAQJZFIQa74eHhoZIlS1KIPaaEhAQNGjRIzz//vHr27KlNmzaxXxgAZCJWq1XDhg1Tjx491LVrV23YsEH58uUzOhYAAECWxh5isCtsrP94Ll26pE6dOmnXrl367rvv9NJLLxkdCQDwGGJiYtS7d28tWrRIn3/+uYYOHSqTyWR0LAAAgCyPQgx2xWw2a+bMmUbHyBR2796toKAgJSQkaOPGjapfv77RkQAAj+H8+fPq0KGDDh48qCVLligwMNDoSAAAANkGI5OwK2azWefPn9eNGzeMjmLXfvzxRzVs2FCFCxdWeHg4ZRgAZDJ79uxR7dq1deHCBW3dupUyDAAAIINRiMGu3D3TJGOTKUtISNBrr72mPn36qEePHtq8ebMKFy5sdCwAwGNYunSpGjZsqIIFCyo0NFTVq1c3OhIAAEC2QyEGu1K2bFk5OjpSiKXg8uXLat68uaZMmaLJkyfrhx9+kKurq9GxAACpZLPZ9MUXXygoKEht27bV5s2bOQkKAACAQdhDDHbFzc1NpUqVohC7R1hYmIKCghQfH6+NGzeqQYMGRkcCADyGuLg4vfjii5o1a5Y+/PBDjRgxQg4O/F0SAADAKPwkBrtjNpt14MABo2PYjVmzZqlBgwYqWLCgwsLCKMMAIJO5cuWKmjdvrvnz52v27NkaOXIkZRgAAIDB+GkMdsdsNrNCTHf2C3v99dfVu3dvde/eXZs3b1aRIkWMjgUAeAx//vmn6tSpo6NHj2rTpk3q3r270ZEAAAAgCjHYIbPZrEuXLunatWtGRzHM5cuX1aJFC02ePFmTJk3StGnT5ObmZnQsAMBjWLt2rerVqydPT0+Fhoaqbt26RkcCAADA/7CHGOxO6dKlJUnjx4+X1WpVdHS0xowZI0dHR4OTZYzw8HAFBgYqLi5Ov//+uxo2bGh0JADAY7DZbJo4caIGDx6sNm3aaN68efL29jY6FgAAAP7BZLPZbEaHACRp+vTpGjVqlE6ePCmr1SpJMplMcnR01I0bN+Tp6WlwwvT3008/6cUXX1SlSpW0ZMkSRiQBIJO5O+4+ZcoUDRkyRF9//XW2+YMOAABAZsLIJOzGtWvXFBERkVSGSXcKscaNG2f5MiwhIUGDBw9Wr1691LVrV23ZsoUyDAAymRs3bqht27b64YcfNHXqVI0dO5YyDAAAwE5RiMFuDBkyRPXq1Uv2y4PNZlNQUJCBqdLflStX1LJlS02aNEkTJ07U9OnT2S8MADKZ48ePy9/fX+Hh4fr111/Vv39/oyMBAADgIRiZhF05e/asKlasqMjIyKTLzpw5I19fXwNTpZ89e/YoMDBQt2/f1qJFi9SoUSOjIwEAHtPmzZsVFBSkPHnyaOXKlSpTpozRkQAAAPAIrBCDXfH19dWsWbOS3i9fvnyWLcNmz56t+vXr66mnnlJ4eDhlGABkQtOnT1eLFi1UtWpV7dq1izIMAAAgk6AQg93p0KGDnnvuOUlS7dq1DU6T9iwWi9544w317NlTXbp00ZYtW7Js6QcAWVViYqLefvttvfDCC+rbt6/Wrl2r3LlzGx0LAAAAqcTIJOxSTEyMWrVqpSlTpqhixYqKtVgVm2hTgtWmRJuUaLPJ0WSSo0lydjDJzdEkNyf773evXr2qLl26aPPmzfrmm280aNAgmUwmo2MBAB5DdHS0unfvrpUrV2rMmDF6/fXX+VoOAACQyVCIwe7EWKy6GGNJejt/K0HRlke/TL2cTCrk6awCHk5Jbx52VJL98ccfCgwMVExMjBYuXKjGjRsbHQkA8JjOnDmjgIAAnTx5UvPmzdMzzzxjdCQAAAA8AQoxGM5qs+nYzXgdvB6nc/8ov+7+rf1xXqD33sfLyaTCns6qkNtVpXO4yMGgv+DPnTtX/fr1U4UKFbRkyRIVLVrUkBwAgCcXEhKiDh06yM3NTStWrFClSpWMjgQAAIAnRCEGw0QlJGrf1TjtuXpbMRabTHq88iu17h7X08mkanndVTWvm7ycM2blmMVi0dChQzV27Fj16tVL3333ndzd3TPksQEAaWf+/Pnq06ePqlevrmXLlumpp54yOhIAAAD+BQoxZCibzaYz0QnaczVWR2/E37ksAx//7vqwMjldVD2vm4p6Oafbvi9Xr15V165dtWnTJo0dO1avvvoqe8wAQCZjs9k0YsQIjRgxQt27d9e0adPk5uZmdCwAAAD8SxRiyDBnohK09my0rsclpttqsNS6+/i5XR3V2tdLRb2d0/T4e/fuVceOHXXr1i0tXLhQTz/9dJoeHwCQ/m7fvq2+fftqwYIF+vTTT/X+++/zhw0AAIAsgkIM6S4+0aZN529pz9VYw4uwe93NUyOfmxoX9JSL47//RWfevHl64YUXVL58eS1dupT9wgAgE7p48aI6dOig/fv3a9asWXr22WeNjgQAAIA0RCGGdHUmKkErT0cpKsFqV0XYvUySvJ0d1K6Yd6pXiyUmJsrR0THpfYvFonfffVdjxoxRjx49NHXqVPYLA4BMaN++fQoICJDFYtHy5ctVs2ZNoyMBAAAgjWXMzuLIduITbVp3Nlpzj9+0+zJMurNKLCrBqrnHb2r9X9GKT3x44ps3b6po0aL65JNPJEnXrl1T69atNW7cOI0bN06zZs2iDAOATGj58uWqX7++8ubNq9DQUMowAACALMrJ6ADIei7FWLT4RKSiEqyS7GtE8mHu5txzJVbHbsQruISP8nuk/E9k6tSpOn/+vD766CN5e3trwoQJio6O1vr169WkSZOMCw0ASBM2m02jR4/W0KFD1bFjR/3000/y9PQ0OhYAAADSCSOTSFN/RSdoQcRNWayZpwhLiUmSk4PUpWQOFfFKPkIZFxenokWL6vLly0mXlStXTmvXrlWxYsUyOCkA4N+Kj4/Xyy+/rBkzZui9997Tp59+KgcHFtEDAABkZawQQ5o5ERmvxSciZbVl7jJMupPfYpXmHb+p4BI+KuHjknTd3Llzk5VhJpNJsbGxypEjhwFJAQD/xtWrVxUcHKxdu3bpxx9/VK9evYyOBAAAgAzACjGkiROR8VoYEZnpi7CUmCR1KnmnFLNarSpdurROnDhx3+26du2qefPmZXxAAMATOXz4sNq1a6ebN29q6dKlatCggdGRAAAAkEGYB8C/djY6QYtPZM0yTLqzWmzxiUj9FZ2gqVOnJpVhd8dpHBwcVL58efn7+xuYEgDwONavXy9/f3+5uroqJCSEMgwAACCbYWQS/8qlGIt+jrgpa1Ztw/7HapMWRNzUydMX5OrqqqefflpNmzZVnTp1VKNGDXl5eRkdEQCQSpMnT9Zrr72mFi1aaP78+Yy8AwAAZEOMTOKJxSfaNO3Q34pKsGbZ1WH/ZJLk7eygfuVzycXRZHQcAMBjslgsGjJkiCZOnKjXXntNY8aMkZMTfxsEAADIjhiZxBPbdP5WtinDpDujk1EJVm2+cMvoKACAx3Tz5k21a9dOU6ZM0eTJkzV+/HjKMAAAgGyMnwTxRM5EJWjP1VijY2Q4m6TwK7Eqm8NVRb2djY4DAEiFEydOqF27djp//rzWrFmjFi1aGB0JAAAABmOFGB5bfKJNK09HKbsODZokrTwdpfjE7LI2DgAyr61bt6p27dqKj4/Xrl27KMMAAAAgiUIMTyC7jUrei9FJAMgcfvzxRzVr1kwVK1ZUSEiIypUrZ3QkAAAA2AkKMTyWu6OS2bUMu+vu6OSZqASjowAA7mG1WvXuu++qT58+6tWrl9atW6c8efIYHQsAAAB2hEIMqWaz2bT2bHS2HZW8l0nS2rPR4kStAGA/bt26peDgYH311VcaPXq0fvjhB7m4uBgdCwAAAHaGTfWRameiE3Q9LtHoGHbDJul6XKLORlvYYB8A7MBff/2lgIAAHTt2TMuWLVP79u2NjgQAAAA7RSGGVNtzNVYmKduPS/6Tg6Twq7cpxADAYLt371aHDh3k5OSk7du3q0qVKkZHAgAAgB1jZBKpEpWQqKM34inD7mGVdPRGvKITrEZHAYBsa+HChWrUqJGKFi2q0NBQyjAAAAA8EoUYUmXf1TijI9i1fddijY4AANmOzWbTp59+qs6dOyswMFAbN25UgQIFjI4FAACATIBCDI+UaLNpz9XbrA57AJukPVduy8rm+gCQYWJjY9WjRw8NGzZMI0aM0Jw5c+Tu7m50LAAAAGQS7CGGRzp+M14xFsqeh7llsenYzXiVzelqdBQAyPIuXbqkjh07au/evZo/f766dOlidCQAAABkMhRieKSD1+PYTP8RTLrzPFGIAUD62r9/v9q1a6e4uDht3rxZtWvXNjoSAAAAMiFGJvFI524lUIY9gk3SuRiL0TEAIEtbuXKl6tWrp1y5cmn37t2UYQAAAHhiFGJ4qBiLVdGMS6ZKdIJVty2cbRIA0prNZtPYsWPVvn17NW3aVNu2bZOvr6/RsQAAAJCJUYjhoS6y6umx8HwBQNqKj4/XSy+9pDfffFNvvfWWlixZIi8vL6NjAQAAIJOjEMsGZs6cqZw5cz7RfS/GWGRK2zj3ORG2Xe9Vz6fbUTclSeHL52lEo5Lp/KhPbmr/Dlrx9Qf3XW4ShRgApKXr16+rdevWmjlzpqZPn66vvvpKjo6ORscCAABAFkAhls769Okjk8kkk8kkZ2dnFS9eXO+8845iY2MNy/Txxx+ratWqqbrtgwqe8OXz9F71fHqvej69XzO/RjQupUm9Wum3qaMVGxX5r/JVbtlRby7bdd/l8bdvac24ERrdobaG1yuqjxuV0PjOjbXlx4my2exjrPNCjOWxnt+HOXXqlEwmk/bu3XvfdU8//bQGDx78rx8DAOzV0aNH5e/vr3379mnDhg3q27ev0ZEAAACQhXCWyQzQunVrzZgxQwkJCQoPD1fv3r1lMpn05ZdfGh3tkc4/ZEN9Vy9vvblkp2w2m2KjInX6v6HaNH28wpfP08szVsknX4EnekxnN3c5u7nfd/kvXwzVnhULJEn5S5ZTbHSkLh4/qDXjR8jJ1VX1uvZP9WNYEuLl5OzyRPkexCbpfExCmh7TCImJiTKZTHJwoC8HYIzffvtNzz77rAoUKKDQ0FCVLGm/q4YBAACQOfEbbwZwdXVVgQIF5Ovrq44dO6p58+Zav3590vVWq1Wff/65ihcvLnd3d1WpUkWLFi1Kuv7vv/9W9+7dlS9fPrm7u6t06dKaMWOGJGnTpk0ymUy6ceNG0u337t0rk8mkU6dO3Zdl5syZGjFihPbt25e0cm3mzJmy2Wz6+OOPVbRoUbm6uqpQoUIaMOjVh26ob5JJ3nnzyydfAT1VooxqdeyhV2auVnzMnZVc//z4Nk0fp6/a1dCwur4a3+Vp7d+w/IHH/efI5JXTEXqvej5dPnlMp/4IkSSVqddUNTt0l4Ojk5xc3SRJ5w7u04xBXfRR/WL6rHkFLfhwgG79fS3pmFP7d9AvXwzViq8/0MimZTVjYGdJ0sXjhx56v/jbt/TzsIH6qH4xjWpp1tafJj8wtyRtXjw3xedXks6cOaMOHTrIy8tLPj4+6ty5sy5duvTQ46VGSp+71157Len6uLg4vfXWWypcuLA8PT1Vp04dbdq0Ken6uyO1y5cvV4UKFeTq6qozZ87861wA8CS+//57tWrVSrVq1dLOnTspwwAAAJAuWCGWwQ4cOKAdO3aoWLFiSZd9/vnnmj17tr777juVLl1aW7ZsUY8ePZQvXz41btxYw4YN08GDB7VmzRrlzZtXx48f1+3bt5/o8bt06aIDBw5o7dq12rBhgyQpR44cWrx4sb755hvNnz9fZrNZFy9e1M6wP/S4j+KVO5+qtAlW+PK5siYmysHRUZunj9Mfqxep4/tfK2/REjq5Z6d+/nCAPHPlUYka9R96vHzFSqpwharau2aRilfz1/W/Tunojt91InyHHJ2cZImLlW+lmjq8db1qB/XUM29+Kkvcba2ZMFJzh/ZT/6lLk461Z+UC+T/bVy9PXyVJuh11U9NeClKtjt0feL/V40boZPgO9Rz7k7xy59WvEz/T+cP/VcEyFVPMW7llRxW4cVIb169L9vxardakMmzz5s2yWCwaOHCgunTpkqycehIpfe727duXdP2gQYN08OBBzZ8/X4UKFdLSpUvVunVr7d+/X6VLl5YkxcTE6Msvv9S0adOUJ08ePfXUU/8qEwA8rsTERL355psaP368BgwYoPHjx8vJiR9TAAAAkD74STMDrFy5Ul5eXrJYLIqLi5ODg4MmTpwo6c7qnVGjRmnDhg2qW7euJKlEiRLatm2bvv/+ezVu3FhnzpxRtWrVVLNmTUmSn5/fE2dxd3eXl5eXnJycVKDA/480njlzRgUKFFDz5s3l7OysokWLqnil6vrP4RuP/RhPFS+tuFvRirl5XW5ePto4fbxemLJIxarUkiTlLuKnU3tDFLp41iMLMUmq2iZYOxf8R0MWbZPVZtUfK3+WJS5WljjJ0dlFNptVBctVVKtXP0y6z7MfjdcXbaroyukI5St2Z3VB3qIl1GbwR0m3+X3aGBUq++D7+eTLr7Blc9Tl08kqVaeRJKnTJxP1RZsqD8zq7OYud4/7n9/169dr//79OnnypHx9fSVJs2bNktls1u7du1WrVq3UPLUpSulzV7t27aTrZsyYoTNnzqhQoUKSpLfeektr167VjBkzNGrUKElSQkKCJk+erCpVHvyxAUB6iYyM1HPPPadff/1VEydO1MCBA42OBAAAgCyOQiwDNGnSRFOmTNGtW7f0zTffyMnJScHBwZKk48ePKyYmRi1atEh2n/j4eFWrVk2S9Morryg4OFh79uxRy5Yt1bFjR9WrVy9NM3bq1Enjxo1TiRIl1Lp1a7Vt21a1mrV5omMlbXBvMuna2ZNKiI3R9AHPJrtNYkKCCparlKrjVWkVqDXjPtbKMR9q76qFypG/kNx9cqrr51M1tV97/XVgj0wODvqofrH77nv9r5NJhVjh8snLngtH/9SJsO0PvJ8l7rYSE+LlW7FG0uUeOXIpb7GHj+9YU7js0KFD8vX1TSrDJKlChQrKmTOnDh069K8KsZQ+dwEBAXJyctL+/fuVmJioMmXKJLtPXFyc8uTJk/S+i4uLKleu/MQZAOBJnTp1SgEBATpz5oxWrVqlVq1aGR0JAAAA2QCFWAbw9PRUqVKlJEnTp09XlSpV9J///EcvvPCCoqOjJUmrVq1S4cKFk93P1dVVktSmTRudPn1aq1ev1vr169WsWTMNHDhQo0ePTtr4/J9nWUxIePyN3X19fXXkyBFt2LBB69ev14ABA1S4mJ8CJyyRo7PzYx3r8smjcvXylkeO3Lr+12lJUu8Jc+WTr2Cy2zm5uKbqeN5586t49XoKWfSjZLMpIS5W9QO6Kn+JsipWpbYObV4rF3cPDZrz23339cmXP+n/nd08kl0XH3NL5Rq1VOvXhqd4v2tnT6Yq372saXTGSx8fH0nSzZs377vuxo0bypEjh6SUP3dff/21Nm/erOjoaDk6Oio8PFyOjo7JjuHl5ZX0/+7u7jKZTGmSGwBSa8eOHerYsaO8vb21c+dOVahQwehIAAAAyCYoxDKYg4OD3n//fb3xxhvq1q1bsk3MGzdu/MD75cuXT71791bv3r3VsGFDvf322xo9erTy5csnSbpw4YJy5col6c6m+g/j4uKixMTE+y53d3dXQECAAgICNHDgQJUrV051jx+8b2XVw0Rfv6J9a5eowtNt5ODgoPwlysrJxVU3LpxL1Xjkg1Ro0lYRu7dKkmJuXFeVVoFKiIvVpYjDku6sOMtVqKgcH2O/mULlKuvP31c+8H65i/jJ0clZZw+EK2fBIpKk25E3dPX0CRWv/uAVeq6urvc9v+XLl9fZs2d19uzZpFViBw8e1I0bNx74C2Du3LmVN29ehYeHJ3ttREZG6vjx48lWfaX0udu/f7+qVaumxMREXb58WQ0bNkz1cwMA6W327Nl64YUXVKdOHS1ZskR58+Y1OhIAAACyEQoxA3Tq1Elvv/22Jk2apLfeektvvfWWhgwZIqvVqgYNGujmzZvavn27fHx81Lt3bw0fPlw1atSQ2WxWXFycVq5cqfLly0uSSpUqJV9fX3388cf67LPPdPToUY0ZM+ahj+/n56eTJ09q7969KlKkiLy9vTVv3jwlJiaqTp068vDw0OzZs+Xu7q6cBX0feBybbIq6ekk2m02xUZE689/d2jh9nNy8fNT61WGSJFdPLzXsOUCrxg6TzWaVX9U6io2O1Ol9oXL19FaNgK6pes5qBHTVyq8/kM12ZyBxar/2iouJVvS1K5IkBycnzX//RTXq/ao8fHLq2tmT+u+vSxU0fJwc7lkZdVfdLi9o99LZD7yfq4eXanbsrtXjRsgjR2555s6rdZNGyeTw8JVUfsWK3ff8Nm/eXJUqVVL37t01btw4WSwWDRgwQI0bN07aGy4lb7zxhkaNGqX8+fPL399f165d08iRI5UvXz4FBQVJunOWyJQ+d8WKFVOePHnUvXt39erVS2PGjFG1atV05coV/fbbb6pcubKeeeaZVD3/AJBWrFarhg0bplGjRql37976/vvvk1ZEAwAAABmFQswATk5OGjRokL766iu98sorSQXH559/rhMnTihnzpyqXr263n//fUl3VnS99957OnXqlNzd3dWwYUPNnz9fkuTs7Kx58+bplVdeUeXKlVWrVi19+umn6tSp0wMfPzg4WEuWLFGTJk1048YNzZgxQzlz5tQXX3yhN954Q4mJiapUqZLmLV6mQzlzP/A4cdFRGtWyokwmk1w9vZXXr5SqB3RV/edelJuXd9LtWgx4T5658mjzjPFa+tdpuXnnUKFyldTk+cGpfs5cPb1U/unWOrhxtbzy5FPklUtycnGRb8Uaqtu1n3wrVtPa8SM1fUAnJSbEK2eBIipTr6lM/xspTYlPvgJ6ecbKh96vzeCPFBdzSz8O7iFXT0817DFAsdGRD83aMShY61f+kuz57dOnj3755Re9+uqratSokRwcHNS6dWt9++23Dz3WO++8Iy8vL3355ZeKiIhQ7ty5Vb9+fW3cuFHu7u6SlOLnbsWKFUl7hM2YMUOffvqp3nzzTZ07d0558+aVv7+/2rVrl+rnHwDSQkxMjHr16qUlS5boyy+/1Ntvv824NgAAAAxhstnSaMMjZDmxFqvG7b9udIxMZ3Cl3HJzenARBwDZ0blz59ShQwcdOnRIc+bMUceOHY2OBAAAgGyMFWJ4IDcnB3k5mRRtoTNNLS9nE2UYANxjz549CggIkIODg7Zt25Z0FmUAAADAKPzmjocq5OkshllSxySpkMf9Z+RMTEzU4cOHFRsbm/GhAMBgS5YsUYMGDVS4cGGFhoZShgEAAMAuUIjhoQp4sIjwcRT0cFJ8fLx27dqlr776Sm3btlXOnDlVvnx5ff/990bHA4AMY7PZNGrUKAUHBysgIECbNm1SwYIFjY4FAAAASGJkEo9QwMNJDEymjk3Sp0OHaO3sabJarXL438b8VuudM2OWLFnSwHQAkHHi4uLUv39//fTTTxo+fLg++uijpK+JAAAAgD2gEMNDsULs8ThG/51UgN39710JCQm6deuWPD09jYgGABniypUrCgwMVFhYmObMmaNu3boZHQkAAAC4D2eZxCNN3H+NjfVTwcvZQYMq5tb333+vgQMHymazJZViDg4OslqtcnR0VNWqVVW/fv2kt8KFCxucHADSxp9//ql27dopJiZGy5YtU926dY2OBAAAAKSI+QU8UmE21n8kk6TC/1tN99JLL2nDhg3y8fGRk5OTHB0d1adPHx04cECTJ0+W2WzWqlWr1KVLFxUpUkR+fn7q3r27Jk+erH379ikxMdHYDwYAnsCaNWtUt25deXt7KzQ0lDIMAAAAdo0VYnikIzfitPRklNEx7F5gcW+Vzema9P6JEyfUtm1bHTlyRNOnT1ffvn2T3f7ixYvavn170tuePXtksVjk4+OjunXrJq0gq1OnDmOWAOyWzWbTt99+qyFDhqht27aaO3euvL29jY4FAAAAPBSFGB7JarNp4oHrimFs8oE8nUwaWDG3HEzJ19JFRkZq+vTp6t+//yNLrZiYGO3evTupINuxY4du3LjBmCUAu5WQkKDXXntN3333nd588019+eWXcnR0NDoWAAAA8EgUYkiVbRditP1iDGecTIFJUoOCHqpfwCNNj2u1WnXo0KFkq8giIiIkScWKFUtWkFWsWJFfQgFkqL///ludOnXS5s2bNWXKFPXr18/oSAAAAECqUYghVaISEjX5wN8UYikwSRpYMbe8nNN/S76LFy9qx44dSQVZeHh40pilv79/sjFLLy+vdM8DIHs6duyY2rVrpytXrmjx4sVq0qSJ0ZEAAACAx0IhhlRbejJSR2/EU4r9g4Ok0jldFFjcx5DHv337tnbv3q1t27bdN2ZZpUqVZKvIihQpYkhGAFnLpk2bFBQUpHz58mnlypUqXbq00ZEAAACAx0YhhlQ7HRWveccjjY5hd7qVyqGi3s5Gx5DEmCWA9DVt2jS98soraty4sRYuXKhcuXIZHQkAAAB4IhRiSDWbzaYfDt3Q33GJrBLTnVHJXK6O6l8+p0z3bKZvT+4ds9yzZ48SEhIYswSQaomJiRo6dKjGjBmjl156Sd9++62cne3jDwEAAADAk6AQw2M5E5WgucdvGh3DbnQrnUNFvTLXL4V3xyz/eTbLv//+mzFLACmKiopSt27dtHr1ao0dO1avvfaaXf8RAAAAAEgNCjE8tnVno/XH1dhsvUrMJKl6Pje1KJL5V1RZrVYdPnw4qSDbtm1b0phl0aJFkxVklSpVYswSyEZOnz6t9u3b6+TJk1qwYIHatGljdCQAAAAgTVCI4bHFJ9o07dDfikqwZstSzCTJ28VB/crlkotj1lwlcenSpWT7kN0ds/T29lbdunUZswSygV27dqlDhw7y8PDQihUrVLFiRaMjAQAAAGmGQgxPJLuPTmbGUcl/gzFLIHuZN2+e+vbtqxo1amjp0qV66qmnjI4EAAAApCkKMTyx7Dg6mZVGJf+Ne8cst2/fruPHj0tizBLIzKxWq0aMGKFPPvlEPXr00A8//CA3NzejYwEAAABpjkIMTyy7jU5mh1HJf+PSpUvJzmYZHh6eNGb5z7NZ+vv7M2YJ2KHbt2+rT58++vnnn/XZZ5/pvffeY/N8AAAAZFkUYvhXLsVYNPvYDVmsytKlmEmSk4PUo3RO5fdwMjpOpvCgMUsHB4ekMcsGDRowZgnYgQsXLqhDhw46cOCAfvrpJwUHBxsdCQAAAEhXFGL41/6KTtC84zeVmIVfSY4m6blSOVQkG+0bltYYswTs0x9//KH27dvLarVq+fLlqlGjhtGRAAAAgHRHIYY0cSIyXgsjIrPkKjGTpM4lfVTcx8XoKFlOascs69SpI29vb6PjAlnOsmXL1L17d5UrV07Lly9X4cKFjY4EAAAAZAgKMaSZE5HxWnwiUlZb1hifNElyMEnBJXxUgjIsQ9y+fVthYWHJxiyvX7+ebMzy7puvr6/RcYFMy2az6euvv9a7776rwMBAzZo1S56enkbHAgAAADIMhRjS1F/RCVoQcTPT7yl2d8+wLiUZkzSS1WrVkSNHtG3btvvGLH19fZPKsQYNGjBmiQwVa7EqNtGmBKtNiTYp0WaTo8kkR5Pk7GCSm6NJbk4ORsdMUXx8vF566SXNnDlT77//vkaOHCkHB/vMCgAAAKQXCjGkuUsxFi0+EZlpzz5pkuTt7KDgEj5soG+HGLNERouxWHUxxpL0dv5WgqItj/7q5uVkUiFPZxXwcEp68zC4JLt69aqCgoIUEhKiadOmqWfPnobmAQAAAIxCIYZ0EZ9o0+YLtxR+JVYmZY7VYndz1sjnpsYFPeXiaDI6ElKBMUukNavNpmM343XwepzO/aP8uvsV4XG+nt17Hy8nkwp7OqtCbleVzuEiB1PGfZ05dOiQ2rVrp6ioKC1dulT169fPsMcGAAAA7A2FGNLVmagErTwdZferxe6uCmvn562ijEhmanfHLP95Nstjx45JSj5mWb9+fVWuXJkxSySJSkjUvqtx2nP1tmIstnQr8+8e19PJpGp53VU1r5u8nNN35di6devUuXNnFSlSRCtXrpSfn1+6Ph4AAABg7yjEkO7sebUYq8Kyh8uXLycbswwLC1NCQoK8vLySjVn6+/szZpnN2Gw2nYlO0J6rsTp6I/7OZRn4+He/4pTJ6aLqed1U1MtZpjReNTZx4kQNHjxYLVu21Pz58+Xj45OmxwcAAAAyIwoxZJgzUQlaezZa1+MS5SDJamCWu4+f29VRrYt6sSosm4mNjVVYWFjSZv3/HLOsXLlyslVkRYsWNTou0sk/vyYZXdbfffzcro5q7eulot7//muSxWLR4MGDNWnSJL3++usaPXq0nJzYFxEAAACQKMSQwWw2m85GWxR+9bbhqzFq5HWXr5dTmq/GQObzsDHLIkWKqEGDBkkFWaVKlSgVMrn4RJs2nb+lPVezzqrV8+fPy9PTUzly5JAk3bhxQ126dNFvv/2mSZMm6aWXXkq/0AAAAEAmRCEGw0QnWLXvWqz2XLmtWxm0X0/1fO6qkif99+tB5seYZdaU6fY1LOb9yNViFotFJUqUkJubm3bv3q2rV6+qXbt2unjxohYuXKjmzZtnTGgAAAAgE6EQg+GSndEtxqLohDvDlGlyRjdnBxX2cDLkjG7IWu6OWf7zbJbXrl1jzDKTsOdVYQ+S2tViS5YsUXBwsBwcHFStWjWdPHlSuXPn1sqVK1W2bNkMzQwAAABkFhRisDsxFqsuxVh0McaiCzEWnY9JUHTCo1+mXs4mFfJwVkEPJxX435u7EyvBkD5sNlvSmOXdvcj+OWZ579ksGbM0zqUYixafiLT7VWEPcne1WHAJH+X3uP911KBBA+3atUuJiYmSpEKFCum///2v8uTJk8FJAQAAgMyDQgyZQqzFqthEmyxWmyw2KdFmk6PJJCeT5ORgkpujSW6UXzDYvWOW4eHhio+Pl5eXl+rUqaP69eurQYMGjFlmoL+iE7Qg4qYs1syxKuxBTJKcHKQuJXOoyD9OArJ3715Vq1btvttPnDhRAwcOzMCEAAAAQOZCIQYA6YQxS2OdiIzX4hORstoydxl2l0mSg0kKLuGjEj4ukqSePXtqzpw5uvdbuaOjo65cuaJcuXIZkBQAAACwfxRiAJBB/jlmefft6NGjkhizTGsnIuO1MCIySxRh9zJJ6lTSRy6Rl1W0aNFkZVjx4sXVpEkTtWnTRsHBwZxFFwAAAHgACjEAMNCVK1fuO5vlvWOWd89m6ePjY3TcTOFsdILmH7+pxCz83c3RJNV3uamgpvXVrFkzBQYGqkGDBipQoIDR0QAAAIBMgUIMAOzIw8YsK1WqdN+YJSuAkrsUY9HsYzcy/Z5hj3J3T7EepXOmuNE+AAAAgIejEAMAO/awMcvChQsnK8iqVKmSrccs4xNtmnbo70x7NsnHdffsk/3K55KLI8UoAAAA8DgoxAAgk3nQmKWnp6f8/f2z7ZjlurPR+uNqbLYow+4ySaqez00tingZHQUAAADIVCjEACCTi42NVXh4eLJVZNltzPJMVILmHr9pdAzDdCuVQ0W9nY2OAQAAAGQaFGIAkMXYbDYdPXpU27ZtyxZjltltVPJejE4CAAAAj49CDACygYeNWd57NsscOXIYHfexZMdRyXsxOgkAAAA8HgoxAMiGHjRmaTKZ7huzLFasmN2OWWb3Ucl7MToJAAAApA6FGAAgaczynwXZkSNHJEmFChVKKscaNGhgN2OWNptNPxy6ob/jErP16rC7TJJyuTqqf/mcdltgAgAAAPaCQgwAkKKrV69qx44dSXuR2duY5emoeM07Hpnhj2vvWCUGAAAAPBqFGAAgVextzHLpyUgdvRHP6rB/cJBUOqeLAov7GB0FAAAAsGsUYgCAJ5LaMcv69euratWqaTpmGZWQqMkH/qYMS4FJ0sCKueXl7GB0FAAAAMBuUYgBANLM3THLuwXZ7t27FR8fLw8Pj2RjlnXr1v1XY5bbLsRo+8UYCrEUmCQ1KOih+gU8jI4CAAAA2C0KMQBAuomLi7tvzPLq1av/aswy0WbTpAPXFWPh29eDeDqZNLBibjmwuT4AAACQIgoxAECGeZwxyypVqsjZ+f7N4Y/ciNPSk1EZHT3TCSzurbI5XY2OAQAAANglCjEAgKEed8xy6YlIHb3JZvoPY5JUJoeLAkuwuT4AAACQEgoxAIBdediYZcWKFdVj2mpZnd2Mjmn3vJwdNKhibqNjAAAAAHaJQgwAYNdsNpuOHTum7du3a2f4HyrxwnCjI2Uar1fKLXcnzjYJAAAA3ItCDACQaZyIjNfPEZFGx8g0upT0UXEfF6NjAAAAAHaHPxsDAP6VmTNnKmfOnBnyWBdjLOK8ialj0p3nCwAAAMD9KMQAIANcvHhRr7/+ukqVKiU3Nzflz59f9evX15QpUxQTE2N0vFTz8/PTuHHjkl3WpUsXHT16NEMe/2KMRWOC6urDOoUVdfXSfddP7d9BK77+4IH3tyYmatOM8RobVFfD6vrqk6dLa1KvVtq99KfHyvH3+TN6r3q+B75t+O6rx/7YHtfCjwbppzd6PfQ2Fx5SiPn5+clkMj3wrU+fPmmc+I6PP/5YVatWTZdjP4lNmzbJZDLpxo0bRkcBAABABnIyOgAAZHUnTpxQ/fr1lTNnTo0aNUqVKlWSq6ur9u/fr6lTp6pw4cJq3769YflsNpsSExPl5PRk3xLc3d3l7u6exqlStnXrViXExqpi8wDtWblAjfu89lj3/23q1wpdPEvth36uwhWqKu5WlP46uFe3I28+1nEcnV3kW7FGsstio2/qyqnjkiTvvPkf63jpwSbpfEzCA6/fvXu3EhMTJUk7duxQcHCwjhw5Ih+fO2emvPdzmpCQIGdn53TLCwAAAGQkVogBQDobMGCAnJycFBYWps6dO6t8+fIqUaKEOnTooFWrVikgICDptjdu3FC/fv2UL18++fj4qGnTptq3b1/S9XdX1/z000/y8/NTjhw51LVrV0VFRSXdxmq16vPPP1fx4sXl7u6uKlWqaNGiRUnX310Rs2bNGtWoUUOurq7atm2bIiIi1KFDB+XPn19eXl6qVauWNmzYkHS/p59+WqdPn9aQIUOSVhFJyUcmjx49KpPJpMOHDyd7Dr755huVLFky6f0DBw6oTZs28vLyUv78+dWzZ09dvXr1oc9jrMWqrYtnq0qbIFVr20lhv8x9jM/CHYc2r1WdTn1VqUUH5S5cTAXLVFStjj3UqNfApNt8+Ux1bZvzXbL7Tej6dLJVX7HRUXJwctSFowcUdytKLQe+l1SGufvkVNW2wTq9L1QTuj6tYf5FNLF7c/25cbXeq55P54/sTzrOxeOHNGNQF31Uv5g+a15BCz4coFt/X0u6fv+G5RrXudGd1WxNymjay8GKv31LG777SntWLNDBTWuSVqWdCNsuS0K8fvliqEa1NGuYfxENa1FVIz8bleJzkS9fPhUoUEAFChRQ7tx3zkb51FNPqUCBAoqNjVXOnDm1YMECNW7cWG5ubpozZ44kadq0aSpfvrzc3NxUrlw5TZ48Odlxhw4dqjJlysjDw0MlSpTQsGHDlJBwp5ibOXOmRowYoX379iW9hmbOnClJMplM+v7779WuXTt5eHiofPny2rlzp44fP66nn35anp6eqlevniIiIpI93i+//KLq1avLzc1NJUqU0IgRI2Sx/P/KOJPJpGnTpikwMFAeHh4qXbq0li9fLkk6deqUmjRpIknKlStXspVxixYtUqVKleTu7q48efKoefPmunXrVorPJQAAADIfCjEASEfXrl3TunXrNHDgQHl6eqZ4m7vFkiR16tRJly9f1po1axQeHq7q1aurWbNmun79etJtIiIitGzZMq1cuVIrV67U5s2b9cUXXyRd//nnn2vWrFn67rvv9Oeff2rIkCHq0aOHNm/enOxx3333XX3xxRc6dOiQKleurOjoaLVt21a//fab/vjjD7Vu3VoBAQE6c+aMJGnJkiUqUqSIPvnkE124cEEXLly472MpU6aMatasmVSe3DVnzhx169ZN0p3Sr2nTpqpWrZrCwsK0du1aXbp0SZ07d37oc3nlRqT2b1iuam07qbT/04qNjtTJPTsfep97eeV5Sid2b1X03w8v3x7Gmpio2W/2krObhwbMWqvAD8dozfhPkq6v82wf2aw2/Ti4h/KXqqBBc39TiwHvau2ET5Id53bUTU17KUiFylbSwNkb1HfifEVfv6K5Q/tJkiKvXNT8919Szfbd9Mbi7Xpx6jKZmz4jm82mhr0GqFKLDipTr6neX3dA7687oKJVamnHvB90aMuveu6LaXpjyU51+WyKCvoWe+KP9d1339Xrr7+uQ4cOqVWrVpozZ46GDx+uzz77TIcOHdKoUaM0bNgw/fjjj0n38fb21syZM3Xw4EGNHz9eP/zwg7755htJd8Zr33zzTZnN5qTXUJcuXZLuO3LkSPXq1Ut79+5VuXLl1K1bN7300kt67733FBYWJpvNpkGDBiXdfuvWrerVq5def/11HTx4UN9//71mzpypzz77LNnHMWLECHXu3Fn//e9/1bZtW3Xv3l3Xr1+Xr6+vFi9eLEk6cuSILly4oPHjx+vChQt67rnn9Pzzz+vQoUPatGmTgoKCxHmIAAAAsg5GJgEgHR0/flw2m01ly5ZNdnnevHkVGxsrSRo4cKC+/PJLbdu2TaGhobp8+bJcXV0lSaNHj9ayZcu0aNEivfjii5LurACbOXOmvL29JUk9e/bUb7/9ps8++0xxcXEaNWqUNmzYoLp160qSSpQooW3btun7779X48aNkzJ88sknatGiRdL7uXPnVpUqVZLeHzlypJYuXarly5dr0KBByp07txwdHeXt7a0CBQo88GPu3r27Jk6cqJEjR0q6s2osPDxcs2fPliRNnDhR1apV06hR/79yafr06fL19dXRo0dVpkyZFI+7cMF85SlaQvlLlpMkVW4ZqLBf5qh49boPzHKvZ94cqblvP69RLczKX6KcilappQpPt1bZ+s1TfYxjuzbp2l+n1H/qsqTRyPylK+j84f/KwclJ9br20761i2UymRQ0bKycXd2Uv0RZRV6+oCUj30g6zs4F01SobEW1evXDpMue/Wi8vmhTRVdORyg+JlpWi0Xmps8oVyFfSVKB0hWSbuvs5qbEhPhk45k3Lv6lvL4l5FfNXyaTSbkK+apjuZyp/tjuNXjwYAUFBSW9/9FHH2nMmDFJlxUvXjypiOrdu7ck6cMP///j8fPz01tvvaX58+frnXfekbu7u7y8vOTk5JTia6hv375JxejQoUNVt25dDRs2TK1atZIkvf766+rbt2/S7UeMGKF333036bFLlCihkSNH6p133tFHH32UdLs+ffroueeekySNGjVKEyZMUGhoqFq3bp1sddzdlY4RERGyWCwKCgpSsWJ3CsVKlSo98fMIAAAA+0MhBgAGCA0NldVqVffu3RUXFydJ2rdvn6Kjo5UnT55kt719+3ayMTE/P7+kMkySChYsqMuXL0u6U8DFxMQkK7okKT4+XtWqVUt2Wc2aNZO9Hx0drY8//lirVq3ShQsXZLFYdPv27aQVYqnVtWtXvfXWW9q1a5f8/f01Z84cVa9eXeXKlUv6ODdu3CgvL6/77hsREfHAQmzurJmq1rZT0vvVnumkqf06qP07X8jV8/5jpSR/ibJ6feFWnTu0T6f3hujUnl2aNbiHqgd0VfDwcak6xtXTx5Ujf+GkIsoSH6ej29ZLkopXryfvvPl15dRxFShVQc6ubkn3K2Kunuw4F47+qRNh2/VR/ftXcF3/66RK+zdRydqNNL5LI5Wu20Sl/ZuoUvMAufvkfGC2GgFd9Z8BnTQm0F9l6jVVuYYtZSkbmKqPKyX/fI3cunVLEREReuGFF9S/f/+kyy0Wi3LkyJH0/oIFCzRhwgRFREQoOjpaFoslaV+yR6lcuXLS/+fPf+f5/WcRlT9/fsXGxioyMlI+Pj7at2+ftm/fnmxFWGJiomJjYxUTEyMPD4/7juvp6SkfH5+kfzMpqVKlipo1a6ZKlSqpVatWatmypZ599lnlypUrVR8HAAAA7B+FGACko1KlSslkMunIkSPJLi9RooSk5BuXR0dHq2DBgtq0adN9x7m7ckXSfRubm0wmWa3WpGNI0qpVq1S4cOFkt7u76uyue0c433rrLa1fv16jR49WqVKl5O7urmeffVbx8fGp+Ej/X4ECBdS0aVPNnTtX/v7+mjt3rl555ZVkH2dAQIC+/PLL++5bsGDBFI958OBBhYeGyBS2O9nooTUxUft+XaraQT1Tnc/BwUG+5mryNVdTg+4v649VC/XzsAFq8sIQ5S5cTCYHhzs70v9DouXBZ2vcs/LnpH2/KjzdJtU54mNuqVyjlmr92vD7rvPJl18Ojo56Ycoind4XqmM7N2nn/GlaN2mUBsxaq9yFUx6DLFy+it5ZEa6j2zfoeOgWzRvaT5fWzdOqZUtSneuf/vkaufva+uGHH1SnTp1kt3N0dJQk7dy5U927d9eIESPUqlUr5ciRQ/Pnz9eYMWNS9Xj/fG3fHSVO6bJ/vt5HjBiRbBXbXW5u/19GPuzfTEocHR21fv167dixQ+vWrdO3336rDz74QCEhISpevHiqPhYAAADYNwoxAEhHefLkUYsWLTRx4kS9+uqrD9xHTJKqV6+uixcvysnJSX5+fk/0eBUqVJCrq6vOnDmTbDwyNbZv364+ffooMPDOiqLo6GidOnUq2W1cXFySzkz4MN27d9c777yj5557TidOnFDXrl2TrqtevboWL14sPz+/VJ/Z8j//+Y/8GzRUndeS7w0VvnyewpbNeaxC7F5PlbizIi3+dowkyTNXHkVdvZR0fWx0lP4+//+r5PIWK6Wbl84p6tpleeXOp22z/39T+Rz5C0mS8vmV0t7Vi2SJj5OTy50i8q+DfyR73ELlKuvP31cqV6GicnzA82AymeRXtY78qtZRsxff0pfPVNOfG1erYY9X5OjkImsKnws3L29VbhWoyq0CVbFZgGYM6qLr168njQY+qfz586tQoUI6ceKEunfvnuJtduzYoWLFiumDDz5Iuuz06dPJbpPa11BqVK9eXUeOHFGpUqWe+BguLi6SdF8mk8mk+vXrq379+ho+fLiKFSumpUuX6o033kjpMAAAAMhk2FQfANLZ5MmTZbFYVLNmTS1YsECHDh3SkSNHNHv2bB0+fDhpdU3z5s1Vt25ddezYUevWrdOpU6e0Y8cOffDBBwoLC0vVY3l7e+utt97SkCFD9OOPPyoiIkJ79uzRt99+m2zj85SULl1aS5Ys0d69e7Vv3z5169btvlU0fn5+2rJli86dO/fQs0IGBQUpKipKr7zyipo0aaJChQolXTdw4EBdv35dzz33nHbv3q2IiAj9+uuv6tu3b4pFSUJCgn766ScFdeqiAqXKJ3ur1bGHzh4I16WIw/fdLyVz3u6rbbO/05n94fr7/FmdCNuuX754V3mLlVQ+v9KSpJK1GuiP1T/r5J6dunjsoBZ+NOjOqrG7z5P/08pTxE8Lhw/Sjvk/JJ1dUvr/FUxVWgfLarNqyadv6PKJozq643dtnTU52W3qdnlBMTdvaP77L+rsn3/o2tmTOrrjdy366FVZExN1Zn+4Nv7nG/11cK9uXPhLf/6+Urf+vqanit/JmauQry4eO6grp47r1t/XlJiQoK2zp2jv2iW6fPKYrpyO0P4Ny/VU/gLJVhj+GyNGjNDnn3+uCRMm6OjRo9q/f79mzJihsWPH3nluSpfWmTNnNH/+fEVERGjChAlaunRpsmP4+fnp5MmT2rt3r65evZo0Mvwkhg8frlmzZmnEiBH6888/dejQIc2fPz/ZPmaPUqxYMZlMJq1cuVJXrlxRdHS0QkJCNGrUKIWFhenMmTNasmSJrly5ovLlyz9xVgAAANgXCjEASGclS5bUH3/8oebNm+u9995TlSpVVLNmTX377bd66623kjafN5lMWr16tRo1aqS+ffuqTJky6tq1q06fPp20n1JqjBw5UsOGDdPnn3+u8uXLq3Xr1lq1atUjR73Gjh2rXLlyqV69egoICFCrVq1UvXryfa8++eQTnTp1SiVLllS+fPkeeCxvb28FBARo3759960mKlSokLZv367ExES1bNlSlSpV0uDBg5UzZ045ONz/bWn58uW6du2aOnS8fy+sp0qU0VPFy2j3sjn3XZeS0nWb6tCWXzVrcA+NCfTXwuGD9JRfKT0/aWHSKq2n+w5W8er19OPg7pr5ejdVeLqN8hTxSzqGg6OjeoyZpfjbt7Ry9J3iJU/RkpKUtBrMzctbvcfN1oUjf2rCc020btIoNX3xrf/d5s4on0++Anp5xkrZEq2aPqCTxndprJWjP5Sbdw6ZHBzk5umtk3t2auarz2lMoL/WTf5cbYeMSDoBQK2gnsrrV0oTezTXp83K6fS+ULl6eGnLj99qUo/mmtSzhf4+f1YLf1mR4vP6JPr166dp06ZpxowZqlSpkho3bqyZM2cmvbbat2+vIUOGaNCgQapatap27NihYcOGJTtGcHCwWrdurSZNmihfvnyaN2/eE+dp1aqVVq5cqXXr1qlWrVry9/fXN998k7QRfmoULlw4aXP+/Pnza9CgQfLx8dGWLVvUtm1blSlTRh9++KHGjBmjNm1SPxILAAAA+2aycQ5xAEAmEGuxatz+60bHSNGpvSH6/vl2euuXUOXxTbl4/GP1Ii3++DV9tCVCzm7uKd4mPQyulFtuTvz9CwAAAPgn9hADAGQKbk4O8nIyKdpi/N9x/vx9lVw8PJW3aAldO3tSK77+QMWq1k5Whu1ZuUC5CxeTz1MFdeHon1o74RNVatEhQ8swL2cTZRgAAACQAgoxAECmUcjTWcduxt97EsgMFxcTrTUTPtHNi+fkkTO3StVppLZDPkl2m6irl7V+ypeKvnZZ3nnzq1Lz9mo58P0My2iSVMjD+ZG3AwAAALIjRiYBAJnGjosx2nohxvBCLDMwSWpU0EN1C3gYHQUAAACwO8xRAAAyjQIeTpRhqWTTnecLAAAAwP0oxAAAmQYFz+Ph+QIAAABSRiEGAMg0PP63sT4ezcvZQe5sqA8AAACkiJ+UAQCZSmFPZ1GJPZxJUmFWhwEAAAAPRCEGAMhUKuR2ZR+xR7DpzvMEAAAAIGUUYgCATKV0Dhd5MDb5UJ5OJpXO4WJ0DAAAAMBuUYgBADIVB5NJ1fO6Mzb5ACZJ1fO5y8HEMwQAAAA8CIUYACDTqZKXccCHqZLHzegIAAAAgF2jEAMAZDrezo4qk9OFVWL3cJBUJqeLvJz59g4AAAA8DD8xAwAypep53dhc/x5WSTXyuhsdAwAAALB7FGIAgEypqJezcrs6skrsf0yScrs6ytfLyegoAAAAgN2jEAMAZEomk0mtfb1YJfY/Nkmti3rJxGb6AAAAwCNRiAEAMq2i3s6qntct268SM0mqkc9NRb2cjY4CAAAAZAoUYgCATO3pQp7ydnbItqWYSZK3i4MaF/Q0OgoAAACQaVCIAQAyNRdHk9oV8862o5M2Se2KecvFMbtWggAAAMDjoxADAGR62XV0klFJAAAA4MlQiAEAsoTsNjrJqCQAAADw5CjEAABZgoujScElfOTkoCxfipkkOTlIwcV9GJUEAAAAngCFGAAgy8jv4aQuJXPIIYt3RA4mqUvJHMrv4WR0FAAAACBTohADAGQpRbycFVzCJ8uuEjNJeraEj4qwbxgAAADwxEw2my27npgLAJCFnYiM1+ITkbLalCXOQGnSnZVhwSV8VMLHxeg4AAAAQKZGIQYAyLL+ik7Qgoibslgzdyl2d8+wLiVzsDIMAAAASAMUYgCALO1SjEWLT0QqKsGaKUsxkyRvZwcFl/BhzzAAAAAgjVCIAQCyvPhEmzZfuKXwK7EyKXOsFrubs0Y+NzUu6MnZJAEAAIA0RCEGAMg2zkQlaOXpKLtfLXZ3VVg7P28VZUQSAAAASHMUYgCAbMWeV4uxKgwAAADIGBRiAIBs6UxUgtaejdb1uEQ5SLIamOXu4+d2dVTrol6sCgMAAADSGYUYACDbstlsOhttUfjV2zp6I/7OZRn4+HfXf5XJ6aIaed3l6+Ukk4lVYQAAAEB6oxADAEBSdIJV+67Fas+V27plsaXbOOXd43o6mVQ9n7uq5HGTl7NDOjwSAAAAgAehEAMA4B+sNpuO3YzXwetxOhdjUXTCnWHKu+u2Hueb5r338XJ2UGEPJ1XI7arSOVzkwGowAAAAwBAUYgAAPESMxapLMRZdjLHoQoxF52MSFJ3w6G+dXs4mFfJwVkEPJxX435u7EyvBAAAAAHtAIQYAwGOKtVgVm2iTxWqTxSYl2mxyNJnkZJKcHExyczTJjfILAAAAsFsUYgAAAAAAAMhW+PM1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vJ/sFJ4J9LTUU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asus\Downloads\FLOCH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9" b="2807"/>
          <a:stretch/>
        </p:blipFill>
        <p:spPr bwMode="auto">
          <a:xfrm>
            <a:off x="1981200" y="2006600"/>
            <a:ext cx="14624314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29342" y="3587234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Tessaract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621768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Blip Captioning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868400" y="33909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GenAI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287000" y="59171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GenAI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5459" y="91937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GenAI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7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94285" y="2823287"/>
            <a:ext cx="7448556" cy="2440144"/>
            <a:chOff x="0" y="0"/>
            <a:chExt cx="1961759" cy="6426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961759" cy="690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13285" y="2503169"/>
            <a:ext cx="7192540" cy="974881"/>
            <a:chOff x="0" y="0"/>
            <a:chExt cx="17053193" cy="2311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B1AEF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84735" y="2676674"/>
            <a:ext cx="627870" cy="627870"/>
            <a:chOff x="0" y="0"/>
            <a:chExt cx="2311400" cy="2311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24913" y="1714500"/>
            <a:ext cx="1169371" cy="533400"/>
          </a:xfrm>
          <a:custGeom>
            <a:avLst/>
            <a:gdLst/>
            <a:ahLst/>
            <a:cxnLst/>
            <a:rect l="l" t="t" r="r" b="b"/>
            <a:pathLst>
              <a:path w="1626572" h="650629">
                <a:moveTo>
                  <a:pt x="0" y="0"/>
                </a:moveTo>
                <a:lnTo>
                  <a:pt x="1626572" y="0"/>
                </a:lnTo>
                <a:lnTo>
                  <a:pt x="1626572" y="650629"/>
                </a:lnTo>
                <a:lnTo>
                  <a:pt x="0" y="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6687800" y="9598271"/>
            <a:ext cx="1560265" cy="650629"/>
          </a:xfrm>
          <a:custGeom>
            <a:avLst/>
            <a:gdLst/>
            <a:ahLst/>
            <a:cxnLst/>
            <a:rect l="l" t="t" r="r" b="b"/>
            <a:pathLst>
              <a:path w="1626572" h="650629">
                <a:moveTo>
                  <a:pt x="0" y="0"/>
                </a:moveTo>
                <a:lnTo>
                  <a:pt x="1626572" y="0"/>
                </a:lnTo>
                <a:lnTo>
                  <a:pt x="1626572" y="650629"/>
                </a:lnTo>
                <a:lnTo>
                  <a:pt x="0" y="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84055" y="2705100"/>
            <a:ext cx="6107491" cy="58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182A39"/>
                </a:solidFill>
                <a:latin typeface="Barlow Semi-Bold"/>
              </a:rPr>
              <a:t>Key Partners &amp; Resources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64816" y="3536632"/>
            <a:ext cx="7107493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Healthcare Providers: 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Partnering for specialized care.</a:t>
            </a:r>
          </a:p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AI Technology Companies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: Google’s generative models.</a:t>
            </a:r>
          </a:p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Marketing Agencies: 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Promotional activities and user acquisition.</a:t>
            </a:r>
          </a:p>
          <a:p>
            <a:pPr marL="0" lvl="0" indent="0">
              <a:lnSpc>
                <a:spcPts val="2520"/>
              </a:lnSpc>
            </a:pPr>
            <a:endParaRPr lang="en-US" sz="2000" spc="93" dirty="0">
              <a:solidFill>
                <a:srgbClr val="182A39"/>
              </a:solidFill>
              <a:latin typeface="Garet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18961" y="2723515"/>
            <a:ext cx="55941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3C5679"/>
                </a:solidFill>
                <a:latin typeface="Barlow Bold"/>
              </a:rPr>
              <a:t>1.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533991" y="456893"/>
            <a:ext cx="11353209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82"/>
              </a:lnSpc>
              <a:spcBef>
                <a:spcPct val="0"/>
              </a:spcBef>
            </a:pPr>
            <a:r>
              <a:rPr lang="en-US" sz="5335" u="none" strike="noStrike" dirty="0">
                <a:solidFill>
                  <a:srgbClr val="FFFFFF"/>
                </a:solidFill>
                <a:latin typeface="Open Sans Extra Bold"/>
              </a:rPr>
              <a:t>Business Model | Future Scope</a:t>
            </a:r>
          </a:p>
        </p:txBody>
      </p:sp>
      <p:grpSp>
        <p:nvGrpSpPr>
          <p:cNvPr id="39" name="Group 3"/>
          <p:cNvGrpSpPr/>
          <p:nvPr/>
        </p:nvGrpSpPr>
        <p:grpSpPr>
          <a:xfrm>
            <a:off x="9756693" y="4479222"/>
            <a:ext cx="7448556" cy="3078397"/>
            <a:chOff x="0" y="0"/>
            <a:chExt cx="1961759" cy="642672"/>
          </a:xfrm>
        </p:grpSpPr>
        <p:sp>
          <p:nvSpPr>
            <p:cNvPr id="40" name="Freeform 4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41" name="TextBox 5"/>
            <p:cNvSpPr txBox="1"/>
            <p:nvPr/>
          </p:nvSpPr>
          <p:spPr>
            <a:xfrm>
              <a:off x="0" y="-19050"/>
              <a:ext cx="1961759" cy="6617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49"/>
                </a:lnSpc>
              </a:pPr>
              <a:endParaRPr/>
            </a:p>
          </p:txBody>
        </p:sp>
      </p:grpSp>
      <p:grpSp>
        <p:nvGrpSpPr>
          <p:cNvPr id="42" name="Group 6"/>
          <p:cNvGrpSpPr/>
          <p:nvPr/>
        </p:nvGrpSpPr>
        <p:grpSpPr>
          <a:xfrm>
            <a:off x="9375693" y="4159105"/>
            <a:ext cx="7192540" cy="974881"/>
            <a:chOff x="0" y="0"/>
            <a:chExt cx="17053193" cy="2311400"/>
          </a:xfrm>
        </p:grpSpPr>
        <p:sp>
          <p:nvSpPr>
            <p:cNvPr id="43" name="Freeform 7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B1AEF2"/>
            </a:solidFill>
          </p:spPr>
        </p:sp>
      </p:grpSp>
      <p:grpSp>
        <p:nvGrpSpPr>
          <p:cNvPr id="44" name="Group 8"/>
          <p:cNvGrpSpPr/>
          <p:nvPr/>
        </p:nvGrpSpPr>
        <p:grpSpPr>
          <a:xfrm>
            <a:off x="9547143" y="4332610"/>
            <a:ext cx="627870" cy="627870"/>
            <a:chOff x="0" y="0"/>
            <a:chExt cx="2311400" cy="2311400"/>
          </a:xfrm>
        </p:grpSpPr>
        <p:sp>
          <p:nvSpPr>
            <p:cNvPr id="45" name="Freeform 9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46" name="TextBox 26"/>
          <p:cNvSpPr txBox="1"/>
          <p:nvPr/>
        </p:nvSpPr>
        <p:spPr>
          <a:xfrm>
            <a:off x="10346463" y="4325116"/>
            <a:ext cx="6107491" cy="589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182A39"/>
                </a:solidFill>
                <a:latin typeface="Barlow Bold"/>
              </a:rPr>
              <a:t>Revenue Streams</a:t>
            </a:r>
          </a:p>
        </p:txBody>
      </p:sp>
      <p:sp>
        <p:nvSpPr>
          <p:cNvPr id="47" name="TextBox 27"/>
          <p:cNvSpPr txBox="1"/>
          <p:nvPr/>
        </p:nvSpPr>
        <p:spPr>
          <a:xfrm>
            <a:off x="9979045" y="5252149"/>
            <a:ext cx="675808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Subscription Model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Tiered plans for premium features such as AI chats.</a:t>
            </a: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Advertisement Revenue: 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Partnering with healthcare brands.</a:t>
            </a: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Premium Content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Local recommended doctors &amp; Medics contact.</a:t>
            </a:r>
          </a:p>
        </p:txBody>
      </p:sp>
      <p:sp>
        <p:nvSpPr>
          <p:cNvPr id="48" name="TextBox 28"/>
          <p:cNvSpPr txBox="1"/>
          <p:nvPr/>
        </p:nvSpPr>
        <p:spPr>
          <a:xfrm>
            <a:off x="9581369" y="4425766"/>
            <a:ext cx="559417" cy="41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IN" sz="2600" dirty="0">
                <a:solidFill>
                  <a:srgbClr val="3C5679"/>
                </a:solidFill>
                <a:latin typeface="Barlow Bold"/>
              </a:rPr>
              <a:t>2.</a:t>
            </a:r>
            <a:endParaRPr lang="en-US" sz="2600" dirty="0">
              <a:solidFill>
                <a:srgbClr val="3C5679"/>
              </a:solidFill>
              <a:latin typeface="Barlow Bold"/>
            </a:endParaRPr>
          </a:p>
        </p:txBody>
      </p:sp>
      <p:grpSp>
        <p:nvGrpSpPr>
          <p:cNvPr id="49" name="Group 17"/>
          <p:cNvGrpSpPr/>
          <p:nvPr/>
        </p:nvGrpSpPr>
        <p:grpSpPr>
          <a:xfrm>
            <a:off x="1230068" y="7341816"/>
            <a:ext cx="7412778" cy="2256455"/>
            <a:chOff x="0" y="0"/>
            <a:chExt cx="1961759" cy="642672"/>
          </a:xfrm>
        </p:grpSpPr>
        <p:sp>
          <p:nvSpPr>
            <p:cNvPr id="50" name="Freeform 18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51" name="TextBox 19"/>
            <p:cNvSpPr txBox="1"/>
            <p:nvPr/>
          </p:nvSpPr>
          <p:spPr>
            <a:xfrm>
              <a:off x="0" y="-19050"/>
              <a:ext cx="1961759" cy="6617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49"/>
                </a:lnSpc>
              </a:pPr>
              <a:endParaRPr/>
            </a:p>
          </p:txBody>
        </p:sp>
      </p:grpSp>
      <p:grpSp>
        <p:nvGrpSpPr>
          <p:cNvPr id="52" name="Group 20"/>
          <p:cNvGrpSpPr/>
          <p:nvPr/>
        </p:nvGrpSpPr>
        <p:grpSpPr>
          <a:xfrm>
            <a:off x="813285" y="6991634"/>
            <a:ext cx="7005620" cy="1066438"/>
            <a:chOff x="0" y="0"/>
            <a:chExt cx="17053193" cy="2311400"/>
          </a:xfrm>
        </p:grpSpPr>
        <p:sp>
          <p:nvSpPr>
            <p:cNvPr id="53" name="Freeform 21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9DBF8E"/>
            </a:solidFill>
          </p:spPr>
        </p:sp>
      </p:grpSp>
      <p:grpSp>
        <p:nvGrpSpPr>
          <p:cNvPr id="54" name="Group 22"/>
          <p:cNvGrpSpPr/>
          <p:nvPr/>
        </p:nvGrpSpPr>
        <p:grpSpPr>
          <a:xfrm>
            <a:off x="1000837" y="7165740"/>
            <a:ext cx="686837" cy="686837"/>
            <a:chOff x="0" y="0"/>
            <a:chExt cx="2311400" cy="2311400"/>
          </a:xfrm>
        </p:grpSpPr>
        <p:sp>
          <p:nvSpPr>
            <p:cNvPr id="55" name="Freeform 23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56" name="TextBox 32"/>
          <p:cNvSpPr txBox="1"/>
          <p:nvPr/>
        </p:nvSpPr>
        <p:spPr>
          <a:xfrm>
            <a:off x="1896064" y="7262662"/>
            <a:ext cx="6317124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Barlow Bold"/>
              </a:rPr>
              <a:t>Customer Segments</a:t>
            </a:r>
          </a:p>
        </p:txBody>
      </p:sp>
      <p:sp>
        <p:nvSpPr>
          <p:cNvPr id="57" name="TextBox 33"/>
          <p:cNvSpPr txBox="1"/>
          <p:nvPr/>
        </p:nvSpPr>
        <p:spPr>
          <a:xfrm>
            <a:off x="1440151" y="8084679"/>
            <a:ext cx="7028514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Health-Conscious Individuals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Seeking personalized health solutions.</a:t>
            </a: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Healthcare Professionals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Assistance by Doctors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, trainers.</a:t>
            </a:r>
          </a:p>
        </p:txBody>
      </p:sp>
      <p:sp>
        <p:nvSpPr>
          <p:cNvPr id="58" name="TextBox 34"/>
          <p:cNvSpPr txBox="1"/>
          <p:nvPr/>
        </p:nvSpPr>
        <p:spPr>
          <a:xfrm>
            <a:off x="1038277" y="7256342"/>
            <a:ext cx="611955" cy="457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1"/>
              </a:lnSpc>
            </a:pPr>
            <a:r>
              <a:rPr lang="en-IN" sz="2844" dirty="0">
                <a:solidFill>
                  <a:srgbClr val="3C5679"/>
                </a:solidFill>
                <a:latin typeface="Barlow Bold"/>
              </a:rPr>
              <a:t>3.</a:t>
            </a:r>
            <a:endParaRPr lang="en-US" sz="2844" dirty="0">
              <a:solidFill>
                <a:srgbClr val="3C5679"/>
              </a:solidFill>
              <a:latin typeface="Barl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9431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37160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 smtClean="0">
                <a:solidFill>
                  <a:srgbClr val="FFFFFF"/>
                </a:solidFill>
                <a:latin typeface="Open Sans Extra Bold"/>
              </a:rPr>
              <a:t>References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3AE33AF3-4837-FD26-2421-61B1DA98198B}"/>
              </a:ext>
            </a:extLst>
          </p:cNvPr>
          <p:cNvSpPr txBox="1"/>
          <p:nvPr/>
        </p:nvSpPr>
        <p:spPr>
          <a:xfrm>
            <a:off x="1159042" y="2476500"/>
            <a:ext cx="14097000" cy="71455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1.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2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2"/>
              </a:rPr>
              <a:t>Tailwind CSS Documentation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Utility-first CSS framework documentation for building custom UIs.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2.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3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3"/>
              </a:rPr>
              <a:t>Hugging Face Models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Repository of AI models for NLP, image captioning, and more.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3.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4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4"/>
              </a:rPr>
              <a:t>GDPR Compliance Guidelines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Guidelines for ensuring data privacy and protection under GDPR.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4.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5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5"/>
              </a:rPr>
              <a:t>W3C Accessibility Standards (WCAG 2.1)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Standards for designing accessible web content for all users.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5.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6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6"/>
              </a:rPr>
              <a:t>AI in Healthcare: Applications and Trends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Overview of AI applications and trends in healthcare.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6.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7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7"/>
              </a:rPr>
              <a:t>Introduction to Secure Coding Practices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Best practices for preventing common coding vulnerabilities.</a:t>
            </a:r>
            <a:endParaRPr lang="en-US" sz="2300" b="0" i="0" u="none" strike="noStrike" dirty="0">
              <a:solidFill>
                <a:srgbClr val="000000"/>
              </a:solidFill>
              <a:effectLst/>
              <a:latin typeface="Arimo" charset="0"/>
              <a:ea typeface="Arimo" charset="0"/>
              <a:cs typeface="Arim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2563261"/>
            <a:ext cx="18288000" cy="4409039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5"/>
          <p:cNvSpPr txBox="1"/>
          <p:nvPr/>
        </p:nvSpPr>
        <p:spPr>
          <a:xfrm>
            <a:off x="4419600" y="4686300"/>
            <a:ext cx="9220200" cy="10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960"/>
              </a:lnSpc>
              <a:spcBef>
                <a:spcPct val="0"/>
              </a:spcBef>
            </a:pPr>
            <a:r>
              <a:rPr lang="en-IN" sz="11500" dirty="0">
                <a:solidFill>
                  <a:srgbClr val="FFFFFF"/>
                </a:solidFill>
                <a:latin typeface="Open Sans Extra Bold"/>
              </a:rPr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2476500"/>
            <a:ext cx="18288000" cy="4572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71700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50506" y="2705100"/>
            <a:ext cx="15561094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mo" charset="0"/>
                <a:ea typeface="Arimo" charset="0"/>
                <a:cs typeface="Arimo" charset="0"/>
              </a:rPr>
              <a:t>Challenges </a:t>
            </a:r>
            <a:r>
              <a:rPr lang="en-US" sz="2400" b="1" dirty="0">
                <a:latin typeface="Arimo" charset="0"/>
                <a:ea typeface="Arimo" charset="0"/>
                <a:cs typeface="Arimo" charset="0"/>
              </a:rPr>
              <a:t>in Traditional Healthcare: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Limited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access, high costs, and diagnosis delays.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Lack of AI-driven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symptom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detection with probable percentage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There is no such platform for prescription and medicine image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analysis.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mo" charset="0"/>
                <a:ea typeface="Arimo" charset="0"/>
                <a:cs typeface="Arimo" charset="0"/>
              </a:rPr>
              <a:t>Need for Advanced AI Integration</a:t>
            </a:r>
            <a:r>
              <a:rPr lang="en-US" sz="24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Real-time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accurate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health assessments through generative AI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with the probability of the disease.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400" dirty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IN" sz="2400" dirty="0" smtClean="0">
                <a:latin typeface="Arimo" charset="0"/>
                <a:ea typeface="Arimo" charset="0"/>
                <a:cs typeface="Arimo" charset="0"/>
              </a:rPr>
              <a:t>The other platforms didn’t include the image analysis, so we are developing a platform for it.</a:t>
            </a:r>
            <a:endParaRPr lang="en-US" sz="2400" dirty="0" smtClean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400" dirty="0" smtClean="0">
                <a:latin typeface="Arimo" charset="0"/>
                <a:ea typeface="Arimo" charset="0"/>
                <a:cs typeface="Arimo" charset="0"/>
              </a:rPr>
              <a:t> Analysis of the doctor’s prescription to make the patients understand the technicalities and medicines.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400" dirty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IN" sz="2400" dirty="0" smtClean="0">
                <a:latin typeface="Arimo" charset="0"/>
                <a:ea typeface="Arimo" charset="0"/>
                <a:cs typeface="Arimo" charset="0"/>
              </a:rPr>
              <a:t>User guide for the medical tool images uploaded by users directly through the camera.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mo" charset="0"/>
                <a:ea typeface="Arimo" charset="0"/>
                <a:cs typeface="Arimo" charset="0"/>
              </a:rPr>
              <a:t>Rationale </a:t>
            </a:r>
            <a:r>
              <a:rPr lang="en-US" sz="2400" b="1" dirty="0">
                <a:latin typeface="Arimo" charset="0"/>
                <a:ea typeface="Arimo" charset="0"/>
                <a:cs typeface="Arimo" charset="0"/>
              </a:rPr>
              <a:t>for CureAI: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Reduces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reliance on traditional healthcare by offering AI-driven solutions for proactive health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management in an affordable manner.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90600" y="677374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dirty="0" smtClean="0">
                <a:solidFill>
                  <a:srgbClr val="FFFFFF"/>
                </a:solidFill>
                <a:latin typeface="Open Sans Extra Bold"/>
              </a:rPr>
              <a:t>Literature Review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71700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50506" y="2705100"/>
            <a:ext cx="15561094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Traditional healthcare systems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lack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comprehensive platforms for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disease analysis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and holistic </a:t>
            </a:r>
            <a:r>
              <a:rPr lang="en-US" sz="3411" b="1" dirty="0">
                <a:solidFill>
                  <a:srgbClr val="2E2E2E"/>
                </a:solidFill>
                <a:latin typeface="Arimo"/>
              </a:rPr>
              <a:t>AI </a:t>
            </a:r>
            <a:r>
              <a:rPr lang="en-US" sz="3411" b="1" dirty="0">
                <a:solidFill>
                  <a:srgbClr val="2E2E2E"/>
                </a:solidFill>
                <a:latin typeface="Arimo Bold"/>
              </a:rPr>
              <a:t>health management.</a:t>
            </a:r>
          </a:p>
          <a:p>
            <a:pPr marL="457200" indent="-457200" algn="just">
              <a:lnSpc>
                <a:spcPts val="4776"/>
              </a:lnSpc>
              <a:buFont typeface="Wingdings" pitchFamily="2" charset="2"/>
              <a:buChar char="q"/>
            </a:pPr>
            <a:endParaRPr lang="en-US" sz="3411" dirty="0">
              <a:solidFill>
                <a:srgbClr val="2E2E2E"/>
              </a:solidFill>
              <a:latin typeface="Arimo Bold"/>
            </a:endParaRPr>
          </a:p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Existing solutions do not offer integrated features such as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medication information, medicine side-effects, dosage etc.</a:t>
            </a:r>
          </a:p>
          <a:p>
            <a:pPr marL="457200" indent="-457200" algn="just">
              <a:lnSpc>
                <a:spcPts val="4776"/>
              </a:lnSpc>
              <a:buFont typeface="Wingdings" pitchFamily="2" charset="2"/>
              <a:buChar char="q"/>
            </a:pPr>
            <a:endParaRPr lang="en-US" sz="3411" dirty="0">
              <a:solidFill>
                <a:srgbClr val="2E2E2E"/>
              </a:solidFill>
              <a:latin typeface="Arimo Bold"/>
            </a:endParaRPr>
          </a:p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Users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struggle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to </a:t>
            </a:r>
            <a:r>
              <a:rPr lang="en-US" sz="3411" b="1" dirty="0">
                <a:solidFill>
                  <a:srgbClr val="2E2E2E"/>
                </a:solidFill>
                <a:latin typeface="Arimo"/>
              </a:rPr>
              <a:t>determine the disease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based on the </a:t>
            </a:r>
            <a:r>
              <a:rPr lang="en-US" sz="3411" b="1" dirty="0">
                <a:solidFill>
                  <a:srgbClr val="2E2E2E"/>
                </a:solidFill>
                <a:latin typeface="Arimo"/>
              </a:rPr>
              <a:t>symptoms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they are experiencing.</a:t>
            </a:r>
          </a:p>
          <a:p>
            <a:pPr marL="457200" indent="-457200" algn="just">
              <a:lnSpc>
                <a:spcPts val="4776"/>
              </a:lnSpc>
              <a:buFont typeface="Wingdings" pitchFamily="2" charset="2"/>
              <a:buChar char="q"/>
            </a:pPr>
            <a:endParaRPr lang="en-US" sz="3411" dirty="0">
              <a:solidFill>
                <a:srgbClr val="2E2E2E"/>
              </a:solidFill>
              <a:latin typeface="Arimo"/>
            </a:endParaRPr>
          </a:p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There is a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need 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for an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affordable, cross platform, user-friendly,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and technologically advanced platform that addresses these needs.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0600" y="677374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Gap Identification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255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Objectives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3AE33AF3-4837-FD26-2421-61B1DA98198B}"/>
              </a:ext>
            </a:extLst>
          </p:cNvPr>
          <p:cNvSpPr txBox="1"/>
          <p:nvPr/>
        </p:nvSpPr>
        <p:spPr>
          <a:xfrm>
            <a:off x="1143000" y="2356198"/>
            <a:ext cx="15905728" cy="6347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Develop an AI-Driven Healthcare Platform</a:t>
            </a:r>
            <a:r>
              <a:rPr lang="en-US" sz="3200" dirty="0"/>
              <a:t>: Focus on creating a comprehensive system for early disease detection </a:t>
            </a:r>
            <a:r>
              <a:rPr lang="en-US" sz="3200" dirty="0" smtClean="0"/>
              <a:t>based on symptoms in natural language.</a:t>
            </a:r>
            <a:endParaRPr lang="en-US" sz="3200" dirty="0"/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Democratize </a:t>
            </a:r>
            <a:r>
              <a:rPr lang="en-US" sz="3200" b="1" dirty="0" smtClean="0"/>
              <a:t>Access </a:t>
            </a:r>
            <a:r>
              <a:rPr lang="en-US" sz="3200" b="1" dirty="0"/>
              <a:t>to Healthcare</a:t>
            </a:r>
            <a:r>
              <a:rPr lang="en-US" sz="3200" dirty="0"/>
              <a:t>: Ensure that medical advice is </a:t>
            </a:r>
            <a:r>
              <a:rPr lang="en-US" sz="3200" b="1" dirty="0"/>
              <a:t>affordable and accessible</a:t>
            </a:r>
            <a:r>
              <a:rPr lang="en-US" sz="3200" dirty="0"/>
              <a:t>, regardless of geographical location or language.</a:t>
            </a: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Integrate Multiple Healthcare Functionalities</a:t>
            </a:r>
            <a:r>
              <a:rPr lang="en-US" sz="3200" dirty="0"/>
              <a:t>: Provide </a:t>
            </a:r>
            <a:r>
              <a:rPr lang="en-US" sz="3200" b="1" dirty="0"/>
              <a:t>real-time symptom analysis</a:t>
            </a:r>
            <a:r>
              <a:rPr lang="en-US" sz="3200" dirty="0"/>
              <a:t>, </a:t>
            </a:r>
            <a:r>
              <a:rPr lang="en-US" sz="3200" b="1" dirty="0"/>
              <a:t>prescription scanning</a:t>
            </a:r>
            <a:r>
              <a:rPr lang="en-US" sz="3200" dirty="0"/>
              <a:t>, and medical </a:t>
            </a:r>
            <a:r>
              <a:rPr lang="en-US" sz="3200" b="1" dirty="0"/>
              <a:t>tool usage </a:t>
            </a:r>
            <a:r>
              <a:rPr lang="en-US" sz="3200" dirty="0"/>
              <a:t>instructions within a single, user-friendly interface.</a:t>
            </a: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Empower Users</a:t>
            </a:r>
            <a:r>
              <a:rPr lang="en-US" sz="3200" dirty="0"/>
              <a:t>: Enable users to take control of their health, promoting preventive care and reducing reliance on traditional healthcare systems.</a:t>
            </a:r>
          </a:p>
        </p:txBody>
      </p:sp>
    </p:spTree>
    <p:extLst>
      <p:ext uri="{BB962C8B-B14F-4D97-AF65-F5344CB8AC3E}">
        <p14:creationId xmlns:p14="http://schemas.microsoft.com/office/powerpoint/2010/main" val="33913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48090"/>
            <a:chOff x="0" y="0"/>
            <a:chExt cx="6671512" cy="812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812433"/>
            </a:xfrm>
            <a:custGeom>
              <a:avLst/>
              <a:gdLst/>
              <a:ahLst/>
              <a:cxnLst/>
              <a:rect l="l" t="t" r="r" b="b"/>
              <a:pathLst>
                <a:path w="6671512" h="812433">
                  <a:moveTo>
                    <a:pt x="0" y="0"/>
                  </a:moveTo>
                  <a:lnTo>
                    <a:pt x="6671512" y="0"/>
                  </a:lnTo>
                  <a:lnTo>
                    <a:pt x="6671512" y="812433"/>
                  </a:lnTo>
                  <a:lnTo>
                    <a:pt x="0" y="812433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38200" y="419100"/>
            <a:ext cx="6903926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60"/>
              </a:lnSpc>
            </a:pPr>
            <a:r>
              <a:rPr lang="en-IN" sz="6105" dirty="0">
                <a:solidFill>
                  <a:srgbClr val="FFFFFF"/>
                </a:solidFill>
                <a:latin typeface="Open Sans Extra Bold"/>
              </a:rPr>
              <a:t>cureAI Features</a:t>
            </a:r>
            <a:endParaRPr lang="en-US" sz="6105" dirty="0">
              <a:solidFill>
                <a:srgbClr val="FFFFFF"/>
              </a:solidFill>
              <a:latin typeface="Open Sans Extra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143000" y="6875123"/>
            <a:ext cx="4491114" cy="1194979"/>
            <a:chOff x="0" y="0"/>
            <a:chExt cx="1683445" cy="3441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83445" cy="344165"/>
            </a:xfrm>
            <a:custGeom>
              <a:avLst/>
              <a:gdLst/>
              <a:ahLst/>
              <a:cxnLst/>
              <a:rect l="l" t="t" r="r" b="b"/>
              <a:pathLst>
                <a:path w="1683445" h="344165">
                  <a:moveTo>
                    <a:pt x="0" y="0"/>
                  </a:moveTo>
                  <a:lnTo>
                    <a:pt x="1683445" y="0"/>
                  </a:lnTo>
                  <a:lnTo>
                    <a:pt x="1683445" y="344165"/>
                  </a:lnTo>
                  <a:lnTo>
                    <a:pt x="0" y="344165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43000" y="8309202"/>
            <a:ext cx="4491114" cy="1177698"/>
            <a:chOff x="0" y="0"/>
            <a:chExt cx="1683445" cy="3455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83445" cy="345532"/>
            </a:xfrm>
            <a:custGeom>
              <a:avLst/>
              <a:gdLst/>
              <a:ahLst/>
              <a:cxnLst/>
              <a:rect l="l" t="t" r="r" b="b"/>
              <a:pathLst>
                <a:path w="1683445" h="345532">
                  <a:moveTo>
                    <a:pt x="0" y="0"/>
                  </a:moveTo>
                  <a:lnTo>
                    <a:pt x="1683445" y="0"/>
                  </a:lnTo>
                  <a:lnTo>
                    <a:pt x="1683445" y="345532"/>
                  </a:lnTo>
                  <a:lnTo>
                    <a:pt x="0" y="345532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014139" y="8309202"/>
            <a:ext cx="4749861" cy="1177697"/>
            <a:chOff x="0" y="0"/>
            <a:chExt cx="1700575" cy="2983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0574" cy="298336"/>
            </a:xfrm>
            <a:custGeom>
              <a:avLst/>
              <a:gdLst/>
              <a:ahLst/>
              <a:cxnLst/>
              <a:rect l="l" t="t" r="r" b="b"/>
              <a:pathLst>
                <a:path w="1700574" h="298336">
                  <a:moveTo>
                    <a:pt x="0" y="0"/>
                  </a:moveTo>
                  <a:lnTo>
                    <a:pt x="1700574" y="0"/>
                  </a:lnTo>
                  <a:lnTo>
                    <a:pt x="1700574" y="298336"/>
                  </a:lnTo>
                  <a:lnTo>
                    <a:pt x="0" y="298336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538951" y="7143680"/>
            <a:ext cx="3417813" cy="74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Symptom based Disease Detection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80060" y="8496300"/>
            <a:ext cx="4136834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1"/>
              </a:lnSpc>
            </a:pPr>
            <a:r>
              <a:rPr lang="en-US" sz="2509" dirty="0" smtClean="0">
                <a:solidFill>
                  <a:srgbClr val="2E2E2E"/>
                </a:solidFill>
                <a:latin typeface="Arimo Bold"/>
              </a:rPr>
              <a:t>Digital Prescription </a:t>
            </a:r>
            <a:r>
              <a:rPr lang="en-US" sz="2509" dirty="0">
                <a:solidFill>
                  <a:srgbClr val="2E2E2E"/>
                </a:solidFill>
                <a:latin typeface="Arimo Bold"/>
              </a:rPr>
              <a:t>analysis through image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47800" y="8565059"/>
            <a:ext cx="3658573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Natural language </a:t>
            </a:r>
            <a:r>
              <a:rPr lang="en-US" sz="2509" dirty="0" smtClean="0">
                <a:solidFill>
                  <a:srgbClr val="2E2E2E"/>
                </a:solidFill>
                <a:latin typeface="Arimo Bold"/>
              </a:rPr>
              <a:t>support + Chatbot</a:t>
            </a:r>
            <a:endParaRPr lang="en-US" sz="2509" dirty="0">
              <a:solidFill>
                <a:srgbClr val="2E2E2E"/>
              </a:solidFill>
              <a:latin typeface="Arimo Bol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6456522" y="6855706"/>
            <a:ext cx="4821078" cy="1214397"/>
            <a:chOff x="0" y="0"/>
            <a:chExt cx="1700575" cy="4992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0574" cy="499243"/>
            </a:xfrm>
            <a:custGeom>
              <a:avLst/>
              <a:gdLst/>
              <a:ahLst/>
              <a:cxnLst/>
              <a:rect l="l" t="t" r="r" b="b"/>
              <a:pathLst>
                <a:path w="1700574" h="499243">
                  <a:moveTo>
                    <a:pt x="0" y="0"/>
                  </a:moveTo>
                  <a:lnTo>
                    <a:pt x="1700574" y="0"/>
                  </a:lnTo>
                  <a:lnTo>
                    <a:pt x="1700574" y="499243"/>
                  </a:lnTo>
                  <a:lnTo>
                    <a:pt x="0" y="499243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061308" y="7124700"/>
            <a:ext cx="3452591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1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Medicine analysis through image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9506" y="6286500"/>
            <a:ext cx="4354494" cy="402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3112" dirty="0">
                <a:latin typeface="Open Sans Extra Bold"/>
              </a:rPr>
              <a:t>Features</a:t>
            </a:r>
            <a:r>
              <a:rPr lang="en-US" sz="3112" dirty="0">
                <a:solidFill>
                  <a:srgbClr val="555555"/>
                </a:solidFill>
                <a:latin typeface="Open Sans Extra Bold"/>
              </a:rPr>
              <a:t>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58272" y="2150294"/>
            <a:ext cx="15905728" cy="3526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>
                <a:solidFill>
                  <a:srgbClr val="2E2E2E"/>
                </a:solidFill>
                <a:latin typeface="Arimo"/>
              </a:rPr>
              <a:t>A single platform where users can get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early disease prediction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 along with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it’s treatment, other symptoms &amp; effects, Personalized </a:t>
            </a:r>
            <a:r>
              <a:rPr lang="en-US" sz="3093" dirty="0" smtClean="0">
                <a:solidFill>
                  <a:srgbClr val="2E2E2E"/>
                </a:solidFill>
                <a:latin typeface="Arimo Bold"/>
              </a:rPr>
              <a:t>exercises</a:t>
            </a:r>
            <a:r>
              <a:rPr lang="en-US" sz="3200" dirty="0" smtClean="0">
                <a:solidFill>
                  <a:srgbClr val="2E2E2E"/>
                </a:solidFill>
                <a:latin typeface="Arimo Bold"/>
              </a:rPr>
              <a:t>. </a:t>
            </a:r>
            <a:endParaRPr lang="en-US" sz="3093" dirty="0">
              <a:solidFill>
                <a:srgbClr val="2E2E2E"/>
              </a:solidFill>
              <a:latin typeface="Arimo Bold"/>
            </a:endParaRP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>
                <a:solidFill>
                  <a:srgbClr val="2E2E2E"/>
                </a:solidFill>
                <a:latin typeface="Arimo"/>
              </a:rPr>
              <a:t>Prescription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scanning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, shows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directions to use them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,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benefits, side effects 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and </a:t>
            </a:r>
            <a:r>
              <a:rPr lang="en-US" sz="2800" dirty="0">
                <a:solidFill>
                  <a:srgbClr val="2E2E2E"/>
                </a:solidFill>
                <a:latin typeface="Arimo Bold"/>
              </a:rPr>
              <a:t>Dosage guide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 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directly from the camera/image.</a:t>
            </a: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>
                <a:solidFill>
                  <a:srgbClr val="2E2E2E"/>
                </a:solidFill>
                <a:latin typeface="Arimo"/>
              </a:rPr>
              <a:t>Users can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scan any medical tool image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 to get a step-by-step usage guide on them.</a:t>
            </a:r>
            <a:endParaRPr lang="en-US" sz="3093" dirty="0">
              <a:solidFill>
                <a:srgbClr val="2E2E2E"/>
              </a:solidFill>
              <a:latin typeface="Arimo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1991485" y="6854969"/>
            <a:ext cx="4772515" cy="1215134"/>
            <a:chOff x="0" y="0"/>
            <a:chExt cx="1683445" cy="37583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83445" cy="375830"/>
            </a:xfrm>
            <a:custGeom>
              <a:avLst/>
              <a:gdLst/>
              <a:ahLst/>
              <a:cxnLst/>
              <a:rect l="l" t="t" r="r" b="b"/>
              <a:pathLst>
                <a:path w="1683445" h="375830">
                  <a:moveTo>
                    <a:pt x="0" y="0"/>
                  </a:moveTo>
                  <a:lnTo>
                    <a:pt x="1683445" y="0"/>
                  </a:lnTo>
                  <a:lnTo>
                    <a:pt x="1683445" y="375830"/>
                  </a:lnTo>
                  <a:lnTo>
                    <a:pt x="0" y="375830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6456522" y="8309203"/>
            <a:ext cx="4821078" cy="1177697"/>
            <a:chOff x="0" y="0"/>
            <a:chExt cx="1700575" cy="32464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00574" cy="324645"/>
            </a:xfrm>
            <a:custGeom>
              <a:avLst/>
              <a:gdLst/>
              <a:ahLst/>
              <a:cxnLst/>
              <a:rect l="l" t="t" r="r" b="b"/>
              <a:pathLst>
                <a:path w="1700574" h="324645">
                  <a:moveTo>
                    <a:pt x="0" y="0"/>
                  </a:moveTo>
                  <a:lnTo>
                    <a:pt x="1700574" y="0"/>
                  </a:lnTo>
                  <a:lnTo>
                    <a:pt x="1700574" y="324645"/>
                  </a:lnTo>
                  <a:lnTo>
                    <a:pt x="0" y="324645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6742571" y="8496300"/>
            <a:ext cx="4111697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Medical tool usage directions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31558" y="7124700"/>
            <a:ext cx="4433840" cy="74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60"/>
              </a:lnSpc>
              <a:spcBef>
                <a:spcPct val="0"/>
              </a:spcBef>
            </a:pPr>
            <a:r>
              <a:rPr lang="en-US" sz="2509" u="none" strike="noStrike" dirty="0">
                <a:solidFill>
                  <a:srgbClr val="2E2E2E"/>
                </a:solidFill>
                <a:latin typeface="Arimo Bold"/>
              </a:rPr>
              <a:t>Affordable to use</a:t>
            </a:r>
          </a:p>
          <a:p>
            <a:pPr marL="0" lvl="0" indent="0" algn="ctr">
              <a:lnSpc>
                <a:spcPts val="2860"/>
              </a:lnSpc>
              <a:spcBef>
                <a:spcPct val="0"/>
              </a:spcBef>
            </a:pPr>
            <a:r>
              <a:rPr lang="en-US" sz="2509" u="none" strike="noStrike" dirty="0">
                <a:solidFill>
                  <a:srgbClr val="2E2E2E"/>
                </a:solidFill>
                <a:latin typeface="Arimo Bold"/>
              </a:rPr>
              <a:t>Accessible on all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/>
        </p:nvSpPr>
        <p:spPr>
          <a:xfrm>
            <a:off x="0" y="2080145"/>
            <a:ext cx="7848600" cy="820685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" name="Group 2"/>
          <p:cNvGrpSpPr/>
          <p:nvPr/>
        </p:nvGrpSpPr>
        <p:grpSpPr>
          <a:xfrm>
            <a:off x="0" y="0"/>
            <a:ext cx="18288000" cy="2080145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Tech Stack</a:t>
            </a:r>
          </a:p>
        </p:txBody>
      </p:sp>
      <p:pic>
        <p:nvPicPr>
          <p:cNvPr id="2050" name="Picture 2" descr="C:\Users\asus\Downloads\advanced-computer-skills-abstract-concept-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0300"/>
            <a:ext cx="7754689" cy="775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8153400" y="3695700"/>
            <a:ext cx="96774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>
                <a:solidFill>
                  <a:srgbClr val="2E2E2E"/>
                </a:solidFill>
                <a:latin typeface="Arimo"/>
              </a:rPr>
              <a:t>Frontend</a:t>
            </a:r>
            <a:r>
              <a:rPr lang="en-IN" sz="4000" dirty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368316" lvl="1">
              <a:lnSpc>
                <a:spcPts val="4776"/>
              </a:lnSpc>
            </a:pPr>
            <a:r>
              <a:rPr lang="en-IN" sz="4000" dirty="0">
                <a:solidFill>
                  <a:srgbClr val="2E2E2E"/>
                </a:solidFill>
                <a:latin typeface="Arimo"/>
              </a:rPr>
              <a:t>	</a:t>
            </a:r>
            <a:r>
              <a:rPr lang="en-US" sz="4000" dirty="0">
                <a:solidFill>
                  <a:srgbClr val="2E2E2E"/>
                </a:solidFill>
                <a:latin typeface="Arimo"/>
              </a:rPr>
              <a:t>HTML, CSS, Tailwind CSS</a:t>
            </a: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endParaRPr lang="en-US" sz="4000" dirty="0">
              <a:solidFill>
                <a:srgbClr val="2E2E2E"/>
              </a:solidFill>
              <a:latin typeface="Arimo"/>
            </a:endParaRP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>
                <a:solidFill>
                  <a:srgbClr val="2E2E2E"/>
                </a:solidFill>
                <a:latin typeface="Arimo"/>
              </a:rPr>
              <a:t>Backend</a:t>
            </a:r>
            <a:r>
              <a:rPr lang="en-IN" sz="4000" dirty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825516" lvl="2">
              <a:lnSpc>
                <a:spcPts val="4776"/>
              </a:lnSpc>
            </a:pPr>
            <a:r>
              <a:rPr lang="en-IN" sz="4000" dirty="0">
                <a:solidFill>
                  <a:srgbClr val="2E2E2E"/>
                </a:solidFill>
                <a:latin typeface="Arimo"/>
              </a:rPr>
              <a:t>HuggingFace backend, </a:t>
            </a:r>
            <a:r>
              <a:rPr lang="en-IN" sz="4000" dirty="0" err="1" smtClean="0">
                <a:solidFill>
                  <a:srgbClr val="2E2E2E"/>
                </a:solidFill>
                <a:latin typeface="Arimo"/>
              </a:rPr>
              <a:t>NodeJS</a:t>
            </a:r>
            <a:endParaRPr lang="en-IN" sz="4000" dirty="0">
              <a:solidFill>
                <a:srgbClr val="2E2E2E"/>
              </a:solidFill>
              <a:latin typeface="Arimo"/>
            </a:endParaRP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endParaRPr lang="en-IN" sz="4000" dirty="0">
              <a:solidFill>
                <a:srgbClr val="2E2E2E"/>
              </a:solidFill>
              <a:latin typeface="Arimo"/>
            </a:endParaRP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>
                <a:solidFill>
                  <a:srgbClr val="2E2E2E"/>
                </a:solidFill>
                <a:latin typeface="Arimo"/>
              </a:rPr>
              <a:t>APIs</a:t>
            </a:r>
            <a:r>
              <a:rPr lang="en-IN" sz="4000" dirty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368316" lvl="1">
              <a:lnSpc>
                <a:spcPts val="4776"/>
              </a:lnSpc>
            </a:pPr>
            <a:r>
              <a:rPr lang="en-IN" sz="4000" dirty="0">
                <a:solidFill>
                  <a:srgbClr val="2E2E2E"/>
                </a:solidFill>
                <a:latin typeface="Arimo"/>
              </a:rPr>
              <a:t>	</a:t>
            </a:r>
            <a:r>
              <a:rPr lang="en-US" sz="4400" dirty="0"/>
              <a:t>Blip-image-captioning, Generative AI</a:t>
            </a:r>
          </a:p>
        </p:txBody>
      </p:sp>
    </p:spTree>
    <p:extLst>
      <p:ext uri="{BB962C8B-B14F-4D97-AF65-F5344CB8AC3E}">
        <p14:creationId xmlns:p14="http://schemas.microsoft.com/office/powerpoint/2010/main" val="25605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Projec</a:t>
            </a: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t Plan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3AE33AF3-4837-FD26-2421-61B1DA98198B}"/>
              </a:ext>
            </a:extLst>
          </p:cNvPr>
          <p:cNvSpPr txBox="1"/>
          <p:nvPr/>
        </p:nvSpPr>
        <p:spPr>
          <a:xfrm>
            <a:off x="1143000" y="2008215"/>
            <a:ext cx="15905728" cy="1225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Research Phase</a:t>
            </a:r>
            <a:r>
              <a:rPr lang="en-US" sz="2800" dirty="0"/>
              <a:t>: Conducted an in-depth analysis of existing healthcare solutions to identify gaps and opportunities for </a:t>
            </a:r>
            <a:r>
              <a:rPr lang="en-US" sz="2800" dirty="0" smtClean="0"/>
              <a:t>innovation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09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Projec</a:t>
            </a: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t Plan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3AE33AF3-4837-FD26-2421-61B1DA98198B}"/>
              </a:ext>
            </a:extLst>
          </p:cNvPr>
          <p:cNvSpPr txBox="1"/>
          <p:nvPr/>
        </p:nvSpPr>
        <p:spPr>
          <a:xfrm>
            <a:off x="1143000" y="1500215"/>
            <a:ext cx="15905728" cy="7689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800" dirty="0" smtClean="0"/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/>
              <a:t>These papers discuss AI and machine learning approaches to disease prediction and healthcare applications.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Design Phase</a:t>
            </a:r>
            <a:r>
              <a:rPr lang="en-US" sz="2800" dirty="0"/>
              <a:t>: Developed a user-friendly interface using Tailwind CSS, having various user fields for entering symptoms or images.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Implementation Phase</a:t>
            </a:r>
            <a:r>
              <a:rPr lang="en-US" sz="2800" dirty="0"/>
              <a:t>: Built core features including symptom-based disease detection, prescription scanning, and medical tool guidance. Integrated generative AI models and ensured cross-platform compatibility.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Testing Phase</a:t>
            </a:r>
            <a:r>
              <a:rPr lang="en-US" sz="2800" dirty="0"/>
              <a:t>: Performed rigorous evaluations to ensure accuracy, reliability, and security of the platform.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Deployment Phase</a:t>
            </a:r>
            <a:r>
              <a:rPr lang="en-US" sz="2800" dirty="0"/>
              <a:t>: We will launch CureAI on a scalable, cloud-based infrastructure - </a:t>
            </a:r>
            <a:r>
              <a:rPr lang="en-US" sz="2800" b="1" dirty="0"/>
              <a:t>onrender</a:t>
            </a:r>
            <a:r>
              <a:rPr lang="en-US" sz="2800" dirty="0"/>
              <a:t>. Continuous updates are planned to enhance features and performance based on user feedback.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9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="" xmlns:a16="http://schemas.microsoft.com/office/drawing/2014/main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20193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="" xmlns:a16="http://schemas.microsoft.com/office/drawing/2014/main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="" xmlns:a16="http://schemas.microsoft.com/office/drawing/2014/main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37160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Design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="" xmlns:a16="http://schemas.microsoft.com/office/drawing/2014/main" id="{3AE33AF3-4837-FD26-2421-61B1DA98198B}"/>
              </a:ext>
            </a:extLst>
          </p:cNvPr>
          <p:cNvSpPr txBox="1"/>
          <p:nvPr/>
        </p:nvSpPr>
        <p:spPr>
          <a:xfrm>
            <a:off x="1143000" y="2324100"/>
            <a:ext cx="15905728" cy="6347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Design Approach</a:t>
            </a:r>
            <a:r>
              <a:rPr lang="en-US" sz="3200" dirty="0"/>
              <a:t>: User-Centered Design: CureAI is designed with the end-user in mind, offering an intuitive interface that simplifies navigation through various healthcare </a:t>
            </a:r>
            <a:r>
              <a:rPr lang="en-US" sz="3200" dirty="0" smtClean="0"/>
              <a:t>services such as symptoms entering, image uploading.</a:t>
            </a:r>
            <a:endParaRPr lang="en-US" sz="3200" dirty="0"/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Responsive Web Design</a:t>
            </a:r>
            <a:r>
              <a:rPr lang="en-US" sz="3200" dirty="0"/>
              <a:t>: The application uses Tailwind </a:t>
            </a:r>
            <a:r>
              <a:rPr lang="en-US" sz="3200" dirty="0" smtClean="0"/>
              <a:t>and manual CSS </a:t>
            </a:r>
            <a:r>
              <a:rPr lang="en-US" sz="3200" dirty="0"/>
              <a:t>to ensure the interface is responsive and accessible across different devices, from mobile phones to desktops</a:t>
            </a:r>
            <a:r>
              <a:rPr lang="en-US" sz="3200" dirty="0" smtClean="0"/>
              <a:t>.</a:t>
            </a:r>
            <a:endParaRPr lang="en-US" sz="3200" dirty="0"/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Modular Design</a:t>
            </a:r>
            <a:r>
              <a:rPr lang="en-US" sz="3200" dirty="0"/>
              <a:t>: The code is structured modularly, with separate scripts for different components, such as the header, footer, and main content, facilitating easier updates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33031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854</Words>
  <Application>Microsoft Office PowerPoint</Application>
  <PresentationFormat>Custom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Wingdings</vt:lpstr>
      <vt:lpstr>Garet Bold</vt:lpstr>
      <vt:lpstr>Barlow Bold</vt:lpstr>
      <vt:lpstr>Barlow Semi-Bold</vt:lpstr>
      <vt:lpstr>Open Sans Extra Bold</vt:lpstr>
      <vt:lpstr>Arimo</vt:lpstr>
      <vt:lpstr>Calibri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AIMED</dc:title>
  <dc:creator>Prashant .</dc:creator>
  <cp:lastModifiedBy>asus</cp:lastModifiedBy>
  <cp:revision>57</cp:revision>
  <dcterms:created xsi:type="dcterms:W3CDTF">2006-08-16T00:00:00Z</dcterms:created>
  <dcterms:modified xsi:type="dcterms:W3CDTF">2024-10-21T08:41:19Z</dcterms:modified>
  <dc:identifier>DAF_9M1j0pA</dc:identifier>
</cp:coreProperties>
</file>