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DE4"/>
    <a:srgbClr val="FFFF00"/>
    <a:srgbClr val="EBF60E"/>
    <a:srgbClr val="30D0A6"/>
    <a:srgbClr val="B1A639"/>
    <a:srgbClr val="00FF00"/>
    <a:srgbClr val="31EEF7"/>
    <a:srgbClr val="DB9B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351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E430-FEF8-4B75-A5D6-C6EA60B9E15E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53DF-2DD9-48AE-9A4A-09D752BA6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576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E430-FEF8-4B75-A5D6-C6EA60B9E15E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53DF-2DD9-48AE-9A4A-09D752BA6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818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E430-FEF8-4B75-A5D6-C6EA60B9E15E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53DF-2DD9-48AE-9A4A-09D752BA6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0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E430-FEF8-4B75-A5D6-C6EA60B9E15E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53DF-2DD9-48AE-9A4A-09D752BA639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4480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E430-FEF8-4B75-A5D6-C6EA60B9E15E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53DF-2DD9-48AE-9A4A-09D752BA6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182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E430-FEF8-4B75-A5D6-C6EA60B9E15E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53DF-2DD9-48AE-9A4A-09D752BA6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429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E430-FEF8-4B75-A5D6-C6EA60B9E15E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53DF-2DD9-48AE-9A4A-09D752BA6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751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E430-FEF8-4B75-A5D6-C6EA60B9E15E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53DF-2DD9-48AE-9A4A-09D752BA6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580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E430-FEF8-4B75-A5D6-C6EA60B9E15E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53DF-2DD9-48AE-9A4A-09D752BA6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929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E430-FEF8-4B75-A5D6-C6EA60B9E15E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53DF-2DD9-48AE-9A4A-09D752BA6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558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E430-FEF8-4B75-A5D6-C6EA60B9E15E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53DF-2DD9-48AE-9A4A-09D752BA6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83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E430-FEF8-4B75-A5D6-C6EA60B9E15E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53DF-2DD9-48AE-9A4A-09D752BA6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453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E430-FEF8-4B75-A5D6-C6EA60B9E15E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53DF-2DD9-48AE-9A4A-09D752BA6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84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E430-FEF8-4B75-A5D6-C6EA60B9E15E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53DF-2DD9-48AE-9A4A-09D752BA6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541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E430-FEF8-4B75-A5D6-C6EA60B9E15E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53DF-2DD9-48AE-9A4A-09D752BA6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216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E430-FEF8-4B75-A5D6-C6EA60B9E15E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53DF-2DD9-48AE-9A4A-09D752BA6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839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E430-FEF8-4B75-A5D6-C6EA60B9E15E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53DF-2DD9-48AE-9A4A-09D752BA6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37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F42E430-FEF8-4B75-A5D6-C6EA60B9E15E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E53DF-2DD9-48AE-9A4A-09D752BA6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8935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5F3E-0F87-49C4-8F73-5BA74BB71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9689" y="1090245"/>
            <a:ext cx="8825658" cy="2506454"/>
          </a:xfrm>
        </p:spPr>
        <p:txBody>
          <a:bodyPr/>
          <a:lstStyle/>
          <a:p>
            <a:r>
              <a:rPr lang="en-GB" dirty="0">
                <a:solidFill>
                  <a:srgbClr val="FFFF00"/>
                </a:solidFill>
              </a:rPr>
              <a:t>SCIENTIFIC CALCULATOR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01D16E-D081-4C70-8773-742ED2B31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9689" y="3734558"/>
            <a:ext cx="4115405" cy="593464"/>
          </a:xfrm>
        </p:spPr>
        <p:txBody>
          <a:bodyPr>
            <a:noAutofit/>
          </a:bodyPr>
          <a:lstStyle/>
          <a:p>
            <a:r>
              <a:rPr lang="en-GB" sz="2400" dirty="0">
                <a:solidFill>
                  <a:srgbClr val="FFC000"/>
                </a:solidFill>
              </a:rPr>
              <a:t>GUI using SWING in java</a:t>
            </a:r>
            <a:endParaRPr lang="en-IN" sz="2400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B3A952-084A-424E-A20E-ED223D9869E6}"/>
              </a:ext>
            </a:extLst>
          </p:cNvPr>
          <p:cNvSpPr txBox="1"/>
          <p:nvPr/>
        </p:nvSpPr>
        <p:spPr>
          <a:xfrm>
            <a:off x="117224" y="5360795"/>
            <a:ext cx="29475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>
                <a:solidFill>
                  <a:schemeClr val="tx1">
                    <a:lumMod val="85000"/>
                  </a:schemeClr>
                </a:solidFill>
              </a:rPr>
              <a:t>Guided By:-</a:t>
            </a:r>
          </a:p>
          <a:p>
            <a:endParaRPr lang="en-GB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GB" b="1" dirty="0" err="1">
                <a:solidFill>
                  <a:schemeClr val="tx1">
                    <a:lumMod val="85000"/>
                  </a:schemeClr>
                </a:solidFill>
              </a:rPr>
              <a:t>Dr.</a:t>
            </a:r>
            <a:r>
              <a:rPr lang="en-GB" b="1" dirty="0">
                <a:solidFill>
                  <a:schemeClr val="tx1">
                    <a:lumMod val="85000"/>
                  </a:schemeClr>
                </a:solidFill>
              </a:rPr>
              <a:t> NARESH NAGWANI Sir</a:t>
            </a:r>
          </a:p>
          <a:p>
            <a:endParaRPr lang="en-GB" b="1" dirty="0">
              <a:solidFill>
                <a:schemeClr val="tx1">
                  <a:lumMod val="85000"/>
                </a:schemeClr>
              </a:solidFill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7C5871-35F8-4C4D-8929-C12ADE35C328}"/>
              </a:ext>
            </a:extLst>
          </p:cNvPr>
          <p:cNvSpPr txBox="1"/>
          <p:nvPr/>
        </p:nvSpPr>
        <p:spPr>
          <a:xfrm>
            <a:off x="9236117" y="5360795"/>
            <a:ext cx="28386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>
                <a:solidFill>
                  <a:schemeClr val="tx1">
                    <a:lumMod val="85000"/>
                  </a:schemeClr>
                </a:solidFill>
              </a:rPr>
              <a:t>Made By:-</a:t>
            </a:r>
          </a:p>
          <a:p>
            <a:endParaRPr lang="en-GB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GB" b="1" dirty="0">
                <a:solidFill>
                  <a:schemeClr val="tx1">
                    <a:lumMod val="85000"/>
                  </a:schemeClr>
                </a:solidFill>
              </a:rPr>
              <a:t>PRASHAST KARMAHE</a:t>
            </a:r>
          </a:p>
          <a:p>
            <a:endParaRPr lang="en-GB" b="1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GB" b="1" dirty="0">
                <a:solidFill>
                  <a:schemeClr val="tx1">
                    <a:lumMod val="85000"/>
                  </a:schemeClr>
                </a:solidFill>
              </a:rPr>
              <a:t>20115076 (CSE-3</a:t>
            </a:r>
            <a:r>
              <a:rPr lang="en-GB" b="1" baseline="30000" dirty="0">
                <a:solidFill>
                  <a:schemeClr val="tx1">
                    <a:lumMod val="85000"/>
                  </a:schemeClr>
                </a:solidFill>
              </a:rPr>
              <a:t>rd</a:t>
            </a:r>
            <a:r>
              <a:rPr lang="en-GB" b="1" dirty="0">
                <a:solidFill>
                  <a:schemeClr val="tx1">
                    <a:lumMod val="85000"/>
                  </a:schemeClr>
                </a:solidFill>
              </a:rPr>
              <a:t> Sem)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0380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2671D-DE95-4795-BE3E-8FF4B7971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70" y="1296780"/>
            <a:ext cx="4307726" cy="979172"/>
          </a:xfrm>
        </p:spPr>
        <p:txBody>
          <a:bodyPr/>
          <a:lstStyle/>
          <a:p>
            <a:r>
              <a:rPr lang="en-GB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WHAT IS IT ?</a:t>
            </a:r>
            <a:endParaRPr lang="en-IN" dirty="0">
              <a:solidFill>
                <a:srgbClr val="FFC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57153-59B4-4294-B539-3705E5ECB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870" y="2699821"/>
            <a:ext cx="8946541" cy="237459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It is a simple GUI application.</a:t>
            </a:r>
          </a:p>
          <a:p>
            <a:r>
              <a:rPr lang="en-GB" dirty="0"/>
              <a:t>We can perform basic mathematical operation.</a:t>
            </a:r>
          </a:p>
          <a:p>
            <a:pPr marL="0" indent="0">
              <a:buNone/>
            </a:pPr>
            <a:r>
              <a:rPr lang="en-GB" dirty="0"/>
              <a:t>     like Addition ,Subtraction ,Multiplication and Division.</a:t>
            </a:r>
          </a:p>
          <a:p>
            <a:r>
              <a:rPr lang="en-IN" dirty="0"/>
              <a:t>It can also compute some scientific operations</a:t>
            </a:r>
          </a:p>
          <a:p>
            <a:pPr marL="0" indent="0">
              <a:buNone/>
            </a:pPr>
            <a:r>
              <a:rPr lang="en-IN" dirty="0"/>
              <a:t>     such as finding out power of a number ,trigonometric operations</a:t>
            </a:r>
          </a:p>
          <a:p>
            <a:pPr marL="0" indent="0">
              <a:buNone/>
            </a:pPr>
            <a:r>
              <a:rPr lang="en-IN" dirty="0"/>
              <a:t>     factorials, logarithm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5416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53FFB835-E72C-4D48-BF60-07B671F9A115}"/>
              </a:ext>
            </a:extLst>
          </p:cNvPr>
          <p:cNvSpPr txBox="1"/>
          <p:nvPr/>
        </p:nvSpPr>
        <p:spPr>
          <a:xfrm>
            <a:off x="8314496" y="1553406"/>
            <a:ext cx="1230923" cy="37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JtextField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B5B5AD-FDF2-4E92-874B-123FEAAB3411}"/>
              </a:ext>
            </a:extLst>
          </p:cNvPr>
          <p:cNvSpPr txBox="1"/>
          <p:nvPr/>
        </p:nvSpPr>
        <p:spPr>
          <a:xfrm>
            <a:off x="8359772" y="1911569"/>
            <a:ext cx="1230923" cy="37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JLabel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4FE4C1-B4D2-42DD-AE55-C8837EB99B31}"/>
              </a:ext>
            </a:extLst>
          </p:cNvPr>
          <p:cNvSpPr txBox="1"/>
          <p:nvPr/>
        </p:nvSpPr>
        <p:spPr>
          <a:xfrm>
            <a:off x="8314495" y="4597214"/>
            <a:ext cx="1230923" cy="37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JButtons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06666A-4E4F-46E1-B5D9-DAD7753F3302}"/>
              </a:ext>
            </a:extLst>
          </p:cNvPr>
          <p:cNvSpPr txBox="1"/>
          <p:nvPr/>
        </p:nvSpPr>
        <p:spPr>
          <a:xfrm>
            <a:off x="1444450" y="1875711"/>
            <a:ext cx="1775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JToggleButton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22EBE0-F7F7-4B58-9126-8671B4B56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088" y="994787"/>
            <a:ext cx="3871941" cy="5443577"/>
          </a:xfrm>
          <a:prstGeom prst="rect">
            <a:avLst/>
          </a:prstGeom>
        </p:spPr>
      </p:pic>
      <p:sp>
        <p:nvSpPr>
          <p:cNvPr id="7" name="Arrow: Left 6">
            <a:extLst>
              <a:ext uri="{FF2B5EF4-FFF2-40B4-BE49-F238E27FC236}">
                <a16:creationId xmlns:a16="http://schemas.microsoft.com/office/drawing/2014/main" id="{1416E0F5-85B0-4144-A488-655B2D6B9F9F}"/>
              </a:ext>
            </a:extLst>
          </p:cNvPr>
          <p:cNvSpPr/>
          <p:nvPr/>
        </p:nvSpPr>
        <p:spPr>
          <a:xfrm>
            <a:off x="3140110" y="2060377"/>
            <a:ext cx="806813" cy="94770"/>
          </a:xfrm>
          <a:prstGeom prst="leftArrow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5474042-5575-4D52-A0AF-9B2C6FF3614D}"/>
              </a:ext>
            </a:extLst>
          </p:cNvPr>
          <p:cNvSpPr/>
          <p:nvPr/>
        </p:nvSpPr>
        <p:spPr>
          <a:xfrm>
            <a:off x="7470949" y="1700377"/>
            <a:ext cx="930310" cy="103860"/>
          </a:xfrm>
          <a:prstGeom prst="rightArrow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557BC8C-FB7C-4E95-98E1-0D862B31C2F9}"/>
              </a:ext>
            </a:extLst>
          </p:cNvPr>
          <p:cNvSpPr/>
          <p:nvPr/>
        </p:nvSpPr>
        <p:spPr>
          <a:xfrm>
            <a:off x="7419496" y="2051287"/>
            <a:ext cx="930310" cy="103860"/>
          </a:xfrm>
          <a:prstGeom prst="rightArrow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4DFFC5D-3978-4CC9-BBB5-D8E5D471A06F}"/>
              </a:ext>
            </a:extLst>
          </p:cNvPr>
          <p:cNvSpPr/>
          <p:nvPr/>
        </p:nvSpPr>
        <p:spPr>
          <a:xfrm>
            <a:off x="4647363" y="3531995"/>
            <a:ext cx="2170444" cy="2175468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4C153CA-682C-4362-9851-A3D8917446C4}"/>
              </a:ext>
            </a:extLst>
          </p:cNvPr>
          <p:cNvSpPr/>
          <p:nvPr/>
        </p:nvSpPr>
        <p:spPr>
          <a:xfrm>
            <a:off x="6786719" y="4771202"/>
            <a:ext cx="1614540" cy="103861"/>
          </a:xfrm>
          <a:prstGeom prst="rightArrow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58A4E3-5894-4EF1-8B07-5B5C0FBAD209}"/>
              </a:ext>
            </a:extLst>
          </p:cNvPr>
          <p:cNvSpPr txBox="1"/>
          <p:nvPr/>
        </p:nvSpPr>
        <p:spPr>
          <a:xfrm>
            <a:off x="3543516" y="169605"/>
            <a:ext cx="45255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u="sng" dirty="0">
                <a:solidFill>
                  <a:srgbClr val="31EEF7"/>
                </a:solidFill>
              </a:rPr>
              <a:t>SWING COMPONENTS</a:t>
            </a:r>
            <a:endParaRPr lang="en-IN" sz="3200" u="sng" dirty="0">
              <a:solidFill>
                <a:srgbClr val="31EE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237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1A6D8C-6BDF-4A39-8862-716C87C48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12" y="548556"/>
            <a:ext cx="3628068" cy="50935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E78748-8D7D-4F30-B1DC-C08420A47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991" y="512811"/>
            <a:ext cx="3602785" cy="509359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84322D-F6FA-45F9-B7B3-F2DDBCD2A592}"/>
              </a:ext>
            </a:extLst>
          </p:cNvPr>
          <p:cNvCxnSpPr/>
          <p:nvPr/>
        </p:nvCxnSpPr>
        <p:spPr>
          <a:xfrm>
            <a:off x="1793631" y="1547446"/>
            <a:ext cx="473277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4280A6-A71E-4554-BB30-87172BAD4633}"/>
              </a:ext>
            </a:extLst>
          </p:cNvPr>
          <p:cNvSpPr txBox="1"/>
          <p:nvPr/>
        </p:nvSpPr>
        <p:spPr>
          <a:xfrm>
            <a:off x="703385" y="1362780"/>
            <a:ext cx="61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FF00"/>
                </a:solidFill>
              </a:rPr>
              <a:t>OFF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6CA742-850B-442A-A364-39527F4694EE}"/>
              </a:ext>
            </a:extLst>
          </p:cNvPr>
          <p:cNvSpPr txBox="1"/>
          <p:nvPr/>
        </p:nvSpPr>
        <p:spPr>
          <a:xfrm>
            <a:off x="6080950" y="1233826"/>
            <a:ext cx="61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FF00"/>
                </a:solidFill>
              </a:rPr>
              <a:t>ON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308619-3891-4226-A199-29A27A6275E0}"/>
              </a:ext>
            </a:extLst>
          </p:cNvPr>
          <p:cNvSpPr txBox="1"/>
          <p:nvPr/>
        </p:nvSpPr>
        <p:spPr>
          <a:xfrm>
            <a:off x="1125415" y="5727181"/>
            <a:ext cx="39645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Initially Toggle switch is in off </a:t>
            </a:r>
          </a:p>
          <a:p>
            <a:r>
              <a:rPr lang="en-GB" dirty="0"/>
              <a:t>state by default. So scientific </a:t>
            </a:r>
          </a:p>
          <a:p>
            <a:r>
              <a:rPr lang="en-GB" dirty="0"/>
              <a:t>operations are disable by default.</a:t>
            </a:r>
            <a:endParaRPr lang="en-IN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B727C5A-EB0A-4A21-83E7-46DDD9D4A395}"/>
              </a:ext>
            </a:extLst>
          </p:cNvPr>
          <p:cNvSpPr/>
          <p:nvPr/>
        </p:nvSpPr>
        <p:spPr>
          <a:xfrm>
            <a:off x="4881480" y="3160207"/>
            <a:ext cx="1687511" cy="231101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24CA92-05BB-46A0-91BD-FED381A3B787}"/>
              </a:ext>
            </a:extLst>
          </p:cNvPr>
          <p:cNvSpPr txBox="1"/>
          <p:nvPr/>
        </p:nvSpPr>
        <p:spPr>
          <a:xfrm>
            <a:off x="4830748" y="2798176"/>
            <a:ext cx="176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After pressing toggle </a:t>
            </a:r>
          </a:p>
          <a:p>
            <a:pPr algn="ctr"/>
            <a:r>
              <a:rPr lang="en-GB" sz="1200" dirty="0"/>
              <a:t>button to on state</a:t>
            </a:r>
            <a:endParaRPr lang="en-IN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845C6F-EFCF-4C5C-9D19-7EE0B69AC420}"/>
              </a:ext>
            </a:extLst>
          </p:cNvPr>
          <p:cNvSpPr txBox="1"/>
          <p:nvPr/>
        </p:nvSpPr>
        <p:spPr>
          <a:xfrm>
            <a:off x="6477848" y="5727181"/>
            <a:ext cx="402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Scientific operation are enabled.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2855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9E41AAB8-948E-498F-99DC-15AA8F8D5864}"/>
              </a:ext>
            </a:extLst>
          </p:cNvPr>
          <p:cNvGrpSpPr/>
          <p:nvPr/>
        </p:nvGrpSpPr>
        <p:grpSpPr>
          <a:xfrm>
            <a:off x="5010784" y="357912"/>
            <a:ext cx="4631801" cy="6419697"/>
            <a:chOff x="3830100" y="131828"/>
            <a:chExt cx="4790588" cy="672617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57422F9-2C70-4BC6-A474-71F31E420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61922" y="131828"/>
              <a:ext cx="4757536" cy="672617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F97257F-1CA3-41D3-AB09-120D074EC4B7}"/>
                </a:ext>
              </a:extLst>
            </p:cNvPr>
            <p:cNvSpPr txBox="1"/>
            <p:nvPr/>
          </p:nvSpPr>
          <p:spPr>
            <a:xfrm>
              <a:off x="3848523" y="1607737"/>
              <a:ext cx="69121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b="1" dirty="0">
                  <a:solidFill>
                    <a:srgbClr val="FFFF00"/>
                  </a:solidFill>
                </a:rPr>
                <a:t>gridx=0</a:t>
              </a:r>
            </a:p>
            <a:p>
              <a:r>
                <a:rPr lang="en-GB" sz="1050" b="1" dirty="0">
                  <a:solidFill>
                    <a:srgbClr val="FFFF00"/>
                  </a:solidFill>
                </a:rPr>
                <a:t>gridy=2</a:t>
              </a:r>
              <a:endParaRPr lang="en-IN" sz="1050" b="1" dirty="0">
                <a:solidFill>
                  <a:srgbClr val="FFFF00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F23C05F-0CF8-44E8-94F7-684440D2C72B}"/>
                </a:ext>
              </a:extLst>
            </p:cNvPr>
            <p:cNvSpPr txBox="1"/>
            <p:nvPr/>
          </p:nvSpPr>
          <p:spPr>
            <a:xfrm>
              <a:off x="4784697" y="1619463"/>
              <a:ext cx="69121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b="1" dirty="0">
                  <a:solidFill>
                    <a:srgbClr val="FFFF00"/>
                  </a:solidFill>
                </a:rPr>
                <a:t>gridx=1</a:t>
              </a:r>
            </a:p>
            <a:p>
              <a:r>
                <a:rPr lang="en-GB" sz="1050" b="1" dirty="0">
                  <a:solidFill>
                    <a:srgbClr val="FFFF00"/>
                  </a:solidFill>
                </a:rPr>
                <a:t>gridy=2</a:t>
              </a:r>
              <a:endParaRPr lang="en-IN" sz="1050" b="1" dirty="0">
                <a:solidFill>
                  <a:srgbClr val="FFFF0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E6963E1-E2B4-4646-8876-B625AE8F5D14}"/>
                </a:ext>
              </a:extLst>
            </p:cNvPr>
            <p:cNvSpPr txBox="1"/>
            <p:nvPr/>
          </p:nvSpPr>
          <p:spPr>
            <a:xfrm>
              <a:off x="5684027" y="1609414"/>
              <a:ext cx="69121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b="1" dirty="0">
                  <a:solidFill>
                    <a:srgbClr val="FFFF00"/>
                  </a:solidFill>
                </a:rPr>
                <a:t>gridx=2</a:t>
              </a:r>
            </a:p>
            <a:p>
              <a:r>
                <a:rPr lang="en-GB" sz="1050" b="1" dirty="0">
                  <a:solidFill>
                    <a:srgbClr val="FFFF00"/>
                  </a:solidFill>
                </a:rPr>
                <a:t>gridy=2</a:t>
              </a:r>
              <a:endParaRPr lang="en-IN" sz="1050" b="1" dirty="0">
                <a:solidFill>
                  <a:srgbClr val="FFFF0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C9D8EC-1D44-4E62-82AB-8AEE9E3CDC46}"/>
                </a:ext>
              </a:extLst>
            </p:cNvPr>
            <p:cNvSpPr txBox="1"/>
            <p:nvPr/>
          </p:nvSpPr>
          <p:spPr>
            <a:xfrm>
              <a:off x="6593404" y="1609413"/>
              <a:ext cx="69121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b="1" dirty="0">
                  <a:solidFill>
                    <a:srgbClr val="30D0A6"/>
                  </a:solidFill>
                </a:rPr>
                <a:t>gridx=3</a:t>
              </a:r>
            </a:p>
            <a:p>
              <a:r>
                <a:rPr lang="en-GB" sz="1050" b="1" dirty="0">
                  <a:solidFill>
                    <a:srgbClr val="30D0A6"/>
                  </a:solidFill>
                </a:rPr>
                <a:t>gridy=2</a:t>
              </a:r>
              <a:endParaRPr lang="en-IN" sz="1050" b="1" dirty="0">
                <a:solidFill>
                  <a:srgbClr val="30D0A6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3465271-FDAC-43C6-859C-2F9B75D162B0}"/>
                </a:ext>
              </a:extLst>
            </p:cNvPr>
            <p:cNvSpPr txBox="1"/>
            <p:nvPr/>
          </p:nvSpPr>
          <p:spPr>
            <a:xfrm>
              <a:off x="7507811" y="1614438"/>
              <a:ext cx="69121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b="1" dirty="0">
                  <a:solidFill>
                    <a:srgbClr val="30D0A6"/>
                  </a:solidFill>
                </a:rPr>
                <a:t>gridx=4</a:t>
              </a:r>
            </a:p>
            <a:p>
              <a:r>
                <a:rPr lang="en-GB" sz="1050" b="1" dirty="0">
                  <a:solidFill>
                    <a:srgbClr val="30D0A6"/>
                  </a:solidFill>
                </a:rPr>
                <a:t>gridy=2</a:t>
              </a:r>
              <a:endParaRPr lang="en-IN" sz="1050" b="1" dirty="0">
                <a:solidFill>
                  <a:srgbClr val="30D0A6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1C26A5-6DE1-481B-83F8-787B4ADCFB40}"/>
                </a:ext>
              </a:extLst>
            </p:cNvPr>
            <p:cNvSpPr txBox="1"/>
            <p:nvPr/>
          </p:nvSpPr>
          <p:spPr>
            <a:xfrm>
              <a:off x="3830100" y="2468550"/>
              <a:ext cx="69121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b="1" dirty="0">
                  <a:solidFill>
                    <a:schemeClr val="tx2">
                      <a:lumMod val="25000"/>
                    </a:schemeClr>
                  </a:solidFill>
                </a:rPr>
                <a:t>gridx=0</a:t>
              </a:r>
            </a:p>
            <a:p>
              <a:r>
                <a:rPr lang="en-GB" sz="1050" b="1" dirty="0">
                  <a:solidFill>
                    <a:schemeClr val="tx2">
                      <a:lumMod val="25000"/>
                    </a:schemeClr>
                  </a:solidFill>
                </a:rPr>
                <a:t>gridy=3</a:t>
              </a:r>
              <a:endParaRPr lang="en-IN" sz="1050" b="1" dirty="0">
                <a:solidFill>
                  <a:schemeClr val="tx2">
                    <a:lumMod val="2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5FFE52A-EBF8-44D8-86DE-0A6019B84FDF}"/>
                </a:ext>
              </a:extLst>
            </p:cNvPr>
            <p:cNvSpPr txBox="1"/>
            <p:nvPr/>
          </p:nvSpPr>
          <p:spPr>
            <a:xfrm>
              <a:off x="3840146" y="3327682"/>
              <a:ext cx="69121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b="1" dirty="0">
                  <a:solidFill>
                    <a:schemeClr val="tx2">
                      <a:lumMod val="25000"/>
                    </a:schemeClr>
                  </a:solidFill>
                </a:rPr>
                <a:t>gridx=0</a:t>
              </a:r>
            </a:p>
            <a:p>
              <a:r>
                <a:rPr lang="en-GB" sz="1050" b="1" dirty="0">
                  <a:solidFill>
                    <a:schemeClr val="tx2">
                      <a:lumMod val="25000"/>
                    </a:schemeClr>
                  </a:solidFill>
                </a:rPr>
                <a:t>gridy=4</a:t>
              </a:r>
              <a:endParaRPr lang="en-IN" sz="1050" b="1" dirty="0">
                <a:solidFill>
                  <a:schemeClr val="tx2">
                    <a:lumMod val="2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EACCC5C-6AB8-4787-BE99-7C58663CCCF9}"/>
                </a:ext>
              </a:extLst>
            </p:cNvPr>
            <p:cNvSpPr txBox="1"/>
            <p:nvPr/>
          </p:nvSpPr>
          <p:spPr>
            <a:xfrm>
              <a:off x="3850199" y="4171748"/>
              <a:ext cx="69121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b="1" dirty="0">
                  <a:solidFill>
                    <a:schemeClr val="tx2">
                      <a:lumMod val="25000"/>
                    </a:schemeClr>
                  </a:solidFill>
                </a:rPr>
                <a:t>gridx=0</a:t>
              </a:r>
            </a:p>
            <a:p>
              <a:r>
                <a:rPr lang="en-GB" sz="1050" b="1" dirty="0">
                  <a:solidFill>
                    <a:schemeClr val="tx2">
                      <a:lumMod val="25000"/>
                    </a:schemeClr>
                  </a:solidFill>
                </a:rPr>
                <a:t>gridy=5</a:t>
              </a:r>
              <a:endParaRPr lang="en-IN" sz="1050" b="1" dirty="0">
                <a:solidFill>
                  <a:schemeClr val="tx2">
                    <a:lumMod val="2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B286F6D-C6C6-4E3F-A8A2-44015BA98635}"/>
                </a:ext>
              </a:extLst>
            </p:cNvPr>
            <p:cNvSpPr txBox="1"/>
            <p:nvPr/>
          </p:nvSpPr>
          <p:spPr>
            <a:xfrm>
              <a:off x="3850198" y="5030887"/>
              <a:ext cx="69121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b="1" dirty="0">
                  <a:solidFill>
                    <a:schemeClr val="tx2">
                      <a:lumMod val="25000"/>
                    </a:schemeClr>
                  </a:solidFill>
                </a:rPr>
                <a:t>gridx=0</a:t>
              </a:r>
            </a:p>
            <a:p>
              <a:r>
                <a:rPr lang="en-GB" sz="1050" b="1" dirty="0">
                  <a:solidFill>
                    <a:schemeClr val="tx2">
                      <a:lumMod val="25000"/>
                    </a:schemeClr>
                  </a:solidFill>
                </a:rPr>
                <a:t>gridy=6</a:t>
              </a:r>
              <a:endParaRPr lang="en-IN" sz="1050" b="1" dirty="0">
                <a:solidFill>
                  <a:schemeClr val="tx2">
                    <a:lumMod val="2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576159E-7E60-4F1A-8877-6842772A03BF}"/>
                </a:ext>
              </a:extLst>
            </p:cNvPr>
            <p:cNvSpPr txBox="1"/>
            <p:nvPr/>
          </p:nvSpPr>
          <p:spPr>
            <a:xfrm>
              <a:off x="3855223" y="5879976"/>
              <a:ext cx="69121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b="1" dirty="0">
                  <a:solidFill>
                    <a:schemeClr val="tx2">
                      <a:lumMod val="25000"/>
                    </a:schemeClr>
                  </a:solidFill>
                </a:rPr>
                <a:t>gridx=0</a:t>
              </a:r>
            </a:p>
            <a:p>
              <a:r>
                <a:rPr lang="en-GB" sz="1050" b="1" dirty="0">
                  <a:solidFill>
                    <a:schemeClr val="tx2">
                      <a:lumMod val="25000"/>
                    </a:schemeClr>
                  </a:solidFill>
                </a:rPr>
                <a:t>gridy=7</a:t>
              </a:r>
              <a:endParaRPr lang="en-IN" sz="1050" b="1" dirty="0">
                <a:solidFill>
                  <a:schemeClr val="tx2">
                    <a:lumMod val="2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9F89676-BCD5-4F24-B433-7CF4E26989ED}"/>
                </a:ext>
              </a:extLst>
            </p:cNvPr>
            <p:cNvSpPr txBox="1"/>
            <p:nvPr/>
          </p:nvSpPr>
          <p:spPr>
            <a:xfrm>
              <a:off x="4804791" y="2453474"/>
              <a:ext cx="69121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b="1" dirty="0">
                  <a:solidFill>
                    <a:schemeClr val="tx2">
                      <a:lumMod val="25000"/>
                    </a:schemeClr>
                  </a:solidFill>
                </a:rPr>
                <a:t>gridx=1</a:t>
              </a:r>
            </a:p>
            <a:p>
              <a:r>
                <a:rPr lang="en-GB" sz="1050" b="1" dirty="0">
                  <a:solidFill>
                    <a:schemeClr val="tx2">
                      <a:lumMod val="25000"/>
                    </a:schemeClr>
                  </a:solidFill>
                </a:rPr>
                <a:t>gridy=3</a:t>
              </a:r>
              <a:endParaRPr lang="en-IN" sz="1050" b="1" dirty="0">
                <a:solidFill>
                  <a:schemeClr val="tx2">
                    <a:lumMod val="2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A3548A6-1B6A-44B9-96CF-663194300E2E}"/>
                </a:ext>
              </a:extLst>
            </p:cNvPr>
            <p:cNvSpPr txBox="1"/>
            <p:nvPr/>
          </p:nvSpPr>
          <p:spPr>
            <a:xfrm>
              <a:off x="5699097" y="2453471"/>
              <a:ext cx="69121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b="1" dirty="0">
                  <a:solidFill>
                    <a:schemeClr val="tx2">
                      <a:lumMod val="25000"/>
                    </a:schemeClr>
                  </a:solidFill>
                </a:rPr>
                <a:t>gridx=2</a:t>
              </a:r>
            </a:p>
            <a:p>
              <a:r>
                <a:rPr lang="en-GB" sz="1050" b="1" dirty="0">
                  <a:solidFill>
                    <a:schemeClr val="tx2">
                      <a:lumMod val="25000"/>
                    </a:schemeClr>
                  </a:solidFill>
                </a:rPr>
                <a:t>gridy=3</a:t>
              </a:r>
              <a:endParaRPr lang="en-IN" sz="1050" b="1" dirty="0">
                <a:solidFill>
                  <a:schemeClr val="tx2">
                    <a:lumMod val="2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E162A63-D4DB-45AE-8592-F251E7246790}"/>
                </a:ext>
              </a:extLst>
            </p:cNvPr>
            <p:cNvSpPr txBox="1"/>
            <p:nvPr/>
          </p:nvSpPr>
          <p:spPr>
            <a:xfrm>
              <a:off x="4786370" y="3309268"/>
              <a:ext cx="69121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b="1" dirty="0">
                  <a:solidFill>
                    <a:srgbClr val="FFFF00"/>
                  </a:solidFill>
                </a:rPr>
                <a:t>gridx=1</a:t>
              </a:r>
            </a:p>
            <a:p>
              <a:r>
                <a:rPr lang="en-GB" sz="1050" b="1" dirty="0">
                  <a:solidFill>
                    <a:srgbClr val="FFFF00"/>
                  </a:solidFill>
                </a:rPr>
                <a:t>gridy=4</a:t>
              </a:r>
              <a:endParaRPr lang="en-IN" sz="1050" b="1" dirty="0">
                <a:solidFill>
                  <a:srgbClr val="FFFF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F33154E-5D0F-414E-8D04-6EFAA3E12D20}"/>
                </a:ext>
              </a:extLst>
            </p:cNvPr>
            <p:cNvSpPr txBox="1"/>
            <p:nvPr/>
          </p:nvSpPr>
          <p:spPr>
            <a:xfrm>
              <a:off x="5685700" y="3299219"/>
              <a:ext cx="69121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b="1" dirty="0">
                  <a:solidFill>
                    <a:srgbClr val="FFFF00"/>
                  </a:solidFill>
                </a:rPr>
                <a:t>gridx=2</a:t>
              </a:r>
            </a:p>
            <a:p>
              <a:r>
                <a:rPr lang="en-GB" sz="1050" b="1" dirty="0">
                  <a:solidFill>
                    <a:srgbClr val="FFFF00"/>
                  </a:solidFill>
                </a:rPr>
                <a:t>gridy=4</a:t>
              </a:r>
              <a:endParaRPr lang="en-IN" sz="1050" b="1" dirty="0">
                <a:solidFill>
                  <a:srgbClr val="FFFF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DDF63D9-4374-425C-AD33-4DB38F4C357C}"/>
                </a:ext>
              </a:extLst>
            </p:cNvPr>
            <p:cNvSpPr txBox="1"/>
            <p:nvPr/>
          </p:nvSpPr>
          <p:spPr>
            <a:xfrm>
              <a:off x="4796416" y="4163375"/>
              <a:ext cx="69121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b="1" dirty="0">
                  <a:solidFill>
                    <a:srgbClr val="FFFF00"/>
                  </a:solidFill>
                </a:rPr>
                <a:t>gridx=1</a:t>
              </a:r>
            </a:p>
            <a:p>
              <a:r>
                <a:rPr lang="en-GB" sz="1050" b="1" dirty="0">
                  <a:solidFill>
                    <a:srgbClr val="FFFF00"/>
                  </a:solidFill>
                </a:rPr>
                <a:t>gridy=5</a:t>
              </a:r>
              <a:endParaRPr lang="en-IN" sz="1050" b="1" dirty="0">
                <a:solidFill>
                  <a:srgbClr val="FFFF00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EF52058-24F5-4900-9CBC-3BC6A522200E}"/>
                </a:ext>
              </a:extLst>
            </p:cNvPr>
            <p:cNvSpPr txBox="1"/>
            <p:nvPr/>
          </p:nvSpPr>
          <p:spPr>
            <a:xfrm>
              <a:off x="5690722" y="4163372"/>
              <a:ext cx="69121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b="1" dirty="0">
                  <a:solidFill>
                    <a:srgbClr val="FFFF00"/>
                  </a:solidFill>
                </a:rPr>
                <a:t>gridx=2</a:t>
              </a:r>
            </a:p>
            <a:p>
              <a:r>
                <a:rPr lang="en-GB" sz="1050" b="1" dirty="0">
                  <a:solidFill>
                    <a:srgbClr val="FFFF00"/>
                  </a:solidFill>
                </a:rPr>
                <a:t>gridy=5</a:t>
              </a:r>
              <a:endParaRPr lang="en-IN" sz="1050" b="1" dirty="0">
                <a:solidFill>
                  <a:srgbClr val="FFFF00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7457A14-C63A-407E-AD72-C1EA3AEB42DF}"/>
                </a:ext>
              </a:extLst>
            </p:cNvPr>
            <p:cNvSpPr txBox="1"/>
            <p:nvPr/>
          </p:nvSpPr>
          <p:spPr>
            <a:xfrm>
              <a:off x="6590056" y="2465202"/>
              <a:ext cx="69121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b="1" dirty="0">
                  <a:solidFill>
                    <a:schemeClr val="tx2">
                      <a:lumMod val="25000"/>
                    </a:schemeClr>
                  </a:solidFill>
                </a:rPr>
                <a:t>gridx=3</a:t>
              </a:r>
            </a:p>
            <a:p>
              <a:r>
                <a:rPr lang="en-GB" sz="1050" b="1" dirty="0">
                  <a:solidFill>
                    <a:schemeClr val="tx2">
                      <a:lumMod val="25000"/>
                    </a:schemeClr>
                  </a:solidFill>
                </a:rPr>
                <a:t>gridy=3</a:t>
              </a:r>
              <a:endParaRPr lang="en-IN" sz="1050" b="1" dirty="0">
                <a:solidFill>
                  <a:schemeClr val="tx2">
                    <a:lumMod val="25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5B00249-6DCD-4581-A2D7-0AFD61AAEAC5}"/>
                </a:ext>
              </a:extLst>
            </p:cNvPr>
            <p:cNvSpPr txBox="1"/>
            <p:nvPr/>
          </p:nvSpPr>
          <p:spPr>
            <a:xfrm>
              <a:off x="7489386" y="2455153"/>
              <a:ext cx="69121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b="1" dirty="0">
                  <a:solidFill>
                    <a:srgbClr val="30D0A6"/>
                  </a:solidFill>
                </a:rPr>
                <a:t>gridx=4</a:t>
              </a:r>
            </a:p>
            <a:p>
              <a:r>
                <a:rPr lang="en-GB" sz="1050" b="1" dirty="0">
                  <a:solidFill>
                    <a:srgbClr val="30D0A6"/>
                  </a:solidFill>
                </a:rPr>
                <a:t>gridy=3</a:t>
              </a:r>
              <a:endParaRPr lang="en-IN" sz="1050" b="1" dirty="0">
                <a:solidFill>
                  <a:srgbClr val="30D0A6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9DD972F-2845-4D95-8A60-B13F90848E0A}"/>
                </a:ext>
              </a:extLst>
            </p:cNvPr>
            <p:cNvSpPr txBox="1"/>
            <p:nvPr/>
          </p:nvSpPr>
          <p:spPr>
            <a:xfrm>
              <a:off x="6610150" y="3299213"/>
              <a:ext cx="69121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b="1" dirty="0">
                  <a:solidFill>
                    <a:srgbClr val="FFFF00"/>
                  </a:solidFill>
                </a:rPr>
                <a:t>gridx=3</a:t>
              </a:r>
            </a:p>
            <a:p>
              <a:r>
                <a:rPr lang="en-GB" sz="1050" b="1" dirty="0">
                  <a:solidFill>
                    <a:srgbClr val="FFFF00"/>
                  </a:solidFill>
                </a:rPr>
                <a:t>gridy=4</a:t>
              </a:r>
              <a:endParaRPr lang="en-IN" sz="1050" b="1" dirty="0">
                <a:solidFill>
                  <a:srgbClr val="FFFF0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DB0AC5-8C2F-42D1-9C2D-748DDA021DAD}"/>
                </a:ext>
              </a:extLst>
            </p:cNvPr>
            <p:cNvSpPr txBox="1"/>
            <p:nvPr/>
          </p:nvSpPr>
          <p:spPr>
            <a:xfrm>
              <a:off x="7504456" y="3299210"/>
              <a:ext cx="69121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b="1" dirty="0">
                  <a:solidFill>
                    <a:srgbClr val="30D0A6"/>
                  </a:solidFill>
                </a:rPr>
                <a:t>gridx=4</a:t>
              </a:r>
            </a:p>
            <a:p>
              <a:r>
                <a:rPr lang="en-GB" sz="1050" b="1" dirty="0">
                  <a:solidFill>
                    <a:srgbClr val="30D0A6"/>
                  </a:solidFill>
                </a:rPr>
                <a:t>gridy=4</a:t>
              </a:r>
              <a:endParaRPr lang="en-IN" sz="1050" b="1" dirty="0">
                <a:solidFill>
                  <a:srgbClr val="30D0A6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8DD86FA-31FD-4BD0-B0C7-F5ABB6DC1D8F}"/>
                </a:ext>
              </a:extLst>
            </p:cNvPr>
            <p:cNvSpPr txBox="1"/>
            <p:nvPr/>
          </p:nvSpPr>
          <p:spPr>
            <a:xfrm>
              <a:off x="6600103" y="4168402"/>
              <a:ext cx="69121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b="1" dirty="0">
                  <a:solidFill>
                    <a:srgbClr val="FFFF00"/>
                  </a:solidFill>
                </a:rPr>
                <a:t>gridx=3</a:t>
              </a:r>
            </a:p>
            <a:p>
              <a:r>
                <a:rPr lang="en-GB" sz="1050" b="1" dirty="0">
                  <a:solidFill>
                    <a:srgbClr val="FFFF00"/>
                  </a:solidFill>
                </a:rPr>
                <a:t>gridy=5</a:t>
              </a:r>
              <a:endParaRPr lang="en-IN" sz="1050" b="1" dirty="0">
                <a:solidFill>
                  <a:srgbClr val="FFFF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05B37D5-A1C8-40BB-8379-FC71C69A8D64}"/>
                </a:ext>
              </a:extLst>
            </p:cNvPr>
            <p:cNvSpPr txBox="1"/>
            <p:nvPr/>
          </p:nvSpPr>
          <p:spPr>
            <a:xfrm>
              <a:off x="7499433" y="4158353"/>
              <a:ext cx="69121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b="1" dirty="0">
                  <a:solidFill>
                    <a:srgbClr val="30D0A6"/>
                  </a:solidFill>
                </a:rPr>
                <a:t>gridx=4</a:t>
              </a:r>
            </a:p>
            <a:p>
              <a:r>
                <a:rPr lang="en-GB" sz="1050" b="1" dirty="0">
                  <a:solidFill>
                    <a:srgbClr val="30D0A6"/>
                  </a:solidFill>
                </a:rPr>
                <a:t>gridy=5</a:t>
              </a:r>
              <a:endParaRPr lang="en-IN" sz="1050" b="1" dirty="0">
                <a:solidFill>
                  <a:srgbClr val="30D0A6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C61E263-9148-4801-8FD1-F6DF81063C76}"/>
                </a:ext>
              </a:extLst>
            </p:cNvPr>
            <p:cNvSpPr txBox="1"/>
            <p:nvPr/>
          </p:nvSpPr>
          <p:spPr>
            <a:xfrm>
              <a:off x="6610149" y="5017485"/>
              <a:ext cx="69121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b="1" dirty="0">
                  <a:solidFill>
                    <a:srgbClr val="FFFF00"/>
                  </a:solidFill>
                </a:rPr>
                <a:t>gridx=3</a:t>
              </a:r>
            </a:p>
            <a:p>
              <a:r>
                <a:rPr lang="en-GB" sz="1050" b="1" dirty="0">
                  <a:solidFill>
                    <a:srgbClr val="FFFF00"/>
                  </a:solidFill>
                </a:rPr>
                <a:t>gridy=6</a:t>
              </a:r>
              <a:endParaRPr lang="en-IN" sz="1050" b="1" dirty="0">
                <a:solidFill>
                  <a:srgbClr val="FFFF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FFB57B6-AD00-42AC-BDC9-0EB6E58BD4BB}"/>
                </a:ext>
              </a:extLst>
            </p:cNvPr>
            <p:cNvSpPr txBox="1"/>
            <p:nvPr/>
          </p:nvSpPr>
          <p:spPr>
            <a:xfrm>
              <a:off x="7509479" y="5027530"/>
              <a:ext cx="69121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b="1" dirty="0">
                  <a:solidFill>
                    <a:srgbClr val="30D0A6"/>
                  </a:solidFill>
                </a:rPr>
                <a:t>gridx=4</a:t>
              </a:r>
            </a:p>
            <a:p>
              <a:r>
                <a:rPr lang="en-GB" sz="1050" b="1" dirty="0">
                  <a:solidFill>
                    <a:srgbClr val="30D0A6"/>
                  </a:solidFill>
                </a:rPr>
                <a:t>gridy=6</a:t>
              </a:r>
              <a:endParaRPr lang="en-IN" sz="1050" b="1" dirty="0">
                <a:solidFill>
                  <a:srgbClr val="30D0A6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BC77EA6-7C41-4A51-B8D9-2EF1CBF39A09}"/>
                </a:ext>
              </a:extLst>
            </p:cNvPr>
            <p:cNvSpPr txBox="1"/>
            <p:nvPr/>
          </p:nvSpPr>
          <p:spPr>
            <a:xfrm>
              <a:off x="4791399" y="5037592"/>
              <a:ext cx="69121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b="1" dirty="0">
                  <a:solidFill>
                    <a:srgbClr val="FFFF00"/>
                  </a:solidFill>
                </a:rPr>
                <a:t>gridx=1</a:t>
              </a:r>
            </a:p>
            <a:p>
              <a:r>
                <a:rPr lang="en-GB" sz="1050" b="1" dirty="0">
                  <a:solidFill>
                    <a:srgbClr val="FFFF00"/>
                  </a:solidFill>
                </a:rPr>
                <a:t>gridy=6</a:t>
              </a:r>
              <a:endParaRPr lang="en-IN" sz="1050" b="1" dirty="0">
                <a:solidFill>
                  <a:srgbClr val="FFFF00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5248ACD-F8DA-4934-B62A-B414D373BC37}"/>
                </a:ext>
              </a:extLst>
            </p:cNvPr>
            <p:cNvSpPr txBox="1"/>
            <p:nvPr/>
          </p:nvSpPr>
          <p:spPr>
            <a:xfrm>
              <a:off x="5690729" y="5027543"/>
              <a:ext cx="69121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b="1" dirty="0">
                  <a:solidFill>
                    <a:srgbClr val="FFFF00"/>
                  </a:solidFill>
                </a:rPr>
                <a:t>gridx=2</a:t>
              </a:r>
            </a:p>
            <a:p>
              <a:r>
                <a:rPr lang="en-GB" sz="1050" b="1" dirty="0">
                  <a:solidFill>
                    <a:srgbClr val="FFFF00"/>
                  </a:solidFill>
                </a:rPr>
                <a:t>gridy=6</a:t>
              </a:r>
              <a:endParaRPr lang="en-IN" sz="1050" b="1" dirty="0">
                <a:solidFill>
                  <a:srgbClr val="FFFF0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7A0EEBC-1035-4DD2-8F47-D84275C840DA}"/>
                </a:ext>
              </a:extLst>
            </p:cNvPr>
            <p:cNvSpPr txBox="1"/>
            <p:nvPr/>
          </p:nvSpPr>
          <p:spPr>
            <a:xfrm>
              <a:off x="4811493" y="5871603"/>
              <a:ext cx="69121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b="1" dirty="0">
                  <a:solidFill>
                    <a:srgbClr val="FFFF00"/>
                  </a:solidFill>
                </a:rPr>
                <a:t>gridx=1</a:t>
              </a:r>
            </a:p>
            <a:p>
              <a:r>
                <a:rPr lang="en-GB" sz="1050" b="1" dirty="0">
                  <a:solidFill>
                    <a:srgbClr val="FFFF00"/>
                  </a:solidFill>
                </a:rPr>
                <a:t>gridy=7</a:t>
              </a:r>
              <a:endParaRPr lang="en-IN" sz="1050" b="1" dirty="0">
                <a:solidFill>
                  <a:srgbClr val="FFFF00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E31735B-094B-4AB4-9051-1F058D5088DC}"/>
                </a:ext>
              </a:extLst>
            </p:cNvPr>
            <p:cNvSpPr txBox="1"/>
            <p:nvPr/>
          </p:nvSpPr>
          <p:spPr>
            <a:xfrm>
              <a:off x="6590055" y="5879976"/>
              <a:ext cx="69121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b="1" dirty="0">
                  <a:solidFill>
                    <a:srgbClr val="FFFF00"/>
                  </a:solidFill>
                </a:rPr>
                <a:t>gridx=3</a:t>
              </a:r>
            </a:p>
            <a:p>
              <a:r>
                <a:rPr lang="en-GB" sz="1050" b="1" dirty="0">
                  <a:solidFill>
                    <a:srgbClr val="FFFF00"/>
                  </a:solidFill>
                </a:rPr>
                <a:t>gridy=7</a:t>
              </a:r>
              <a:endParaRPr lang="en-IN" sz="1050" b="1" dirty="0">
                <a:solidFill>
                  <a:srgbClr val="FFFF0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BF95A3F-49B3-43FD-A9FF-04982A02E24B}"/>
                </a:ext>
              </a:extLst>
            </p:cNvPr>
            <p:cNvSpPr txBox="1"/>
            <p:nvPr/>
          </p:nvSpPr>
          <p:spPr>
            <a:xfrm>
              <a:off x="3980829" y="549310"/>
              <a:ext cx="69121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b="1" dirty="0">
                  <a:solidFill>
                    <a:srgbClr val="FF0000"/>
                  </a:solidFill>
                </a:rPr>
                <a:t>gridx=0</a:t>
              </a:r>
            </a:p>
            <a:p>
              <a:r>
                <a:rPr lang="en-GB" sz="1050" b="1" dirty="0">
                  <a:solidFill>
                    <a:srgbClr val="FF0000"/>
                  </a:solidFill>
                </a:rPr>
                <a:t>gridy=0</a:t>
              </a:r>
              <a:endParaRPr lang="en-IN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D9908A2-E301-4423-A1F6-81EADBF6D265}"/>
                </a:ext>
              </a:extLst>
            </p:cNvPr>
            <p:cNvSpPr txBox="1"/>
            <p:nvPr/>
          </p:nvSpPr>
          <p:spPr>
            <a:xfrm>
              <a:off x="3860254" y="1242648"/>
              <a:ext cx="69121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b="1" dirty="0">
                  <a:solidFill>
                    <a:srgbClr val="FF0000"/>
                  </a:solidFill>
                  <a:highlight>
                    <a:srgbClr val="C0C0C0"/>
                  </a:highlight>
                </a:rPr>
                <a:t>gridx=0</a:t>
              </a:r>
            </a:p>
            <a:p>
              <a:r>
                <a:rPr lang="en-GB" sz="1050" b="1" dirty="0">
                  <a:solidFill>
                    <a:srgbClr val="FF0000"/>
                  </a:solidFill>
                  <a:highlight>
                    <a:srgbClr val="C0C0C0"/>
                  </a:highlight>
                </a:rPr>
                <a:t>gridy=1</a:t>
              </a:r>
              <a:endParaRPr lang="en-IN" sz="1050" b="1" dirty="0">
                <a:solidFill>
                  <a:srgbClr val="FF0000"/>
                </a:solidFill>
                <a:highlight>
                  <a:srgbClr val="C0C0C0"/>
                </a:highlight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D8B0F48-1AFD-4AE0-A6C8-6BFF1F2A6D59}"/>
                </a:ext>
              </a:extLst>
            </p:cNvPr>
            <p:cNvSpPr txBox="1"/>
            <p:nvPr/>
          </p:nvSpPr>
          <p:spPr>
            <a:xfrm>
              <a:off x="4779670" y="1212502"/>
              <a:ext cx="69121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b="1" dirty="0">
                  <a:solidFill>
                    <a:srgbClr val="FF0000"/>
                  </a:solidFill>
                </a:rPr>
                <a:t>gridx=1</a:t>
              </a:r>
            </a:p>
            <a:p>
              <a:r>
                <a:rPr lang="en-GB" sz="1050" b="1" dirty="0">
                  <a:solidFill>
                    <a:srgbClr val="FF0000"/>
                  </a:solidFill>
                </a:rPr>
                <a:t>gridy=1</a:t>
              </a:r>
              <a:endParaRPr lang="en-IN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B33D8CC-B68D-4177-9E11-3124140D8E1F}"/>
                </a:ext>
              </a:extLst>
            </p:cNvPr>
            <p:cNvSpPr txBox="1"/>
            <p:nvPr/>
          </p:nvSpPr>
          <p:spPr>
            <a:xfrm>
              <a:off x="4560284" y="550989"/>
              <a:ext cx="138371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050" dirty="0">
                  <a:solidFill>
                    <a:srgbClr val="FF0000"/>
                  </a:solidFill>
                  <a:latin typeface="+mj-lt"/>
                </a:rPr>
                <a:t>Insets(10, 15, 5, 15)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6DEC218-21E7-4222-A386-89C765ACE3AB}"/>
                </a:ext>
              </a:extLst>
            </p:cNvPr>
            <p:cNvSpPr txBox="1"/>
            <p:nvPr/>
          </p:nvSpPr>
          <p:spPr>
            <a:xfrm>
              <a:off x="4560346" y="689909"/>
              <a:ext cx="102624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050" dirty="0">
                  <a:solidFill>
                    <a:srgbClr val="FF0000"/>
                  </a:solidFill>
                </a:rPr>
                <a:t>gridwidth = 5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C17A9D9-ED18-4D6F-9685-E19BBBAEE34B}"/>
                </a:ext>
              </a:extLst>
            </p:cNvPr>
            <p:cNvSpPr txBox="1"/>
            <p:nvPr/>
          </p:nvSpPr>
          <p:spPr>
            <a:xfrm>
              <a:off x="5375875" y="1220877"/>
              <a:ext cx="123303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050" dirty="0">
                  <a:solidFill>
                    <a:srgbClr val="FF0000"/>
                  </a:solidFill>
                  <a:latin typeface="+mj-lt"/>
                </a:rPr>
                <a:t>Insets(0, 0, 5, 15)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1F15B9E-CA95-47D2-9992-988BD6A4B625}"/>
                </a:ext>
              </a:extLst>
            </p:cNvPr>
            <p:cNvSpPr txBox="1"/>
            <p:nvPr/>
          </p:nvSpPr>
          <p:spPr>
            <a:xfrm>
              <a:off x="5375937" y="1359797"/>
              <a:ext cx="102624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050" dirty="0">
                  <a:solidFill>
                    <a:srgbClr val="FF0000"/>
                  </a:solidFill>
                </a:rPr>
                <a:t>gridwidth = 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3509CC2-EF1D-4272-AAAA-FB4CDDC3DC89}"/>
                </a:ext>
              </a:extLst>
            </p:cNvPr>
            <p:cNvSpPr txBox="1"/>
            <p:nvPr/>
          </p:nvSpPr>
          <p:spPr>
            <a:xfrm>
              <a:off x="5372589" y="5878220"/>
              <a:ext cx="102624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050" dirty="0">
                  <a:solidFill>
                    <a:srgbClr val="FFFF00"/>
                  </a:solidFill>
                </a:rPr>
                <a:t>gridwidth = 2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DE0BA12-A504-423C-BDE5-930A4ABD466F}"/>
                </a:ext>
              </a:extLst>
            </p:cNvPr>
            <p:cNvSpPr txBox="1"/>
            <p:nvPr/>
          </p:nvSpPr>
          <p:spPr>
            <a:xfrm>
              <a:off x="7507867" y="5355701"/>
              <a:ext cx="1112821" cy="2660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050" b="1" dirty="0" err="1">
                  <a:solidFill>
                    <a:srgbClr val="30D0A6"/>
                  </a:solidFill>
                </a:rPr>
                <a:t>gridheight</a:t>
              </a:r>
              <a:r>
                <a:rPr lang="en-IN" sz="1050" b="1" dirty="0">
                  <a:solidFill>
                    <a:srgbClr val="30D0A6"/>
                  </a:solidFill>
                </a:rPr>
                <a:t> = 2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7F74276-83BF-4792-B060-BFE5354AE463}"/>
                </a:ext>
              </a:extLst>
            </p:cNvPr>
            <p:cNvSpPr/>
            <p:nvPr/>
          </p:nvSpPr>
          <p:spPr>
            <a:xfrm>
              <a:off x="3898760" y="492369"/>
              <a:ext cx="4680234" cy="6300317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A504B8A-91A5-4D52-A3A5-2CAB0A4703F0}"/>
                </a:ext>
              </a:extLst>
            </p:cNvPr>
            <p:cNvCxnSpPr/>
            <p:nvPr/>
          </p:nvCxnSpPr>
          <p:spPr>
            <a:xfrm>
              <a:off x="3893738" y="1256045"/>
              <a:ext cx="4685528" cy="2177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2341539-3DF8-4D5A-8F3D-0F9192EBFD9D}"/>
                </a:ext>
              </a:extLst>
            </p:cNvPr>
            <p:cNvCxnSpPr/>
            <p:nvPr/>
          </p:nvCxnSpPr>
          <p:spPr>
            <a:xfrm>
              <a:off x="3920534" y="1619458"/>
              <a:ext cx="4685528" cy="2177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0E594F2-956F-4865-88AA-634543B38351}"/>
                </a:ext>
              </a:extLst>
            </p:cNvPr>
            <p:cNvCxnSpPr/>
            <p:nvPr/>
          </p:nvCxnSpPr>
          <p:spPr>
            <a:xfrm>
              <a:off x="3880341" y="2478592"/>
              <a:ext cx="4685528" cy="2177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4E6DA83-014D-4E85-A252-F436D3D73C12}"/>
                </a:ext>
              </a:extLst>
            </p:cNvPr>
            <p:cNvCxnSpPr/>
            <p:nvPr/>
          </p:nvCxnSpPr>
          <p:spPr>
            <a:xfrm>
              <a:off x="3885367" y="3322658"/>
              <a:ext cx="4685528" cy="2177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CEF09DE-8A9C-4CEB-BB6B-B0F5C4C0EF98}"/>
                </a:ext>
              </a:extLst>
            </p:cNvPr>
            <p:cNvCxnSpPr/>
            <p:nvPr/>
          </p:nvCxnSpPr>
          <p:spPr>
            <a:xfrm>
              <a:off x="3905461" y="4191845"/>
              <a:ext cx="4685528" cy="2177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AF4FC03-64CC-42A2-8B3A-205B63CC4350}"/>
                </a:ext>
              </a:extLst>
            </p:cNvPr>
            <p:cNvCxnSpPr/>
            <p:nvPr/>
          </p:nvCxnSpPr>
          <p:spPr>
            <a:xfrm>
              <a:off x="3890390" y="5045962"/>
              <a:ext cx="4685528" cy="2177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D31557F-0FDD-47D0-A3FD-4E1D46265946}"/>
                </a:ext>
              </a:extLst>
            </p:cNvPr>
            <p:cNvCxnSpPr>
              <a:cxnSpLocks/>
            </p:cNvCxnSpPr>
            <p:nvPr/>
          </p:nvCxnSpPr>
          <p:spPr>
            <a:xfrm>
              <a:off x="3895416" y="5905097"/>
              <a:ext cx="3659285" cy="2177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8393CF1-476A-49BF-A783-24489C28A5F2}"/>
                </a:ext>
              </a:extLst>
            </p:cNvPr>
            <p:cNvCxnSpPr/>
            <p:nvPr/>
          </p:nvCxnSpPr>
          <p:spPr>
            <a:xfrm>
              <a:off x="7551336" y="5926868"/>
              <a:ext cx="10326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C26583A-21FF-450E-89AB-EFBDEBE559B0}"/>
                </a:ext>
              </a:extLst>
            </p:cNvPr>
            <p:cNvCxnSpPr/>
            <p:nvPr/>
          </p:nvCxnSpPr>
          <p:spPr>
            <a:xfrm>
              <a:off x="4828231" y="1628000"/>
              <a:ext cx="0" cy="516468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579C517-7AB1-4A49-AE59-2E867371D7FC}"/>
                </a:ext>
              </a:extLst>
            </p:cNvPr>
            <p:cNvCxnSpPr>
              <a:cxnSpLocks/>
            </p:cNvCxnSpPr>
            <p:nvPr/>
          </p:nvCxnSpPr>
          <p:spPr>
            <a:xfrm>
              <a:off x="5734261" y="1624654"/>
              <a:ext cx="0" cy="428044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B2A6198-BE18-46CA-999D-47EF420E3C5E}"/>
                </a:ext>
              </a:extLst>
            </p:cNvPr>
            <p:cNvCxnSpPr/>
            <p:nvPr/>
          </p:nvCxnSpPr>
          <p:spPr>
            <a:xfrm>
              <a:off x="6643632" y="1624653"/>
              <a:ext cx="0" cy="516468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7565D68-9346-4652-AA8F-AEAA10561951}"/>
                </a:ext>
              </a:extLst>
            </p:cNvPr>
            <p:cNvCxnSpPr/>
            <p:nvPr/>
          </p:nvCxnSpPr>
          <p:spPr>
            <a:xfrm>
              <a:off x="7542968" y="1619631"/>
              <a:ext cx="0" cy="516468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7F65A0E-EFF2-4431-AF89-5EC67AE72C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6565" y="1266097"/>
              <a:ext cx="0" cy="3868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84B6961-C1D8-4EA8-A585-5D055F488F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37617" y="492369"/>
              <a:ext cx="0" cy="1167290"/>
            </a:xfrm>
            <a:prstGeom prst="line">
              <a:avLst/>
            </a:prstGeom>
            <a:ln w="1270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78680C5-ADF0-4801-904C-9FE0515A1E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3645" y="499067"/>
              <a:ext cx="0" cy="1167290"/>
            </a:xfrm>
            <a:prstGeom prst="line">
              <a:avLst/>
            </a:prstGeom>
            <a:ln w="1270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DF75142-B24F-4D16-8EB9-990466D653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2977" y="484000"/>
              <a:ext cx="0" cy="1167290"/>
            </a:xfrm>
            <a:prstGeom prst="line">
              <a:avLst/>
            </a:prstGeom>
            <a:ln w="1270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F5D5A6A-A308-4B3A-91F7-6F45709A98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4889" y="484000"/>
              <a:ext cx="0" cy="1167290"/>
            </a:xfrm>
            <a:prstGeom prst="line">
              <a:avLst/>
            </a:prstGeom>
            <a:ln w="1270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B8E4B57-30AB-4709-A16E-A50A7C382F76}"/>
              </a:ext>
            </a:extLst>
          </p:cNvPr>
          <p:cNvCxnSpPr/>
          <p:nvPr/>
        </p:nvCxnSpPr>
        <p:spPr>
          <a:xfrm>
            <a:off x="6847952" y="5888334"/>
            <a:ext cx="0" cy="84406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34D9E4EB-6C43-41DF-8002-7CFA3DAB39BC}"/>
              </a:ext>
            </a:extLst>
          </p:cNvPr>
          <p:cNvSpPr txBox="1"/>
          <p:nvPr/>
        </p:nvSpPr>
        <p:spPr>
          <a:xfrm>
            <a:off x="4243665" y="-106258"/>
            <a:ext cx="793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Y \ X</a:t>
            </a:r>
            <a:endParaRPr lang="en-IN" sz="2400" b="1" dirty="0">
              <a:solidFill>
                <a:schemeClr val="accent4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2E43181-A94D-4344-B46B-25D1CA7D67AD}"/>
              </a:ext>
            </a:extLst>
          </p:cNvPr>
          <p:cNvSpPr txBox="1"/>
          <p:nvPr/>
        </p:nvSpPr>
        <p:spPr>
          <a:xfrm>
            <a:off x="4708408" y="552661"/>
            <a:ext cx="347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0</a:t>
            </a:r>
            <a:endParaRPr lang="en-IN" sz="2800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23A589B-F57C-4D32-8A58-4430197A7E9F}"/>
              </a:ext>
            </a:extLst>
          </p:cNvPr>
          <p:cNvSpPr txBox="1"/>
          <p:nvPr/>
        </p:nvSpPr>
        <p:spPr>
          <a:xfrm>
            <a:off x="4966322" y="237815"/>
            <a:ext cx="347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5">
                    <a:lumMod val="50000"/>
                  </a:schemeClr>
                </a:solidFill>
              </a:rPr>
              <a:t>0</a:t>
            </a:r>
            <a:endParaRPr lang="en-IN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9FB71CA-15E7-40A1-936A-A9FBA76E2469}"/>
              </a:ext>
            </a:extLst>
          </p:cNvPr>
          <p:cNvSpPr txBox="1"/>
          <p:nvPr/>
        </p:nvSpPr>
        <p:spPr>
          <a:xfrm>
            <a:off x="4711959" y="1243352"/>
            <a:ext cx="347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1</a:t>
            </a:r>
            <a:endParaRPr lang="en-IN" sz="28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F9DD011-97D8-4845-B0D4-60B045677D70}"/>
              </a:ext>
            </a:extLst>
          </p:cNvPr>
          <p:cNvSpPr txBox="1"/>
          <p:nvPr/>
        </p:nvSpPr>
        <p:spPr>
          <a:xfrm>
            <a:off x="4710081" y="1664691"/>
            <a:ext cx="347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2</a:t>
            </a:r>
            <a:endParaRPr lang="en-IN" sz="28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EC4FA25-A7E4-45D0-8A13-4F1EAC4C546E}"/>
              </a:ext>
            </a:extLst>
          </p:cNvPr>
          <p:cNvSpPr txBox="1"/>
          <p:nvPr/>
        </p:nvSpPr>
        <p:spPr>
          <a:xfrm>
            <a:off x="4715107" y="2393181"/>
            <a:ext cx="347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3</a:t>
            </a:r>
            <a:endParaRPr lang="en-IN" sz="28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BBF94F8-556F-4302-8A81-F24F75901C44}"/>
              </a:ext>
            </a:extLst>
          </p:cNvPr>
          <p:cNvSpPr txBox="1"/>
          <p:nvPr/>
        </p:nvSpPr>
        <p:spPr>
          <a:xfrm>
            <a:off x="4715108" y="3262379"/>
            <a:ext cx="347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4</a:t>
            </a:r>
            <a:endParaRPr lang="en-IN" sz="28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C37D1CB-5B8D-4B86-B5BE-57C4C46738AE}"/>
              </a:ext>
            </a:extLst>
          </p:cNvPr>
          <p:cNvSpPr txBox="1"/>
          <p:nvPr/>
        </p:nvSpPr>
        <p:spPr>
          <a:xfrm>
            <a:off x="4720133" y="4121512"/>
            <a:ext cx="347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5</a:t>
            </a:r>
            <a:endParaRPr lang="en-IN" sz="2800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36E51DB-207D-407D-ABBB-2F063E767965}"/>
              </a:ext>
            </a:extLst>
          </p:cNvPr>
          <p:cNvSpPr txBox="1"/>
          <p:nvPr/>
        </p:nvSpPr>
        <p:spPr>
          <a:xfrm>
            <a:off x="4735205" y="4855045"/>
            <a:ext cx="347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6</a:t>
            </a:r>
            <a:endParaRPr lang="en-IN" sz="28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8F045C0-5BC3-4DC9-8B8E-C8AF27584D39}"/>
              </a:ext>
            </a:extLst>
          </p:cNvPr>
          <p:cNvSpPr txBox="1"/>
          <p:nvPr/>
        </p:nvSpPr>
        <p:spPr>
          <a:xfrm>
            <a:off x="4710079" y="5734277"/>
            <a:ext cx="347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7</a:t>
            </a:r>
            <a:endParaRPr lang="en-IN" sz="28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10DC4FF-E595-4761-B29D-D0EEE0C63A2B}"/>
              </a:ext>
            </a:extLst>
          </p:cNvPr>
          <p:cNvSpPr txBox="1"/>
          <p:nvPr/>
        </p:nvSpPr>
        <p:spPr>
          <a:xfrm>
            <a:off x="5812055" y="254563"/>
            <a:ext cx="347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endParaRPr lang="en-IN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F088FB9-2E72-4C67-93A7-2592E677FD0F}"/>
              </a:ext>
            </a:extLst>
          </p:cNvPr>
          <p:cNvSpPr txBox="1"/>
          <p:nvPr/>
        </p:nvSpPr>
        <p:spPr>
          <a:xfrm>
            <a:off x="6711389" y="254562"/>
            <a:ext cx="347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endParaRPr lang="en-IN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76903CE-D6C7-4FFC-9CE3-9751D82925D1}"/>
              </a:ext>
            </a:extLst>
          </p:cNvPr>
          <p:cNvSpPr txBox="1"/>
          <p:nvPr/>
        </p:nvSpPr>
        <p:spPr>
          <a:xfrm>
            <a:off x="7635846" y="264612"/>
            <a:ext cx="347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5">
                    <a:lumMod val="50000"/>
                  </a:schemeClr>
                </a:solidFill>
              </a:rPr>
              <a:t>3</a:t>
            </a:r>
            <a:endParaRPr lang="en-IN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97DCE2B-8266-4EAA-9090-B23E41DE6768}"/>
              </a:ext>
            </a:extLst>
          </p:cNvPr>
          <p:cNvSpPr txBox="1"/>
          <p:nvPr/>
        </p:nvSpPr>
        <p:spPr>
          <a:xfrm>
            <a:off x="8469860" y="259589"/>
            <a:ext cx="347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5">
                    <a:lumMod val="50000"/>
                  </a:schemeClr>
                </a:solidFill>
              </a:rPr>
              <a:t>4</a:t>
            </a:r>
            <a:endParaRPr lang="en-IN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ADDDFF9-05D2-4058-8237-59B31F867751}"/>
              </a:ext>
            </a:extLst>
          </p:cNvPr>
          <p:cNvCxnSpPr/>
          <p:nvPr/>
        </p:nvCxnSpPr>
        <p:spPr>
          <a:xfrm>
            <a:off x="4647359" y="325262"/>
            <a:ext cx="0" cy="558019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CBF2EF9-8A6D-49A9-B946-28C2DFCF2468}"/>
              </a:ext>
            </a:extLst>
          </p:cNvPr>
          <p:cNvCxnSpPr>
            <a:cxnSpLocks/>
          </p:cNvCxnSpPr>
          <p:nvPr/>
        </p:nvCxnSpPr>
        <p:spPr>
          <a:xfrm>
            <a:off x="4645559" y="315215"/>
            <a:ext cx="4576550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ADCEAD2-3A03-48DF-9F12-BD6C86A5A3D0}"/>
              </a:ext>
            </a:extLst>
          </p:cNvPr>
          <p:cNvSpPr txBox="1"/>
          <p:nvPr/>
        </p:nvSpPr>
        <p:spPr>
          <a:xfrm>
            <a:off x="582804" y="499425"/>
            <a:ext cx="3252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GRIDBAG LAYOUT</a:t>
            </a:r>
            <a:endParaRPr lang="en-IN" sz="2800" b="1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6185656-9F2C-455B-96C3-29917A5FEE02}"/>
              </a:ext>
            </a:extLst>
          </p:cNvPr>
          <p:cNvSpPr txBox="1"/>
          <p:nvPr/>
        </p:nvSpPr>
        <p:spPr>
          <a:xfrm>
            <a:off x="362501" y="1451684"/>
            <a:ext cx="365356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Whole JFrame is divided </a:t>
            </a:r>
          </a:p>
          <a:p>
            <a:r>
              <a:rPr lang="en-GB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 into grids.</a:t>
            </a:r>
          </a:p>
          <a:p>
            <a:endParaRPr lang="en-GB" sz="16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We use GridBagConstraints</a:t>
            </a:r>
          </a:p>
          <a:p>
            <a:r>
              <a:rPr lang="en-GB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 (gbc) to specify the position</a:t>
            </a:r>
          </a:p>
          <a:p>
            <a:r>
              <a:rPr lang="en-GB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 of any component.</a:t>
            </a:r>
          </a:p>
          <a:p>
            <a:endParaRPr lang="en-GB" sz="16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Position on X-axis &amp; Y-axis</a:t>
            </a:r>
          </a:p>
          <a:p>
            <a:r>
              <a:rPr lang="en-GB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is denoted by “gridx” &amp;</a:t>
            </a:r>
          </a:p>
          <a:p>
            <a:r>
              <a:rPr lang="en-GB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”gridy” respectively.</a:t>
            </a:r>
          </a:p>
          <a:p>
            <a:endParaRPr lang="en-GB" sz="16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To stretch elements we can use</a:t>
            </a:r>
          </a:p>
          <a:p>
            <a:r>
              <a:rPr lang="en-GB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“grid width” &amp; “gridheight”</a:t>
            </a:r>
          </a:p>
          <a:p>
            <a:r>
              <a:rPr lang="en-GB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 in X-axis &amp; Y-axis ,respectively.</a:t>
            </a:r>
          </a:p>
          <a:p>
            <a:endParaRPr lang="en-GB" sz="16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Insets are used to give padding.</a:t>
            </a:r>
          </a:p>
          <a:p>
            <a:endParaRPr lang="en-GB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690932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1A7585-AFED-463E-B2BC-B078D96BC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91" y="1552510"/>
            <a:ext cx="2150074" cy="30101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3E585D-2351-4C6F-BA05-759FDB7EB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796" y="47324"/>
            <a:ext cx="2127884" cy="30053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F6E782-306A-42A8-9256-40D9D93C0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3496" y="47324"/>
            <a:ext cx="2129416" cy="30053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C03D6AA-3AC2-42B7-987E-52FCBF583E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7796" y="3743238"/>
            <a:ext cx="2139865" cy="300530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BDC3F98-AD29-46FC-BA02-DBCCDF0DCB3B}"/>
              </a:ext>
            </a:extLst>
          </p:cNvPr>
          <p:cNvSpPr txBox="1"/>
          <p:nvPr/>
        </p:nvSpPr>
        <p:spPr>
          <a:xfrm>
            <a:off x="154829" y="4642338"/>
            <a:ext cx="27045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Bahnschrift" panose="020B0502040204020203" pitchFamily="34" charset="0"/>
              </a:rPr>
              <a:t>1. We can enter first input</a:t>
            </a:r>
          </a:p>
          <a:p>
            <a:pPr algn="ctr"/>
            <a:r>
              <a:rPr lang="en-GB" sz="1400" dirty="0">
                <a:latin typeface="Bahnschrift" panose="020B0502040204020203" pitchFamily="34" charset="0"/>
              </a:rPr>
              <a:t>either by typing in text Field</a:t>
            </a:r>
          </a:p>
          <a:p>
            <a:pPr algn="ctr"/>
            <a:r>
              <a:rPr lang="en-GB" sz="1400" dirty="0">
                <a:latin typeface="Bahnschrift" panose="020B0502040204020203" pitchFamily="34" charset="0"/>
              </a:rPr>
              <a:t>or by pressing numeric buttons</a:t>
            </a:r>
            <a:endParaRPr lang="en-IN" sz="1400" dirty="0">
              <a:latin typeface="Bahnschrift" panose="020B0502040204020203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A80532D-828E-45E4-B685-6D677F7E257E}"/>
              </a:ext>
            </a:extLst>
          </p:cNvPr>
          <p:cNvCxnSpPr/>
          <p:nvPr/>
        </p:nvCxnSpPr>
        <p:spPr>
          <a:xfrm>
            <a:off x="2562065" y="2160395"/>
            <a:ext cx="1371613" cy="0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D1DC0F7-FF00-4710-B5E6-E6F82CAD2309}"/>
              </a:ext>
            </a:extLst>
          </p:cNvPr>
          <p:cNvCxnSpPr>
            <a:cxnSpLocks/>
          </p:cNvCxnSpPr>
          <p:nvPr/>
        </p:nvCxnSpPr>
        <p:spPr>
          <a:xfrm>
            <a:off x="2548668" y="4081316"/>
            <a:ext cx="1412342" cy="0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16A9301-D399-4C09-B85F-7AFE1F318A81}"/>
              </a:ext>
            </a:extLst>
          </p:cNvPr>
          <p:cNvCxnSpPr>
            <a:cxnSpLocks/>
          </p:cNvCxnSpPr>
          <p:nvPr/>
        </p:nvCxnSpPr>
        <p:spPr>
          <a:xfrm>
            <a:off x="6045501" y="1659657"/>
            <a:ext cx="812499" cy="0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7CF0CF-19C7-40ED-B61C-94E07BE1A7C5}"/>
              </a:ext>
            </a:extLst>
          </p:cNvPr>
          <p:cNvCxnSpPr>
            <a:cxnSpLocks/>
          </p:cNvCxnSpPr>
          <p:nvPr/>
        </p:nvCxnSpPr>
        <p:spPr>
          <a:xfrm>
            <a:off x="6057228" y="5519908"/>
            <a:ext cx="812499" cy="0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7C6F229-580D-49DB-BE5A-D42C61E9D50A}"/>
              </a:ext>
            </a:extLst>
          </p:cNvPr>
          <p:cNvCxnSpPr>
            <a:cxnSpLocks/>
          </p:cNvCxnSpPr>
          <p:nvPr/>
        </p:nvCxnSpPr>
        <p:spPr>
          <a:xfrm>
            <a:off x="8875792" y="1656310"/>
            <a:ext cx="707704" cy="3347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21A9FB3-01AD-49B3-83C6-30F2254BBC57}"/>
              </a:ext>
            </a:extLst>
          </p:cNvPr>
          <p:cNvGrpSpPr/>
          <p:nvPr/>
        </p:nvGrpSpPr>
        <p:grpSpPr>
          <a:xfrm>
            <a:off x="3932519" y="3739655"/>
            <a:ext cx="2133912" cy="3010105"/>
            <a:chOff x="3933678" y="47324"/>
            <a:chExt cx="2133912" cy="301010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AED91C1-18FE-41CF-9FF2-6BA807E82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33678" y="47324"/>
              <a:ext cx="2133912" cy="3010105"/>
            </a:xfrm>
            <a:prstGeom prst="rect">
              <a:avLst/>
            </a:prstGeom>
          </p:spPr>
        </p:pic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96A88960-1C69-48D2-A7E3-1E90A5ED3786}"/>
                </a:ext>
              </a:extLst>
            </p:cNvPr>
            <p:cNvSpPr/>
            <p:nvPr/>
          </p:nvSpPr>
          <p:spPr>
            <a:xfrm>
              <a:off x="3961010" y="738188"/>
              <a:ext cx="387153" cy="350837"/>
            </a:xfrm>
            <a:prstGeom prst="round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4D7ECB64-E53E-4648-A205-70508BFE5B4E}"/>
                </a:ext>
              </a:extLst>
            </p:cNvPr>
            <p:cNvSpPr/>
            <p:nvPr/>
          </p:nvSpPr>
          <p:spPr>
            <a:xfrm>
              <a:off x="4384878" y="741357"/>
              <a:ext cx="387153" cy="350837"/>
            </a:xfrm>
            <a:prstGeom prst="round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E639B97C-DDCF-4C6D-956E-2B4F92E5F3E2}"/>
                </a:ext>
              </a:extLst>
            </p:cNvPr>
            <p:cNvSpPr/>
            <p:nvPr/>
          </p:nvSpPr>
          <p:spPr>
            <a:xfrm>
              <a:off x="4784936" y="739771"/>
              <a:ext cx="387153" cy="350837"/>
            </a:xfrm>
            <a:prstGeom prst="round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C7ECB896-5274-4FF7-AC9D-5BC9A538B021}"/>
                </a:ext>
              </a:extLst>
            </p:cNvPr>
            <p:cNvSpPr/>
            <p:nvPr/>
          </p:nvSpPr>
          <p:spPr>
            <a:xfrm>
              <a:off x="3961006" y="1127138"/>
              <a:ext cx="387153" cy="350837"/>
            </a:xfrm>
            <a:prstGeom prst="round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F75647B9-EC00-4ADA-9A6C-AD43B5FCE3DE}"/>
                </a:ext>
              </a:extLst>
            </p:cNvPr>
            <p:cNvSpPr/>
            <p:nvPr/>
          </p:nvSpPr>
          <p:spPr>
            <a:xfrm>
              <a:off x="4381706" y="1120785"/>
              <a:ext cx="387153" cy="350837"/>
            </a:xfrm>
            <a:prstGeom prst="round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A76CCF7F-F091-4F2A-B739-B06F86B56725}"/>
                </a:ext>
              </a:extLst>
            </p:cNvPr>
            <p:cNvSpPr/>
            <p:nvPr/>
          </p:nvSpPr>
          <p:spPr>
            <a:xfrm>
              <a:off x="3967354" y="1895492"/>
              <a:ext cx="387153" cy="350837"/>
            </a:xfrm>
            <a:prstGeom prst="round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30A478CB-D465-45E9-886D-34F995ED65B0}"/>
                </a:ext>
              </a:extLst>
            </p:cNvPr>
            <p:cNvSpPr/>
            <p:nvPr/>
          </p:nvSpPr>
          <p:spPr>
            <a:xfrm>
              <a:off x="3961004" y="2281259"/>
              <a:ext cx="387153" cy="350837"/>
            </a:xfrm>
            <a:prstGeom prst="round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833A413-8FDF-45B6-964D-3B6DB645D911}"/>
              </a:ext>
            </a:extLst>
          </p:cNvPr>
          <p:cNvGrpSpPr/>
          <p:nvPr/>
        </p:nvGrpSpPr>
        <p:grpSpPr>
          <a:xfrm>
            <a:off x="3910210" y="41188"/>
            <a:ext cx="2150074" cy="3010104"/>
            <a:chOff x="3961010" y="3743238"/>
            <a:chExt cx="2150074" cy="301010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B025427-4585-488D-9680-A6C7F3A57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61010" y="3743238"/>
              <a:ext cx="2150074" cy="3010104"/>
            </a:xfrm>
            <a:prstGeom prst="rect">
              <a:avLst/>
            </a:prstGeom>
          </p:spPr>
        </p:pic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40290F7-8D30-43B7-85B4-8F1F8F6930BB}"/>
                </a:ext>
              </a:extLst>
            </p:cNvPr>
            <p:cNvGrpSpPr/>
            <p:nvPr/>
          </p:nvGrpSpPr>
          <p:grpSpPr>
            <a:xfrm>
              <a:off x="4001691" y="4810128"/>
              <a:ext cx="2057584" cy="1125134"/>
              <a:chOff x="4001691" y="4810128"/>
              <a:chExt cx="2057584" cy="112513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761F72E-4E41-45B1-83C7-FA502ED494ED}"/>
                  </a:ext>
                </a:extLst>
              </p:cNvPr>
              <p:cNvGrpSpPr/>
              <p:nvPr/>
            </p:nvGrpSpPr>
            <p:grpSpPr>
              <a:xfrm>
                <a:off x="4001691" y="4811321"/>
                <a:ext cx="1205111" cy="739362"/>
                <a:chOff x="4001691" y="4811321"/>
                <a:chExt cx="1205111" cy="739362"/>
              </a:xfrm>
            </p:grpSpPr>
            <p:sp>
              <p:nvSpPr>
                <p:cNvPr id="40" name="Rectangle: Rounded Corners 39">
                  <a:extLst>
                    <a:ext uri="{FF2B5EF4-FFF2-40B4-BE49-F238E27FC236}">
                      <a16:creationId xmlns:a16="http://schemas.microsoft.com/office/drawing/2014/main" id="{DB9A8F8C-2C9E-49FB-AA8B-AE43F58C7602}"/>
                    </a:ext>
                  </a:extLst>
                </p:cNvPr>
                <p:cNvSpPr/>
                <p:nvPr/>
              </p:nvSpPr>
              <p:spPr>
                <a:xfrm>
                  <a:off x="4001691" y="5200650"/>
                  <a:ext cx="380015" cy="350033"/>
                </a:xfrm>
                <a:prstGeom prst="roundRect">
                  <a:avLst/>
                </a:prstGeom>
                <a:solidFill>
                  <a:srgbClr val="1CADE4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1" name="Rectangle: Rounded Corners 40">
                  <a:extLst>
                    <a:ext uri="{FF2B5EF4-FFF2-40B4-BE49-F238E27FC236}">
                      <a16:creationId xmlns:a16="http://schemas.microsoft.com/office/drawing/2014/main" id="{C891C697-1C82-4882-867B-2F431E8CBA34}"/>
                    </a:ext>
                  </a:extLst>
                </p:cNvPr>
                <p:cNvSpPr/>
                <p:nvPr/>
              </p:nvSpPr>
              <p:spPr>
                <a:xfrm>
                  <a:off x="4826787" y="4811321"/>
                  <a:ext cx="380015" cy="350033"/>
                </a:xfrm>
                <a:prstGeom prst="roundRect">
                  <a:avLst/>
                </a:prstGeom>
                <a:solidFill>
                  <a:srgbClr val="1CADE4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A140133B-DACD-436D-A140-9829FF81578B}"/>
                  </a:ext>
                </a:extLst>
              </p:cNvPr>
              <p:cNvSpPr/>
              <p:nvPr/>
            </p:nvSpPr>
            <p:spPr>
              <a:xfrm>
                <a:off x="5231595" y="4810128"/>
                <a:ext cx="380015" cy="350033"/>
              </a:xfrm>
              <a:prstGeom prst="roundRect">
                <a:avLst/>
              </a:prstGeom>
              <a:solidFill>
                <a:srgbClr val="1CADE4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CCE6AA65-4850-464E-8C93-F6F732AF561C}"/>
                  </a:ext>
                </a:extLst>
              </p:cNvPr>
              <p:cNvSpPr/>
              <p:nvPr/>
            </p:nvSpPr>
            <p:spPr>
              <a:xfrm>
                <a:off x="5676878" y="4812506"/>
                <a:ext cx="380015" cy="350033"/>
              </a:xfrm>
              <a:prstGeom prst="roundRect">
                <a:avLst/>
              </a:prstGeom>
              <a:solidFill>
                <a:srgbClr val="1CADE4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74A55B23-2284-4C02-868B-65668765A836}"/>
                  </a:ext>
                </a:extLst>
              </p:cNvPr>
              <p:cNvSpPr/>
              <p:nvPr/>
            </p:nvSpPr>
            <p:spPr>
              <a:xfrm>
                <a:off x="5679260" y="5195884"/>
                <a:ext cx="380015" cy="350033"/>
              </a:xfrm>
              <a:prstGeom prst="roundRect">
                <a:avLst/>
              </a:prstGeom>
              <a:solidFill>
                <a:srgbClr val="1CADE4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35964E5E-ED1A-423B-B874-A53FFA037F4C}"/>
                  </a:ext>
                </a:extLst>
              </p:cNvPr>
              <p:cNvSpPr/>
              <p:nvPr/>
            </p:nvSpPr>
            <p:spPr>
              <a:xfrm>
                <a:off x="5679257" y="5585229"/>
                <a:ext cx="380015" cy="350033"/>
              </a:xfrm>
              <a:prstGeom prst="roundRect">
                <a:avLst/>
              </a:prstGeom>
              <a:solidFill>
                <a:srgbClr val="1CADE4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FE76CD3-08DD-438C-ADE0-F0BC36B20502}"/>
              </a:ext>
            </a:extLst>
          </p:cNvPr>
          <p:cNvSpPr txBox="1"/>
          <p:nvPr/>
        </p:nvSpPr>
        <p:spPr>
          <a:xfrm>
            <a:off x="3651220" y="2996355"/>
            <a:ext cx="2662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Bahnschrift" panose="020B0502040204020203" pitchFamily="34" charset="0"/>
              </a:rPr>
              <a:t>2. If we choose Binary Operators</a:t>
            </a:r>
          </a:p>
          <a:p>
            <a:pPr algn="ctr"/>
            <a:r>
              <a:rPr lang="en-GB" sz="1200" dirty="0">
                <a:latin typeface="Bahnschrift" panose="020B0502040204020203" pitchFamily="34" charset="0"/>
              </a:rPr>
              <a:t>The first input gets shifted </a:t>
            </a:r>
          </a:p>
          <a:p>
            <a:pPr algn="ctr"/>
            <a:r>
              <a:rPr lang="en-GB" sz="1200" dirty="0">
                <a:latin typeface="Bahnschrift" panose="020B0502040204020203" pitchFamily="34" charset="0"/>
              </a:rPr>
              <a:t>to label along with operator</a:t>
            </a:r>
            <a:endParaRPr lang="en-IN" sz="1200" dirty="0">
              <a:latin typeface="Bahnschrift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4249FFD-DF4C-463F-AACD-A48E228A4F3F}"/>
              </a:ext>
            </a:extLst>
          </p:cNvPr>
          <p:cNvSpPr txBox="1"/>
          <p:nvPr/>
        </p:nvSpPr>
        <p:spPr>
          <a:xfrm>
            <a:off x="6991750" y="3016454"/>
            <a:ext cx="1651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Bahnschrift" panose="020B0502040204020203" pitchFamily="34" charset="0"/>
              </a:rPr>
              <a:t>3. Enter Second input</a:t>
            </a:r>
          </a:p>
          <a:p>
            <a:pPr algn="ctr"/>
            <a:r>
              <a:rPr lang="en-GB" sz="1200" dirty="0">
                <a:latin typeface="Bahnschrift" panose="020B0502040204020203" pitchFamily="34" charset="0"/>
              </a:rPr>
              <a:t>And press ‘ = ‘</a:t>
            </a:r>
            <a:endParaRPr lang="en-IN" sz="1200" dirty="0">
              <a:latin typeface="Bahnschrift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B23411F-378F-4C2D-868E-E6805672C660}"/>
              </a:ext>
            </a:extLst>
          </p:cNvPr>
          <p:cNvSpPr txBox="1"/>
          <p:nvPr/>
        </p:nvSpPr>
        <p:spPr>
          <a:xfrm>
            <a:off x="9800935" y="2981006"/>
            <a:ext cx="1603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Bahnschrift" panose="020B0502040204020203" pitchFamily="34" charset="0"/>
              </a:rPr>
              <a:t>4.Result is displayed</a:t>
            </a:r>
          </a:p>
          <a:p>
            <a:pPr algn="ctr"/>
            <a:r>
              <a:rPr lang="en-GB" sz="1200" dirty="0">
                <a:latin typeface="Bahnschrift" panose="020B0502040204020203" pitchFamily="34" charset="0"/>
              </a:rPr>
              <a:t>On Text Field </a:t>
            </a:r>
            <a:endParaRPr lang="en-IN" sz="1200" dirty="0">
              <a:latin typeface="Bahnschrift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ADEFAF8-030F-4506-91B3-2C411135B5E0}"/>
              </a:ext>
            </a:extLst>
          </p:cNvPr>
          <p:cNvSpPr txBox="1"/>
          <p:nvPr/>
        </p:nvSpPr>
        <p:spPr>
          <a:xfrm>
            <a:off x="8881369" y="5575164"/>
            <a:ext cx="1596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Bahnschrift" panose="020B0502040204020203" pitchFamily="34" charset="0"/>
              </a:rPr>
              <a:t>3.Result is displayed</a:t>
            </a:r>
          </a:p>
          <a:p>
            <a:pPr algn="ctr"/>
            <a:r>
              <a:rPr lang="en-GB" sz="1200" dirty="0">
                <a:latin typeface="Bahnschrift" panose="020B0502040204020203" pitchFamily="34" charset="0"/>
              </a:rPr>
              <a:t>On Text Field </a:t>
            </a:r>
            <a:endParaRPr lang="en-IN" sz="1200" dirty="0">
              <a:latin typeface="Bahnschrift" panose="020B0502040204020203" pitchFamily="34" charset="0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FEA7436-0E74-4F60-A43D-4E5E5C844EF3}"/>
              </a:ext>
            </a:extLst>
          </p:cNvPr>
          <p:cNvSpPr/>
          <p:nvPr/>
        </p:nvSpPr>
        <p:spPr>
          <a:xfrm>
            <a:off x="5488781" y="4260056"/>
            <a:ext cx="471488" cy="14577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DDDA8775-187C-4551-879F-974AA61F54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9273" y="4009232"/>
            <a:ext cx="325436" cy="162718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E1FE4445-5051-4A3E-9038-B07F3DA40DB0}"/>
              </a:ext>
            </a:extLst>
          </p:cNvPr>
          <p:cNvSpPr txBox="1"/>
          <p:nvPr/>
        </p:nvSpPr>
        <p:spPr>
          <a:xfrm>
            <a:off x="2593732" y="6080624"/>
            <a:ext cx="1455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Bahnschrift" panose="020B0502040204020203" pitchFamily="34" charset="0"/>
              </a:rPr>
              <a:t>2. If we select any </a:t>
            </a:r>
          </a:p>
          <a:p>
            <a:pPr algn="ctr"/>
            <a:r>
              <a:rPr lang="en-GB" sz="1200" dirty="0">
                <a:latin typeface="Bahnschrift" panose="020B0502040204020203" pitchFamily="34" charset="0"/>
              </a:rPr>
              <a:t>Scientific function</a:t>
            </a:r>
            <a:endParaRPr lang="en-IN" sz="12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1538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260</TotalTime>
  <Words>494</Words>
  <Application>Microsoft Office PowerPoint</Application>
  <PresentationFormat>Widescreen</PresentationFormat>
  <Paragraphs>143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Bahnschrift</vt:lpstr>
      <vt:lpstr>Century Gothic</vt:lpstr>
      <vt:lpstr>Verdana</vt:lpstr>
      <vt:lpstr>Wingdings 3</vt:lpstr>
      <vt:lpstr>Ion</vt:lpstr>
      <vt:lpstr>SCIENTIFIC CALCULATOR</vt:lpstr>
      <vt:lpstr>WHAT IS IT ?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CALCULATOR</dc:title>
  <dc:creator>Prashast Karmahe</dc:creator>
  <cp:lastModifiedBy>Prashast Karmahe</cp:lastModifiedBy>
  <cp:revision>3</cp:revision>
  <dcterms:created xsi:type="dcterms:W3CDTF">2022-01-06T21:29:19Z</dcterms:created>
  <dcterms:modified xsi:type="dcterms:W3CDTF">2022-01-07T11:37:06Z</dcterms:modified>
</cp:coreProperties>
</file>