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DFF02-ECD4-4506-85AE-DA80B88E01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DF9A77-9C07-4E7C-9A76-56E9ADC240AD}">
      <dgm:prSet/>
      <dgm:spPr/>
      <dgm:t>
        <a:bodyPr/>
        <a:lstStyle/>
        <a:p>
          <a:r>
            <a:rPr lang="en-US" b="1" dirty="0"/>
            <a:t>STEP 1: </a:t>
          </a:r>
          <a:r>
            <a:rPr lang="en-US" dirty="0"/>
            <a:t>Use model to predict the probabilities of churn (and hence retention) for every host</a:t>
          </a:r>
        </a:p>
      </dgm:t>
    </dgm:pt>
    <dgm:pt modelId="{DD54A99A-1196-43B8-A59C-AD41B3430B26}" type="parTrans" cxnId="{1E2D9EA4-14DF-4C6C-8E46-F007C50C06A4}">
      <dgm:prSet/>
      <dgm:spPr/>
      <dgm:t>
        <a:bodyPr/>
        <a:lstStyle/>
        <a:p>
          <a:endParaRPr lang="en-US"/>
        </a:p>
      </dgm:t>
    </dgm:pt>
    <dgm:pt modelId="{508C2054-32A6-4217-848E-EBD52807CD33}" type="sibTrans" cxnId="{1E2D9EA4-14DF-4C6C-8E46-F007C50C06A4}">
      <dgm:prSet phldrT="1"/>
      <dgm:spPr/>
      <dgm:t>
        <a:bodyPr/>
        <a:lstStyle/>
        <a:p>
          <a:endParaRPr lang="en-US"/>
        </a:p>
      </dgm:t>
    </dgm:pt>
    <dgm:pt modelId="{55C981E0-0818-4467-B3E9-14B870F494DB}">
      <dgm:prSet/>
      <dgm:spPr/>
      <dgm:t>
        <a:bodyPr/>
        <a:lstStyle/>
        <a:p>
          <a:r>
            <a:rPr lang="en-US" b="1"/>
            <a:t>STEP 2: </a:t>
          </a:r>
          <a:r>
            <a:rPr lang="en-US"/>
            <a:t>Calculate the expected revenue from each host if all the churning hosts are retained. This is exactly equal to the revenue given by them last year. Let’s call this Rev1.</a:t>
          </a:r>
        </a:p>
      </dgm:t>
    </dgm:pt>
    <dgm:pt modelId="{8AC55155-8585-4771-BAA4-956C88E75290}" type="parTrans" cxnId="{0B4609D9-C01E-41C6-9A5D-B6AAE1B4AFC2}">
      <dgm:prSet/>
      <dgm:spPr/>
      <dgm:t>
        <a:bodyPr/>
        <a:lstStyle/>
        <a:p>
          <a:endParaRPr lang="en-US"/>
        </a:p>
      </dgm:t>
    </dgm:pt>
    <dgm:pt modelId="{E9BB2DCA-3FA9-4203-ABEE-90E36BEAF175}" type="sibTrans" cxnId="{0B4609D9-C01E-41C6-9A5D-B6AAE1B4AFC2}">
      <dgm:prSet phldrT="2"/>
      <dgm:spPr/>
      <dgm:t>
        <a:bodyPr/>
        <a:lstStyle/>
        <a:p>
          <a:endParaRPr lang="en-US"/>
        </a:p>
      </dgm:t>
    </dgm:pt>
    <dgm:pt modelId="{87A6A8A6-96EF-446F-9024-4608F931031B}">
      <dgm:prSet/>
      <dgm:spPr/>
      <dgm:t>
        <a:bodyPr/>
        <a:lstStyle/>
        <a:p>
          <a:r>
            <a:rPr lang="en-US" b="1"/>
            <a:t>STEP 3: </a:t>
          </a:r>
          <a:r>
            <a:rPr lang="en-US"/>
            <a:t>Calculate the expected revenue from each host if there is no retention effort. This is equal to retention probability multiplied by last year’s revenue. Let’s call this Rev2.</a:t>
          </a:r>
        </a:p>
      </dgm:t>
    </dgm:pt>
    <dgm:pt modelId="{8279DC96-6D0A-4ECD-81EC-1D49E61A4FFE}" type="parTrans" cxnId="{7155B040-A87B-47FF-A2F5-E28C40BD1918}">
      <dgm:prSet/>
      <dgm:spPr/>
      <dgm:t>
        <a:bodyPr/>
        <a:lstStyle/>
        <a:p>
          <a:endParaRPr lang="en-US"/>
        </a:p>
      </dgm:t>
    </dgm:pt>
    <dgm:pt modelId="{2955A74D-7E64-4F72-9A05-76765FFCB193}" type="sibTrans" cxnId="{7155B040-A87B-47FF-A2F5-E28C40BD1918}">
      <dgm:prSet phldrT="3"/>
      <dgm:spPr/>
      <dgm:t>
        <a:bodyPr/>
        <a:lstStyle/>
        <a:p>
          <a:endParaRPr lang="en-US"/>
        </a:p>
      </dgm:t>
    </dgm:pt>
    <dgm:pt modelId="{0F365646-69D9-458B-ABD8-FF63E5C1D830}">
      <dgm:prSet/>
      <dgm:spPr/>
      <dgm:t>
        <a:bodyPr/>
        <a:lstStyle/>
        <a:p>
          <a:r>
            <a:rPr lang="en-US" b="1"/>
            <a:t>STEP 4:</a:t>
          </a:r>
          <a:r>
            <a:rPr lang="en-US"/>
            <a:t> Take the difference between these two values, Diff = Rev1 – Rev2 </a:t>
          </a:r>
        </a:p>
      </dgm:t>
    </dgm:pt>
    <dgm:pt modelId="{9DA24B2B-8ED9-4CE6-8BA9-E6E0D9B86156}" type="parTrans" cxnId="{695BD0E3-2AD7-4823-BC58-281716FAD81E}">
      <dgm:prSet/>
      <dgm:spPr/>
      <dgm:t>
        <a:bodyPr/>
        <a:lstStyle/>
        <a:p>
          <a:endParaRPr lang="en-US"/>
        </a:p>
      </dgm:t>
    </dgm:pt>
    <dgm:pt modelId="{AA47250C-E706-4949-97BE-A36E1AE82AED}" type="sibTrans" cxnId="{695BD0E3-2AD7-4823-BC58-281716FAD81E}">
      <dgm:prSet phldrT="4"/>
      <dgm:spPr/>
      <dgm:t>
        <a:bodyPr/>
        <a:lstStyle/>
        <a:p>
          <a:endParaRPr lang="en-US"/>
        </a:p>
      </dgm:t>
    </dgm:pt>
    <dgm:pt modelId="{8CBD62A4-509F-4DF1-B8D6-3D32F75D753D}">
      <dgm:prSet/>
      <dgm:spPr/>
      <dgm:t>
        <a:bodyPr/>
        <a:lstStyle/>
        <a:p>
          <a:r>
            <a:rPr lang="en-US" b="1" dirty="0"/>
            <a:t>STEP 5:</a:t>
          </a:r>
          <a:r>
            <a:rPr lang="en-US" dirty="0"/>
            <a:t> If the difference (Diff) is greater than $1000, then give the gift to that host</a:t>
          </a:r>
        </a:p>
      </dgm:t>
    </dgm:pt>
    <dgm:pt modelId="{BAC3DEBE-B933-46D5-B817-069D876BA230}" type="parTrans" cxnId="{26783B80-B889-478E-BC8F-33824E8AD3AF}">
      <dgm:prSet/>
      <dgm:spPr/>
      <dgm:t>
        <a:bodyPr/>
        <a:lstStyle/>
        <a:p>
          <a:endParaRPr lang="en-US"/>
        </a:p>
      </dgm:t>
    </dgm:pt>
    <dgm:pt modelId="{D1018F3F-9CC0-4C28-ADDF-758EA81389B4}" type="sibTrans" cxnId="{26783B80-B889-478E-BC8F-33824E8AD3AF}">
      <dgm:prSet phldrT="5"/>
      <dgm:spPr/>
      <dgm:t>
        <a:bodyPr/>
        <a:lstStyle/>
        <a:p>
          <a:endParaRPr lang="en-US"/>
        </a:p>
      </dgm:t>
    </dgm:pt>
    <dgm:pt modelId="{33B3AEFD-B8C7-4047-8C78-F4D4F2CC7263}" type="pres">
      <dgm:prSet presAssocID="{AACDFF02-ECD4-4506-85AE-DA80B88E01EF}" presName="root" presStyleCnt="0">
        <dgm:presLayoutVars>
          <dgm:dir/>
          <dgm:resizeHandles val="exact"/>
        </dgm:presLayoutVars>
      </dgm:prSet>
      <dgm:spPr/>
    </dgm:pt>
    <dgm:pt modelId="{6EAA80AF-B2EB-4158-AE63-28B2DD872455}" type="pres">
      <dgm:prSet presAssocID="{99DF9A77-9C07-4E7C-9A76-56E9ADC240AD}" presName="compNode" presStyleCnt="0"/>
      <dgm:spPr/>
    </dgm:pt>
    <dgm:pt modelId="{1526CE09-C8EE-453D-861D-8FF892FDD8CF}" type="pres">
      <dgm:prSet presAssocID="{99DF9A77-9C07-4E7C-9A76-56E9ADC240AD}" presName="bgRect" presStyleLbl="bgShp" presStyleIdx="0" presStyleCnt="5"/>
      <dgm:spPr/>
    </dgm:pt>
    <dgm:pt modelId="{46186D8F-62BC-43CD-B6D7-E748D83C22BA}" type="pres">
      <dgm:prSet presAssocID="{99DF9A77-9C07-4E7C-9A76-56E9ADC240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DC20EC-5B38-4C0E-835F-C013C24AD50A}" type="pres">
      <dgm:prSet presAssocID="{99DF9A77-9C07-4E7C-9A76-56E9ADC240AD}" presName="spaceRect" presStyleCnt="0"/>
      <dgm:spPr/>
    </dgm:pt>
    <dgm:pt modelId="{A4C01295-5F69-424D-8592-78206C2D4457}" type="pres">
      <dgm:prSet presAssocID="{99DF9A77-9C07-4E7C-9A76-56E9ADC240AD}" presName="parTx" presStyleLbl="revTx" presStyleIdx="0" presStyleCnt="5">
        <dgm:presLayoutVars>
          <dgm:chMax val="0"/>
          <dgm:chPref val="0"/>
        </dgm:presLayoutVars>
      </dgm:prSet>
      <dgm:spPr/>
    </dgm:pt>
    <dgm:pt modelId="{DD956C85-9C75-439F-BCEA-D97A635B4067}" type="pres">
      <dgm:prSet presAssocID="{508C2054-32A6-4217-848E-EBD52807CD33}" presName="sibTrans" presStyleCnt="0"/>
      <dgm:spPr/>
    </dgm:pt>
    <dgm:pt modelId="{F4C4D963-5550-4061-8208-E5664A5CC3FC}" type="pres">
      <dgm:prSet presAssocID="{55C981E0-0818-4467-B3E9-14B870F494DB}" presName="compNode" presStyleCnt="0"/>
      <dgm:spPr/>
    </dgm:pt>
    <dgm:pt modelId="{5D3F670B-1C6F-48F3-83F3-C16B47C862F1}" type="pres">
      <dgm:prSet presAssocID="{55C981E0-0818-4467-B3E9-14B870F494DB}" presName="bgRect" presStyleLbl="bgShp" presStyleIdx="1" presStyleCnt="5"/>
      <dgm:spPr/>
    </dgm:pt>
    <dgm:pt modelId="{FD458D3B-1227-4CF5-BC81-9093DCE6F25B}" type="pres">
      <dgm:prSet presAssocID="{55C981E0-0818-4467-B3E9-14B870F494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62DF049-E162-4D35-A9E6-494FE67398E7}" type="pres">
      <dgm:prSet presAssocID="{55C981E0-0818-4467-B3E9-14B870F494DB}" presName="spaceRect" presStyleCnt="0"/>
      <dgm:spPr/>
    </dgm:pt>
    <dgm:pt modelId="{6B2DF315-BE83-47EE-85AB-BC948C48E69E}" type="pres">
      <dgm:prSet presAssocID="{55C981E0-0818-4467-B3E9-14B870F494DB}" presName="parTx" presStyleLbl="revTx" presStyleIdx="1" presStyleCnt="5">
        <dgm:presLayoutVars>
          <dgm:chMax val="0"/>
          <dgm:chPref val="0"/>
        </dgm:presLayoutVars>
      </dgm:prSet>
      <dgm:spPr/>
    </dgm:pt>
    <dgm:pt modelId="{31C4EF44-039E-46CF-AA2F-7A92C8E0FE5E}" type="pres">
      <dgm:prSet presAssocID="{E9BB2DCA-3FA9-4203-ABEE-90E36BEAF175}" presName="sibTrans" presStyleCnt="0"/>
      <dgm:spPr/>
    </dgm:pt>
    <dgm:pt modelId="{EFB379E3-6FA6-47D8-B677-D2A4752642D8}" type="pres">
      <dgm:prSet presAssocID="{87A6A8A6-96EF-446F-9024-4608F931031B}" presName="compNode" presStyleCnt="0"/>
      <dgm:spPr/>
    </dgm:pt>
    <dgm:pt modelId="{591D5956-3471-4C4C-B06D-87244051C8FA}" type="pres">
      <dgm:prSet presAssocID="{87A6A8A6-96EF-446F-9024-4608F931031B}" presName="bgRect" presStyleLbl="bgShp" presStyleIdx="2" presStyleCnt="5"/>
      <dgm:spPr/>
    </dgm:pt>
    <dgm:pt modelId="{D834A0EF-F549-4791-852D-6213C81DC99A}" type="pres">
      <dgm:prSet presAssocID="{87A6A8A6-96EF-446F-9024-4608F93103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A61207A-32B5-4A3B-BDC8-26969653F2DF}" type="pres">
      <dgm:prSet presAssocID="{87A6A8A6-96EF-446F-9024-4608F931031B}" presName="spaceRect" presStyleCnt="0"/>
      <dgm:spPr/>
    </dgm:pt>
    <dgm:pt modelId="{4CA673FF-3D53-4DB6-B1A0-D7310659DD94}" type="pres">
      <dgm:prSet presAssocID="{87A6A8A6-96EF-446F-9024-4608F931031B}" presName="parTx" presStyleLbl="revTx" presStyleIdx="2" presStyleCnt="5">
        <dgm:presLayoutVars>
          <dgm:chMax val="0"/>
          <dgm:chPref val="0"/>
        </dgm:presLayoutVars>
      </dgm:prSet>
      <dgm:spPr/>
    </dgm:pt>
    <dgm:pt modelId="{4427B671-DC96-40AD-B486-6E88AC8F4BC4}" type="pres">
      <dgm:prSet presAssocID="{2955A74D-7E64-4F72-9A05-76765FFCB193}" presName="sibTrans" presStyleCnt="0"/>
      <dgm:spPr/>
    </dgm:pt>
    <dgm:pt modelId="{E5CD8D49-F4C6-4253-8CEB-69887A0BA27C}" type="pres">
      <dgm:prSet presAssocID="{0F365646-69D9-458B-ABD8-FF63E5C1D830}" presName="compNode" presStyleCnt="0"/>
      <dgm:spPr/>
    </dgm:pt>
    <dgm:pt modelId="{47F019C0-EDD0-42E4-99B4-3404D725E562}" type="pres">
      <dgm:prSet presAssocID="{0F365646-69D9-458B-ABD8-FF63E5C1D830}" presName="bgRect" presStyleLbl="bgShp" presStyleIdx="3" presStyleCnt="5"/>
      <dgm:spPr/>
    </dgm:pt>
    <dgm:pt modelId="{C16D3F6C-B3FC-481F-9EA2-2BDE24D9781F}" type="pres">
      <dgm:prSet presAssocID="{0F365646-69D9-458B-ABD8-FF63E5C1D8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451C214-0965-4C62-9AE6-8DF2A2C36EEB}" type="pres">
      <dgm:prSet presAssocID="{0F365646-69D9-458B-ABD8-FF63E5C1D830}" presName="spaceRect" presStyleCnt="0"/>
      <dgm:spPr/>
    </dgm:pt>
    <dgm:pt modelId="{B67AC3DC-E286-4A8D-BD04-70A001B0DD86}" type="pres">
      <dgm:prSet presAssocID="{0F365646-69D9-458B-ABD8-FF63E5C1D830}" presName="parTx" presStyleLbl="revTx" presStyleIdx="3" presStyleCnt="5">
        <dgm:presLayoutVars>
          <dgm:chMax val="0"/>
          <dgm:chPref val="0"/>
        </dgm:presLayoutVars>
      </dgm:prSet>
      <dgm:spPr/>
    </dgm:pt>
    <dgm:pt modelId="{CEB1F0F2-2C0F-4DE3-B379-E1EE2C32F823}" type="pres">
      <dgm:prSet presAssocID="{AA47250C-E706-4949-97BE-A36E1AE82AED}" presName="sibTrans" presStyleCnt="0"/>
      <dgm:spPr/>
    </dgm:pt>
    <dgm:pt modelId="{4E676806-5B33-4B9A-8E6D-1D207A6C3013}" type="pres">
      <dgm:prSet presAssocID="{8CBD62A4-509F-4DF1-B8D6-3D32F75D753D}" presName="compNode" presStyleCnt="0"/>
      <dgm:spPr/>
    </dgm:pt>
    <dgm:pt modelId="{AC8D0F57-5A77-4C1B-9992-DD1E94F74CC9}" type="pres">
      <dgm:prSet presAssocID="{8CBD62A4-509F-4DF1-B8D6-3D32F75D753D}" presName="bgRect" presStyleLbl="bgShp" presStyleIdx="4" presStyleCnt="5"/>
      <dgm:spPr/>
    </dgm:pt>
    <dgm:pt modelId="{78260151-614F-4F9B-BAC4-5FF8C7BE1324}" type="pres">
      <dgm:prSet presAssocID="{8CBD62A4-509F-4DF1-B8D6-3D32F75D75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35613066-7448-4B4A-BBE5-DCB9FE952F55}" type="pres">
      <dgm:prSet presAssocID="{8CBD62A4-509F-4DF1-B8D6-3D32F75D753D}" presName="spaceRect" presStyleCnt="0"/>
      <dgm:spPr/>
    </dgm:pt>
    <dgm:pt modelId="{E77AC166-67AC-4BF2-8CF6-5550D9DC8961}" type="pres">
      <dgm:prSet presAssocID="{8CBD62A4-509F-4DF1-B8D6-3D32F75D753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FECC13C-3A77-417D-A630-7B88FB0676BC}" type="presOf" srcId="{0F365646-69D9-458B-ABD8-FF63E5C1D830}" destId="{B67AC3DC-E286-4A8D-BD04-70A001B0DD86}" srcOrd="0" destOrd="0" presId="urn:microsoft.com/office/officeart/2018/2/layout/IconVerticalSolidList"/>
    <dgm:cxn modelId="{7155B040-A87B-47FF-A2F5-E28C40BD1918}" srcId="{AACDFF02-ECD4-4506-85AE-DA80B88E01EF}" destId="{87A6A8A6-96EF-446F-9024-4608F931031B}" srcOrd="2" destOrd="0" parTransId="{8279DC96-6D0A-4ECD-81EC-1D49E61A4FFE}" sibTransId="{2955A74D-7E64-4F72-9A05-76765FFCB193}"/>
    <dgm:cxn modelId="{3862D048-CC13-4D28-80BD-E55EEC0318E9}" type="presOf" srcId="{99DF9A77-9C07-4E7C-9A76-56E9ADC240AD}" destId="{A4C01295-5F69-424D-8592-78206C2D4457}" srcOrd="0" destOrd="0" presId="urn:microsoft.com/office/officeart/2018/2/layout/IconVerticalSolidList"/>
    <dgm:cxn modelId="{26783B80-B889-478E-BC8F-33824E8AD3AF}" srcId="{AACDFF02-ECD4-4506-85AE-DA80B88E01EF}" destId="{8CBD62A4-509F-4DF1-B8D6-3D32F75D753D}" srcOrd="4" destOrd="0" parTransId="{BAC3DEBE-B933-46D5-B817-069D876BA230}" sibTransId="{D1018F3F-9CC0-4C28-ADDF-758EA81389B4}"/>
    <dgm:cxn modelId="{B31965A4-FA18-47CE-BFAA-5C49CD488873}" type="presOf" srcId="{AACDFF02-ECD4-4506-85AE-DA80B88E01EF}" destId="{33B3AEFD-B8C7-4047-8C78-F4D4F2CC7263}" srcOrd="0" destOrd="0" presId="urn:microsoft.com/office/officeart/2018/2/layout/IconVerticalSolidList"/>
    <dgm:cxn modelId="{1E2D9EA4-14DF-4C6C-8E46-F007C50C06A4}" srcId="{AACDFF02-ECD4-4506-85AE-DA80B88E01EF}" destId="{99DF9A77-9C07-4E7C-9A76-56E9ADC240AD}" srcOrd="0" destOrd="0" parTransId="{DD54A99A-1196-43B8-A59C-AD41B3430B26}" sibTransId="{508C2054-32A6-4217-848E-EBD52807CD33}"/>
    <dgm:cxn modelId="{65D3C0A5-76C3-4F04-BF93-2540B4AD3276}" type="presOf" srcId="{8CBD62A4-509F-4DF1-B8D6-3D32F75D753D}" destId="{E77AC166-67AC-4BF2-8CF6-5550D9DC8961}" srcOrd="0" destOrd="0" presId="urn:microsoft.com/office/officeart/2018/2/layout/IconVerticalSolidList"/>
    <dgm:cxn modelId="{0B4609D9-C01E-41C6-9A5D-B6AAE1B4AFC2}" srcId="{AACDFF02-ECD4-4506-85AE-DA80B88E01EF}" destId="{55C981E0-0818-4467-B3E9-14B870F494DB}" srcOrd="1" destOrd="0" parTransId="{8AC55155-8585-4771-BAA4-956C88E75290}" sibTransId="{E9BB2DCA-3FA9-4203-ABEE-90E36BEAF175}"/>
    <dgm:cxn modelId="{48E597E2-91DF-4DED-BF1F-AA169525A1FF}" type="presOf" srcId="{55C981E0-0818-4467-B3E9-14B870F494DB}" destId="{6B2DF315-BE83-47EE-85AB-BC948C48E69E}" srcOrd="0" destOrd="0" presId="urn:microsoft.com/office/officeart/2018/2/layout/IconVerticalSolidList"/>
    <dgm:cxn modelId="{695BD0E3-2AD7-4823-BC58-281716FAD81E}" srcId="{AACDFF02-ECD4-4506-85AE-DA80B88E01EF}" destId="{0F365646-69D9-458B-ABD8-FF63E5C1D830}" srcOrd="3" destOrd="0" parTransId="{9DA24B2B-8ED9-4CE6-8BA9-E6E0D9B86156}" sibTransId="{AA47250C-E706-4949-97BE-A36E1AE82AED}"/>
    <dgm:cxn modelId="{3F25ACEC-7902-4048-A7B5-F25673DB8097}" type="presOf" srcId="{87A6A8A6-96EF-446F-9024-4608F931031B}" destId="{4CA673FF-3D53-4DB6-B1A0-D7310659DD94}" srcOrd="0" destOrd="0" presId="urn:microsoft.com/office/officeart/2018/2/layout/IconVerticalSolidList"/>
    <dgm:cxn modelId="{CFB357A7-7073-480B-8DB4-F280CFA64B4E}" type="presParOf" srcId="{33B3AEFD-B8C7-4047-8C78-F4D4F2CC7263}" destId="{6EAA80AF-B2EB-4158-AE63-28B2DD872455}" srcOrd="0" destOrd="0" presId="urn:microsoft.com/office/officeart/2018/2/layout/IconVerticalSolidList"/>
    <dgm:cxn modelId="{58D9EB8D-FF81-409B-92F5-D0E9AEF33D6F}" type="presParOf" srcId="{6EAA80AF-B2EB-4158-AE63-28B2DD872455}" destId="{1526CE09-C8EE-453D-861D-8FF892FDD8CF}" srcOrd="0" destOrd="0" presId="urn:microsoft.com/office/officeart/2018/2/layout/IconVerticalSolidList"/>
    <dgm:cxn modelId="{5868EADD-CD81-4AFB-8532-5654D0256E0E}" type="presParOf" srcId="{6EAA80AF-B2EB-4158-AE63-28B2DD872455}" destId="{46186D8F-62BC-43CD-B6D7-E748D83C22BA}" srcOrd="1" destOrd="0" presId="urn:microsoft.com/office/officeart/2018/2/layout/IconVerticalSolidList"/>
    <dgm:cxn modelId="{B724E036-8674-4198-9003-A60098062503}" type="presParOf" srcId="{6EAA80AF-B2EB-4158-AE63-28B2DD872455}" destId="{3FDC20EC-5B38-4C0E-835F-C013C24AD50A}" srcOrd="2" destOrd="0" presId="urn:microsoft.com/office/officeart/2018/2/layout/IconVerticalSolidList"/>
    <dgm:cxn modelId="{96D812FE-F6DB-45E5-88C8-5F194D09120A}" type="presParOf" srcId="{6EAA80AF-B2EB-4158-AE63-28B2DD872455}" destId="{A4C01295-5F69-424D-8592-78206C2D4457}" srcOrd="3" destOrd="0" presId="urn:microsoft.com/office/officeart/2018/2/layout/IconVerticalSolidList"/>
    <dgm:cxn modelId="{C7A80987-1F32-4E81-939B-51198C869C09}" type="presParOf" srcId="{33B3AEFD-B8C7-4047-8C78-F4D4F2CC7263}" destId="{DD956C85-9C75-439F-BCEA-D97A635B4067}" srcOrd="1" destOrd="0" presId="urn:microsoft.com/office/officeart/2018/2/layout/IconVerticalSolidList"/>
    <dgm:cxn modelId="{75309F36-216C-48A3-85B1-6C0A0840E94B}" type="presParOf" srcId="{33B3AEFD-B8C7-4047-8C78-F4D4F2CC7263}" destId="{F4C4D963-5550-4061-8208-E5664A5CC3FC}" srcOrd="2" destOrd="0" presId="urn:microsoft.com/office/officeart/2018/2/layout/IconVerticalSolidList"/>
    <dgm:cxn modelId="{9637B0EF-06DB-40F0-94FF-01C267088B63}" type="presParOf" srcId="{F4C4D963-5550-4061-8208-E5664A5CC3FC}" destId="{5D3F670B-1C6F-48F3-83F3-C16B47C862F1}" srcOrd="0" destOrd="0" presId="urn:microsoft.com/office/officeart/2018/2/layout/IconVerticalSolidList"/>
    <dgm:cxn modelId="{0DC02168-DAA3-4A8F-919F-7E86DD9C9D38}" type="presParOf" srcId="{F4C4D963-5550-4061-8208-E5664A5CC3FC}" destId="{FD458D3B-1227-4CF5-BC81-9093DCE6F25B}" srcOrd="1" destOrd="0" presId="urn:microsoft.com/office/officeart/2018/2/layout/IconVerticalSolidList"/>
    <dgm:cxn modelId="{AA1ABC55-8449-4BC8-AEC1-7198D98F7AAA}" type="presParOf" srcId="{F4C4D963-5550-4061-8208-E5664A5CC3FC}" destId="{B62DF049-E162-4D35-A9E6-494FE67398E7}" srcOrd="2" destOrd="0" presId="urn:microsoft.com/office/officeart/2018/2/layout/IconVerticalSolidList"/>
    <dgm:cxn modelId="{B7647DD1-B454-4DE9-B278-1B89F02693BB}" type="presParOf" srcId="{F4C4D963-5550-4061-8208-E5664A5CC3FC}" destId="{6B2DF315-BE83-47EE-85AB-BC948C48E69E}" srcOrd="3" destOrd="0" presId="urn:microsoft.com/office/officeart/2018/2/layout/IconVerticalSolidList"/>
    <dgm:cxn modelId="{5290B585-74E0-4D5B-BE23-44269E24FA0F}" type="presParOf" srcId="{33B3AEFD-B8C7-4047-8C78-F4D4F2CC7263}" destId="{31C4EF44-039E-46CF-AA2F-7A92C8E0FE5E}" srcOrd="3" destOrd="0" presId="urn:microsoft.com/office/officeart/2018/2/layout/IconVerticalSolidList"/>
    <dgm:cxn modelId="{6B4E33CA-FAF5-409C-B1AC-AD879E206A2F}" type="presParOf" srcId="{33B3AEFD-B8C7-4047-8C78-F4D4F2CC7263}" destId="{EFB379E3-6FA6-47D8-B677-D2A4752642D8}" srcOrd="4" destOrd="0" presId="urn:microsoft.com/office/officeart/2018/2/layout/IconVerticalSolidList"/>
    <dgm:cxn modelId="{98C95368-E643-40DF-883E-916CF7ABB64A}" type="presParOf" srcId="{EFB379E3-6FA6-47D8-B677-D2A4752642D8}" destId="{591D5956-3471-4C4C-B06D-87244051C8FA}" srcOrd="0" destOrd="0" presId="urn:microsoft.com/office/officeart/2018/2/layout/IconVerticalSolidList"/>
    <dgm:cxn modelId="{23046A78-FED5-4AA2-A3EB-996D84CDE6F6}" type="presParOf" srcId="{EFB379E3-6FA6-47D8-B677-D2A4752642D8}" destId="{D834A0EF-F549-4791-852D-6213C81DC99A}" srcOrd="1" destOrd="0" presId="urn:microsoft.com/office/officeart/2018/2/layout/IconVerticalSolidList"/>
    <dgm:cxn modelId="{590989D0-5FEE-41BF-A39E-5BBB079EEB1C}" type="presParOf" srcId="{EFB379E3-6FA6-47D8-B677-D2A4752642D8}" destId="{AA61207A-32B5-4A3B-BDC8-26969653F2DF}" srcOrd="2" destOrd="0" presId="urn:microsoft.com/office/officeart/2018/2/layout/IconVerticalSolidList"/>
    <dgm:cxn modelId="{12C0D8F3-D028-44EE-8372-EEFE9FD5B094}" type="presParOf" srcId="{EFB379E3-6FA6-47D8-B677-D2A4752642D8}" destId="{4CA673FF-3D53-4DB6-B1A0-D7310659DD94}" srcOrd="3" destOrd="0" presId="urn:microsoft.com/office/officeart/2018/2/layout/IconVerticalSolidList"/>
    <dgm:cxn modelId="{47AA9A1F-E1D6-47CA-A9E1-926B222E272D}" type="presParOf" srcId="{33B3AEFD-B8C7-4047-8C78-F4D4F2CC7263}" destId="{4427B671-DC96-40AD-B486-6E88AC8F4BC4}" srcOrd="5" destOrd="0" presId="urn:microsoft.com/office/officeart/2018/2/layout/IconVerticalSolidList"/>
    <dgm:cxn modelId="{0EEEB9EC-2A44-4D0B-8836-B143BCB1CA35}" type="presParOf" srcId="{33B3AEFD-B8C7-4047-8C78-F4D4F2CC7263}" destId="{E5CD8D49-F4C6-4253-8CEB-69887A0BA27C}" srcOrd="6" destOrd="0" presId="urn:microsoft.com/office/officeart/2018/2/layout/IconVerticalSolidList"/>
    <dgm:cxn modelId="{A3A9FC24-6CA0-4B9A-9853-ECA5232D3BC1}" type="presParOf" srcId="{E5CD8D49-F4C6-4253-8CEB-69887A0BA27C}" destId="{47F019C0-EDD0-42E4-99B4-3404D725E562}" srcOrd="0" destOrd="0" presId="urn:microsoft.com/office/officeart/2018/2/layout/IconVerticalSolidList"/>
    <dgm:cxn modelId="{B049ADD2-BF9F-4C4E-9694-09BA9CD71749}" type="presParOf" srcId="{E5CD8D49-F4C6-4253-8CEB-69887A0BA27C}" destId="{C16D3F6C-B3FC-481F-9EA2-2BDE24D9781F}" srcOrd="1" destOrd="0" presId="urn:microsoft.com/office/officeart/2018/2/layout/IconVerticalSolidList"/>
    <dgm:cxn modelId="{DB402C9A-4EEA-44ED-8864-F58CAAFA7D5B}" type="presParOf" srcId="{E5CD8D49-F4C6-4253-8CEB-69887A0BA27C}" destId="{9451C214-0965-4C62-9AE6-8DF2A2C36EEB}" srcOrd="2" destOrd="0" presId="urn:microsoft.com/office/officeart/2018/2/layout/IconVerticalSolidList"/>
    <dgm:cxn modelId="{11E10457-A350-4C81-A0C9-6D310C61D41C}" type="presParOf" srcId="{E5CD8D49-F4C6-4253-8CEB-69887A0BA27C}" destId="{B67AC3DC-E286-4A8D-BD04-70A001B0DD86}" srcOrd="3" destOrd="0" presId="urn:microsoft.com/office/officeart/2018/2/layout/IconVerticalSolidList"/>
    <dgm:cxn modelId="{545EBC3C-069E-4250-98E5-30F362AFA909}" type="presParOf" srcId="{33B3AEFD-B8C7-4047-8C78-F4D4F2CC7263}" destId="{CEB1F0F2-2C0F-4DE3-B379-E1EE2C32F823}" srcOrd="7" destOrd="0" presId="urn:microsoft.com/office/officeart/2018/2/layout/IconVerticalSolidList"/>
    <dgm:cxn modelId="{79CE468A-858C-4AF2-8520-F664CDD1F925}" type="presParOf" srcId="{33B3AEFD-B8C7-4047-8C78-F4D4F2CC7263}" destId="{4E676806-5B33-4B9A-8E6D-1D207A6C3013}" srcOrd="8" destOrd="0" presId="urn:microsoft.com/office/officeart/2018/2/layout/IconVerticalSolidList"/>
    <dgm:cxn modelId="{3D3546E8-7F25-498B-A62A-E1CEEC58B62C}" type="presParOf" srcId="{4E676806-5B33-4B9A-8E6D-1D207A6C3013}" destId="{AC8D0F57-5A77-4C1B-9992-DD1E94F74CC9}" srcOrd="0" destOrd="0" presId="urn:microsoft.com/office/officeart/2018/2/layout/IconVerticalSolidList"/>
    <dgm:cxn modelId="{BBD18837-05A3-4A46-97EC-52F2B3081541}" type="presParOf" srcId="{4E676806-5B33-4B9A-8E6D-1D207A6C3013}" destId="{78260151-614F-4F9B-BAC4-5FF8C7BE1324}" srcOrd="1" destOrd="0" presId="urn:microsoft.com/office/officeart/2018/2/layout/IconVerticalSolidList"/>
    <dgm:cxn modelId="{A8CE247C-DB11-4164-AEEC-326C440465FC}" type="presParOf" srcId="{4E676806-5B33-4B9A-8E6D-1D207A6C3013}" destId="{35613066-7448-4B4A-BBE5-DCB9FE952F55}" srcOrd="2" destOrd="0" presId="urn:microsoft.com/office/officeart/2018/2/layout/IconVerticalSolidList"/>
    <dgm:cxn modelId="{6275632D-D7C0-4B04-89BD-E4F277E44024}" type="presParOf" srcId="{4E676806-5B33-4B9A-8E6D-1D207A6C3013}" destId="{E77AC166-67AC-4BF2-8CF6-5550D9DC89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6CE09-C8EE-453D-861D-8FF892FDD8CF}">
      <dsp:nvSpPr>
        <dsp:cNvPr id="0" name=""/>
        <dsp:cNvSpPr/>
      </dsp:nvSpPr>
      <dsp:spPr>
        <a:xfrm>
          <a:off x="0" y="3045"/>
          <a:ext cx="10353675" cy="648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86D8F-62BC-43CD-B6D7-E748D83C22BA}">
      <dsp:nvSpPr>
        <dsp:cNvPr id="0" name=""/>
        <dsp:cNvSpPr/>
      </dsp:nvSpPr>
      <dsp:spPr>
        <a:xfrm>
          <a:off x="196235" y="149006"/>
          <a:ext cx="356792" cy="356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01295-5F69-424D-8592-78206C2D4457}">
      <dsp:nvSpPr>
        <dsp:cNvPr id="0" name=""/>
        <dsp:cNvSpPr/>
      </dsp:nvSpPr>
      <dsp:spPr>
        <a:xfrm>
          <a:off x="749263" y="3045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STEP 1: </a:t>
          </a:r>
          <a:r>
            <a:rPr lang="en-US" sz="1900" kern="1200" dirty="0"/>
            <a:t>Use model to predict the probabilities of churn (and hence retention) for every host</a:t>
          </a:r>
        </a:p>
      </dsp:txBody>
      <dsp:txXfrm>
        <a:off x="749263" y="3045"/>
        <a:ext cx="9604411" cy="648712"/>
      </dsp:txXfrm>
    </dsp:sp>
    <dsp:sp modelId="{5D3F670B-1C6F-48F3-83F3-C16B47C862F1}">
      <dsp:nvSpPr>
        <dsp:cNvPr id="0" name=""/>
        <dsp:cNvSpPr/>
      </dsp:nvSpPr>
      <dsp:spPr>
        <a:xfrm>
          <a:off x="0" y="813936"/>
          <a:ext cx="10353675" cy="648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58D3B-1227-4CF5-BC81-9093DCE6F25B}">
      <dsp:nvSpPr>
        <dsp:cNvPr id="0" name=""/>
        <dsp:cNvSpPr/>
      </dsp:nvSpPr>
      <dsp:spPr>
        <a:xfrm>
          <a:off x="196235" y="959897"/>
          <a:ext cx="356792" cy="356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DF315-BE83-47EE-85AB-BC948C48E69E}">
      <dsp:nvSpPr>
        <dsp:cNvPr id="0" name=""/>
        <dsp:cNvSpPr/>
      </dsp:nvSpPr>
      <dsp:spPr>
        <a:xfrm>
          <a:off x="749263" y="813936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STEP 2: </a:t>
          </a:r>
          <a:r>
            <a:rPr lang="en-US" sz="1900" kern="1200"/>
            <a:t>Calculate the expected revenue from each host if all the churning hosts are retained. This is exactly equal to the revenue given by them last year. Let’s call this Rev1.</a:t>
          </a:r>
        </a:p>
      </dsp:txBody>
      <dsp:txXfrm>
        <a:off x="749263" y="813936"/>
        <a:ext cx="9604411" cy="648712"/>
      </dsp:txXfrm>
    </dsp:sp>
    <dsp:sp modelId="{591D5956-3471-4C4C-B06D-87244051C8FA}">
      <dsp:nvSpPr>
        <dsp:cNvPr id="0" name=""/>
        <dsp:cNvSpPr/>
      </dsp:nvSpPr>
      <dsp:spPr>
        <a:xfrm>
          <a:off x="0" y="1624828"/>
          <a:ext cx="10353675" cy="648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4A0EF-F549-4791-852D-6213C81DC99A}">
      <dsp:nvSpPr>
        <dsp:cNvPr id="0" name=""/>
        <dsp:cNvSpPr/>
      </dsp:nvSpPr>
      <dsp:spPr>
        <a:xfrm>
          <a:off x="196235" y="1770788"/>
          <a:ext cx="356792" cy="356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673FF-3D53-4DB6-B1A0-D7310659DD94}">
      <dsp:nvSpPr>
        <dsp:cNvPr id="0" name=""/>
        <dsp:cNvSpPr/>
      </dsp:nvSpPr>
      <dsp:spPr>
        <a:xfrm>
          <a:off x="749263" y="1624828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STEP 3: </a:t>
          </a:r>
          <a:r>
            <a:rPr lang="en-US" sz="1900" kern="1200"/>
            <a:t>Calculate the expected revenue from each host if there is no retention effort. This is equal to retention probability multiplied by last year’s revenue. Let’s call this Rev2.</a:t>
          </a:r>
        </a:p>
      </dsp:txBody>
      <dsp:txXfrm>
        <a:off x="749263" y="1624828"/>
        <a:ext cx="9604411" cy="648712"/>
      </dsp:txXfrm>
    </dsp:sp>
    <dsp:sp modelId="{47F019C0-EDD0-42E4-99B4-3404D725E562}">
      <dsp:nvSpPr>
        <dsp:cNvPr id="0" name=""/>
        <dsp:cNvSpPr/>
      </dsp:nvSpPr>
      <dsp:spPr>
        <a:xfrm>
          <a:off x="0" y="2435719"/>
          <a:ext cx="10353675" cy="648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D3F6C-B3FC-481F-9EA2-2BDE24D9781F}">
      <dsp:nvSpPr>
        <dsp:cNvPr id="0" name=""/>
        <dsp:cNvSpPr/>
      </dsp:nvSpPr>
      <dsp:spPr>
        <a:xfrm>
          <a:off x="196235" y="2581679"/>
          <a:ext cx="356792" cy="356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C3DC-E286-4A8D-BD04-70A001B0DD86}">
      <dsp:nvSpPr>
        <dsp:cNvPr id="0" name=""/>
        <dsp:cNvSpPr/>
      </dsp:nvSpPr>
      <dsp:spPr>
        <a:xfrm>
          <a:off x="749263" y="2435719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STEP 4:</a:t>
          </a:r>
          <a:r>
            <a:rPr lang="en-US" sz="1900" kern="1200"/>
            <a:t> Take the difference between these two values, Diff = Rev1 – Rev2 </a:t>
          </a:r>
        </a:p>
      </dsp:txBody>
      <dsp:txXfrm>
        <a:off x="749263" y="2435719"/>
        <a:ext cx="9604411" cy="648712"/>
      </dsp:txXfrm>
    </dsp:sp>
    <dsp:sp modelId="{AC8D0F57-5A77-4C1B-9992-DD1E94F74CC9}">
      <dsp:nvSpPr>
        <dsp:cNvPr id="0" name=""/>
        <dsp:cNvSpPr/>
      </dsp:nvSpPr>
      <dsp:spPr>
        <a:xfrm>
          <a:off x="0" y="3246610"/>
          <a:ext cx="10353675" cy="6487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60151-614F-4F9B-BAC4-5FF8C7BE1324}">
      <dsp:nvSpPr>
        <dsp:cNvPr id="0" name=""/>
        <dsp:cNvSpPr/>
      </dsp:nvSpPr>
      <dsp:spPr>
        <a:xfrm>
          <a:off x="196235" y="3392570"/>
          <a:ext cx="356792" cy="356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AC166-67AC-4BF2-8CF6-5550D9DC8961}">
      <dsp:nvSpPr>
        <dsp:cNvPr id="0" name=""/>
        <dsp:cNvSpPr/>
      </dsp:nvSpPr>
      <dsp:spPr>
        <a:xfrm>
          <a:off x="749263" y="3246610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STEP 5:</a:t>
          </a:r>
          <a:r>
            <a:rPr lang="en-US" sz="1900" kern="1200" dirty="0"/>
            <a:t> If the difference (Diff) is greater than $1000, then give the gift to that host</a:t>
          </a:r>
        </a:p>
      </dsp:txBody>
      <dsp:txXfrm>
        <a:off x="749263" y="3246610"/>
        <a:ext cx="9604411" cy="648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71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6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49431D-0543-4C23-A3CB-7D229686CA1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7200-C587-18DF-3D3D-338341CE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Airbnb Host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C7EF-926C-D1EC-5C6D-C70F4500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Group 3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CC5AB-2E19-8527-EE8D-17815D140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350D-8F3A-A1EC-432B-B8C2C4DD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48" y="2578622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290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3906-772E-09C9-32E9-F577527C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5722-4506-C260-D050-30EA5C1D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732449"/>
            <a:ext cx="6299628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Airbnb wants to predict which hosts in a particular city will de-list their property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It wants to target certain hosts with a $1000 gift to retain them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Assumptions: Airbnb receives 15% of a host’s revenue; all hosts receiving the gift will be retained; revenue remains unchanged from previous year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Objective: To create a list of hosts to whom the gift should be given to maximize Airbnb’s net profit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Two important factors to be noted:</a:t>
            </a:r>
          </a:p>
          <a:p>
            <a:pPr lvl="1">
              <a:lnSpc>
                <a:spcPct val="90000"/>
              </a:lnSpc>
              <a:buClr>
                <a:srgbClr val="F2A11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If a host gives very little revenue to Airbnb, then retention effort does not make sense</a:t>
            </a:r>
          </a:p>
          <a:p>
            <a:pPr lvl="1">
              <a:lnSpc>
                <a:spcPct val="90000"/>
              </a:lnSpc>
              <a:buClr>
                <a:srgbClr val="F2A11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If a host gives an enormous revenue to Airbnb, then retention effort makes sense even if the churn probability is low</a:t>
            </a:r>
          </a:p>
        </p:txBody>
      </p:sp>
      <p:pic>
        <p:nvPicPr>
          <p:cNvPr id="3079" name="Picture 307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31A8B22-A8E1-02D1-61DC-5891943F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05" b="-2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4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2E935-8A7F-58D2-6057-32FDF6A7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2D14-58E7-61E4-487C-0E4B464F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1055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098B-FD18-5575-CF4A-E84E4A27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85" y="1580049"/>
            <a:ext cx="5939588" cy="46683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8BE64"/>
              </a:buClr>
              <a:buNone/>
            </a:pPr>
            <a:r>
              <a:rPr lang="en-US" sz="1600" dirty="0"/>
              <a:t>Following observations were made from exploring the training data:</a:t>
            </a:r>
          </a:p>
          <a:p>
            <a:pPr marL="36900" indent="0">
              <a:lnSpc>
                <a:spcPct val="90000"/>
              </a:lnSpc>
              <a:buClr>
                <a:srgbClr val="F8BE64"/>
              </a:buClr>
              <a:buNone/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Airbnb earned an average of $4735 last year from the hosts, with the most profitable host generating $96,949</a:t>
            </a:r>
          </a:p>
          <a:p>
            <a:pPr marL="36900" indent="0">
              <a:lnSpc>
                <a:spcPct val="90000"/>
              </a:lnSpc>
              <a:buClr>
                <a:srgbClr val="F8BE64"/>
              </a:buClr>
              <a:buNone/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The hosts who churned had, on an average, fewer reservation days in all months than the hosts who continued</a:t>
            </a:r>
          </a:p>
          <a:p>
            <a:pPr>
              <a:lnSpc>
                <a:spcPct val="90000"/>
              </a:lnSpc>
              <a:buClr>
                <a:srgbClr val="F8BE64"/>
              </a:buClr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Assuming ‘</a:t>
            </a:r>
            <a:r>
              <a:rPr lang="en-US" sz="1600" dirty="0" err="1"/>
              <a:t>nmon</a:t>
            </a:r>
            <a:r>
              <a:rPr lang="en-US" sz="1600" dirty="0"/>
              <a:t>’ to denote the vintage of a host in months, it was seen that the newer hosts are more prone to de-listing their property</a:t>
            </a:r>
          </a:p>
          <a:p>
            <a:pPr>
              <a:lnSpc>
                <a:spcPct val="90000"/>
              </a:lnSpc>
              <a:buClr>
                <a:srgbClr val="F8BE64"/>
              </a:buClr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The distributions of the other variables (such as rating, number of bedrooms / bathrooms) are almost indistinguishable between the hosts who churned and those who did not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9102AF23-E98C-4731-80EC-9A787822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389731"/>
            <a:ext cx="4065464" cy="27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1FD21-4C82-9FBD-848F-575DE37D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46AF-3D68-70AC-55B4-AF528DA1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Logic to determine gift recipients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0E99CEC-7376-29B3-A01B-F546BD44B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5914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97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66EC8-CB9E-025A-F616-3415540D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721D-D0FA-C3C1-E5FF-64C84540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C0B7-4EF1-1807-FDF9-0222D5FD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 algn="just">
              <a:buClr>
                <a:srgbClr val="229ED2"/>
              </a:buClr>
              <a:buNone/>
            </a:pPr>
            <a:r>
              <a:rPr lang="en-US" dirty="0"/>
              <a:t>We used the latitude-longitude coordinates to create 4 clusters of hosts, using K-Means Clustering method. The same clusters were fitted in the test data (</a:t>
            </a:r>
            <a:r>
              <a:rPr lang="en-US" dirty="0" err="1"/>
              <a:t>abb_new</a:t>
            </a:r>
            <a:r>
              <a:rPr lang="en-US" dirty="0"/>
              <a:t>) as well so that ‘cluster’ may be used as a predictor after converting to dummies.</a:t>
            </a:r>
          </a:p>
          <a:p>
            <a:pPr marL="36900" indent="0">
              <a:buClr>
                <a:srgbClr val="229ED2"/>
              </a:buClr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7654F-0D9C-1669-B6C1-1AA6BBDC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03339"/>
            <a:ext cx="4065464" cy="29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BC9A0-EFCD-2DC6-C58E-563D276F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F98-3708-C118-0B2F-9ACEEFEA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9672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Churn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DA3E-6CFC-A085-DE6E-35D7F1E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58" y="1729294"/>
            <a:ext cx="5884597" cy="405875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Clr>
                <a:srgbClr val="AAD184"/>
              </a:buClr>
            </a:pPr>
            <a:r>
              <a:rPr lang="en-US" sz="1800" b="1" dirty="0"/>
              <a:t>Models tried:</a:t>
            </a:r>
            <a:r>
              <a:rPr lang="en-US" sz="1800" dirty="0"/>
              <a:t> We tried different supervised learning models such as Logistic Regression, Decision Tree, Random Forest and Gradient Boosted Trees</a:t>
            </a:r>
          </a:p>
          <a:p>
            <a:pPr>
              <a:lnSpc>
                <a:spcPct val="90000"/>
              </a:lnSpc>
              <a:buClr>
                <a:srgbClr val="AAD184"/>
              </a:buClr>
            </a:pPr>
            <a:endParaRPr lang="en-US" sz="1800" dirty="0"/>
          </a:p>
          <a:p>
            <a:pPr>
              <a:lnSpc>
                <a:spcPct val="90000"/>
              </a:lnSpc>
              <a:buClr>
                <a:srgbClr val="AAD184"/>
              </a:buClr>
            </a:pPr>
            <a:r>
              <a:rPr lang="en-US" sz="1800" b="1" dirty="0"/>
              <a:t>Final model: </a:t>
            </a:r>
            <a:r>
              <a:rPr lang="en-US" sz="1800" dirty="0"/>
              <a:t>The best performing model was a Random Forest model with a validation ROC-AUC of 0.81</a:t>
            </a:r>
          </a:p>
          <a:p>
            <a:pPr>
              <a:lnSpc>
                <a:spcPct val="90000"/>
              </a:lnSpc>
              <a:buClr>
                <a:srgbClr val="AAD184"/>
              </a:buClr>
            </a:pPr>
            <a:endParaRPr lang="en-US" sz="1800" dirty="0"/>
          </a:p>
          <a:p>
            <a:pPr>
              <a:lnSpc>
                <a:spcPct val="90000"/>
              </a:lnSpc>
              <a:buClr>
                <a:srgbClr val="AAD184"/>
              </a:buClr>
            </a:pPr>
            <a:r>
              <a:rPr lang="en-US" sz="1800" b="1" dirty="0"/>
              <a:t>Details of the model: </a:t>
            </a:r>
          </a:p>
          <a:p>
            <a:pPr marL="450000" lvl="1" indent="0">
              <a:lnSpc>
                <a:spcPct val="90000"/>
              </a:lnSpc>
              <a:buClr>
                <a:srgbClr val="AAD184"/>
              </a:buClr>
              <a:buNone/>
            </a:pPr>
            <a:r>
              <a:rPr lang="en-US" dirty="0" err="1"/>
              <a:t>max_depth</a:t>
            </a:r>
            <a:r>
              <a:rPr lang="en-US" dirty="0"/>
              <a:t> = 8</a:t>
            </a:r>
            <a:br>
              <a:rPr lang="en-US" dirty="0"/>
            </a:br>
            <a:r>
              <a:rPr lang="en-US" dirty="0" err="1"/>
              <a:t>max_features</a:t>
            </a:r>
            <a:r>
              <a:rPr lang="en-US" dirty="0"/>
              <a:t> = 0.5 </a:t>
            </a:r>
            <a:br>
              <a:rPr lang="en-US" dirty="0"/>
            </a:br>
            <a:r>
              <a:rPr lang="en-US" dirty="0" err="1"/>
              <a:t>max_samples</a:t>
            </a:r>
            <a:r>
              <a:rPr lang="en-US" dirty="0"/>
              <a:t> = 0.7</a:t>
            </a:r>
            <a:br>
              <a:rPr lang="en-US" dirty="0"/>
            </a:br>
            <a:r>
              <a:rPr lang="en-US" dirty="0" err="1"/>
              <a:t>n_estimators</a:t>
            </a:r>
            <a:r>
              <a:rPr lang="en-US" dirty="0"/>
              <a:t> = 500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5986E-2A61-6754-FEFD-B0DD67F8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71" b="-1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71ACF-FE44-353E-967A-A8493F5F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1DE4-F92D-4132-3037-EDDA699A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185" y="385427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102AB9-8D05-6C99-D57A-9BA51FF97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33" y="1355877"/>
            <a:ext cx="9584267" cy="54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9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FDF6-3C5B-4E9B-B497-3DBB2FE92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0AEF-A9E6-2456-AE26-7A775E7D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77887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Code output excerpt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96D5BA-28FD-EE6C-D660-FDFE135772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76" y="1580050"/>
            <a:ext cx="8508999" cy="49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9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AA7D5-02FD-28E8-D654-74D86E4D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EFB4-591A-8D21-92C6-21E22670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158" y="648085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Final results (based on </a:t>
            </a:r>
            <a:r>
              <a:rPr lang="en-US" sz="3600" dirty="0" err="1"/>
              <a:t>abb_new</a:t>
            </a:r>
            <a:r>
              <a:rPr lang="en-US" sz="36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B978DE-A8C0-9F74-82A1-A5949CAD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50188"/>
              </p:ext>
            </p:extLst>
          </p:nvPr>
        </p:nvGraphicFramePr>
        <p:xfrm>
          <a:off x="3230032" y="2229070"/>
          <a:ext cx="5960149" cy="2444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7567">
                  <a:extLst>
                    <a:ext uri="{9D8B030D-6E8A-4147-A177-3AD203B41FA5}">
                      <a16:colId xmlns:a16="http://schemas.microsoft.com/office/drawing/2014/main" val="3619988017"/>
                    </a:ext>
                  </a:extLst>
                </a:gridCol>
                <a:gridCol w="1932582">
                  <a:extLst>
                    <a:ext uri="{9D8B030D-6E8A-4147-A177-3AD203B41FA5}">
                      <a16:colId xmlns:a16="http://schemas.microsoft.com/office/drawing/2014/main" val="2121636669"/>
                    </a:ext>
                  </a:extLst>
                </a:gridCol>
              </a:tblGrid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45752"/>
                  </a:ext>
                </a:extLst>
              </a:tr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9594"/>
                  </a:ext>
                </a:extLst>
              </a:tr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Gift to be given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08537"/>
                  </a:ext>
                </a:extLst>
              </a:tr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retention effort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$334,000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4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9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325</TotalTime>
  <Words>530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Wingdings</vt:lpstr>
      <vt:lpstr>Wingdings 2</vt:lpstr>
      <vt:lpstr>Slate</vt:lpstr>
      <vt:lpstr>Airbnb Host Retention</vt:lpstr>
      <vt:lpstr>Problem overview</vt:lpstr>
      <vt:lpstr>Exploratory data analysis</vt:lpstr>
      <vt:lpstr>Logic to determine gift recipients</vt:lpstr>
      <vt:lpstr>Feature engineering</vt:lpstr>
      <vt:lpstr>Churn prediction</vt:lpstr>
      <vt:lpstr>Feature importance</vt:lpstr>
      <vt:lpstr>Code output excerpt</vt:lpstr>
      <vt:lpstr>Final results (based on abb_new)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Soutik Banerjee</dc:creator>
  <cp:lastModifiedBy>Prashast Vaish</cp:lastModifiedBy>
  <cp:revision>10</cp:revision>
  <dcterms:created xsi:type="dcterms:W3CDTF">2024-12-04T19:14:20Z</dcterms:created>
  <dcterms:modified xsi:type="dcterms:W3CDTF">2024-12-05T13:39:00Z</dcterms:modified>
</cp:coreProperties>
</file>