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notesMasterIdLst>
    <p:notesMasterId r:id="rId19"/>
  </p:notesMasterIdLst>
  <p:sldIdLst>
    <p:sldId id="256" r:id="rId2"/>
    <p:sldId id="261" r:id="rId3"/>
    <p:sldId id="259" r:id="rId4"/>
    <p:sldId id="260" r:id="rId5"/>
    <p:sldId id="264" r:id="rId6"/>
    <p:sldId id="265" r:id="rId7"/>
    <p:sldId id="263" r:id="rId8"/>
    <p:sldId id="266" r:id="rId9"/>
    <p:sldId id="271" r:id="rId10"/>
    <p:sldId id="272" r:id="rId11"/>
    <p:sldId id="273" r:id="rId12"/>
    <p:sldId id="274" r:id="rId13"/>
    <p:sldId id="268" r:id="rId14"/>
    <p:sldId id="269" r:id="rId15"/>
    <p:sldId id="275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133F"/>
    <a:srgbClr val="FF5B79"/>
    <a:srgbClr val="002CFF"/>
    <a:srgbClr val="BCB900"/>
    <a:srgbClr val="48B065"/>
    <a:srgbClr val="00635D"/>
    <a:srgbClr val="DC8F14"/>
    <a:srgbClr val="52C975"/>
    <a:srgbClr val="4CADD5"/>
    <a:srgbClr val="00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34E69-DE13-110B-11F3-7F9DBCBD99CE}" v="585" dt="2025-02-25T01:09:01.275"/>
    <p1510:client id="{B157100B-0F6F-2B53-9721-9EAF52A9CFA7}" v="352" dt="2025-02-24T19:44:49.252"/>
    <p1510:client id="{F1036121-BDBE-B246-BF9F-351EFF943464}" v="592" dt="2025-02-24T21:49:25.458"/>
    <p1510:client id="{F9C11DDF-2D4B-D5D7-DA8B-206A251B682E}" v="11" dt="2025-02-24T22:48:32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21" autoAdjust="0"/>
  </p:normalViewPr>
  <p:slideViewPr>
    <p:cSldViewPr snapToGrid="0">
      <p:cViewPr varScale="1">
        <p:scale>
          <a:sx n="86" d="100"/>
          <a:sy n="86" d="100"/>
        </p:scale>
        <p:origin x="53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Size</a:t>
            </a:r>
            <a:r>
              <a:rPr lang="en-US" baseline="0"/>
              <a:t> and Growth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Home Fitness Market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  <c:pt idx="5">
                  <c:v>2028</c:v>
                </c:pt>
                <c:pt idx="6">
                  <c:v>2029</c:v>
                </c:pt>
                <c:pt idx="7">
                  <c:v>2030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11.6</c:v>
                </c:pt>
                <c:pt idx="1">
                  <c:v>12.203200000000001</c:v>
                </c:pt>
                <c:pt idx="2">
                  <c:v>12.837766400000001</c:v>
                </c:pt>
                <c:pt idx="3">
                  <c:v>13.505330252800002</c:v>
                </c:pt>
                <c:pt idx="4">
                  <c:v>14.207607425945604</c:v>
                </c:pt>
                <c:pt idx="5">
                  <c:v>14.946403012094775</c:v>
                </c:pt>
                <c:pt idx="6">
                  <c:v>15.723615968723704</c:v>
                </c:pt>
                <c:pt idx="7">
                  <c:v>16.541243999097336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5048-BD87-479235540B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 Personal Trainer Market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  <c:pt idx="5">
                  <c:v>2028</c:v>
                </c:pt>
                <c:pt idx="6">
                  <c:v>2029</c:v>
                </c:pt>
                <c:pt idx="7">
                  <c:v>2030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9.3989999999999991</c:v>
                </c:pt>
                <c:pt idx="1">
                  <c:v>11.325794999999999</c:v>
                </c:pt>
                <c:pt idx="2">
                  <c:v>13.647582975000001</c:v>
                </c:pt>
                <c:pt idx="3">
                  <c:v>16.445337484875001</c:v>
                </c:pt>
                <c:pt idx="4">
                  <c:v>19.816631669274376</c:v>
                </c:pt>
                <c:pt idx="5">
                  <c:v>23.879041161475623</c:v>
                </c:pt>
                <c:pt idx="6">
                  <c:v>28.774244599578129</c:v>
                </c:pt>
                <c:pt idx="7">
                  <c:v>34.672964742491651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5048-BD87-479235540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7445567"/>
        <c:axId val="1587447279"/>
      </c:lineChart>
      <c:catAx>
        <c:axId val="158744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447279"/>
        <c:crosses val="autoZero"/>
        <c:auto val="1"/>
        <c:lblAlgn val="ctr"/>
        <c:lblOffset val="100"/>
        <c:noMultiLvlLbl val="0"/>
      </c:catAx>
      <c:valAx>
        <c:axId val="158744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 (Billions)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44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1719754423389213E-2"/>
                  <c:y val="-2.983397276698592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51-FA4D-80B8-CEAE9B053E96}"/>
                </c:ext>
              </c:extLst>
            </c:dLbl>
            <c:dLbl>
              <c:idx val="1"/>
              <c:layout>
                <c:manualLayout>
                  <c:x val="0.106362340922399"/>
                  <c:y val="-2.386717821358874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B51-FA4D-80B8-CEAE9B053E96}"/>
                </c:ext>
              </c:extLst>
            </c:dLbl>
            <c:dLbl>
              <c:idx val="3"/>
              <c:layout>
                <c:manualLayout>
                  <c:x val="9.9098008931470832E-2"/>
                  <c:y val="-1.193358910679434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AA-AC4E-9805-2FB29A968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Tonal</c:v>
                </c:pt>
                <c:pt idx="1">
                  <c:v>OxeFit</c:v>
                </c:pt>
                <c:pt idx="3">
                  <c:v>Home Gym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3995</c:v>
                </c:pt>
                <c:pt idx="1">
                  <c:v>3999</c:v>
                </c:pt>
                <c:pt idx="3">
                  <c:v>4780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1-FA4D-80B8-CEAE9B053E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Accessories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1306910667985224E-2"/>
                  <c:y val="4.17675618737802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B51-FA4D-80B8-CEAE9B053E96}"/>
                </c:ext>
              </c:extLst>
            </c:dLbl>
            <c:dLbl>
              <c:idx val="1"/>
              <c:layout>
                <c:manualLayout>
                  <c:x val="0"/>
                  <c:y val="-1.4735202731341322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noFill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B51-FA4D-80B8-CEAE9B053E96}"/>
                </c:ext>
              </c:extLst>
            </c:dLbl>
            <c:dLbl>
              <c:idx val="3"/>
              <c:layout>
                <c:manualLayout>
                  <c:x val="8.1381081585283607E-2"/>
                  <c:y val="7.14247624792924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595508972692787E-2"/>
                      <c:h val="4.44122143573292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BAA-AC4E-9805-2FB29A968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Tonal</c:v>
                </c:pt>
                <c:pt idx="1">
                  <c:v>OxeFit</c:v>
                </c:pt>
                <c:pt idx="3">
                  <c:v>Home Gym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495</c:v>
                </c:pt>
                <c:pt idx="1">
                  <c:v>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51-FA4D-80B8-CEAE9B053E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Membership (Annual)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132001039474832E-2"/>
                  <c:y val="-2.9833972766985933E-3"/>
                </c:manualLayout>
              </c:layout>
              <c:tx>
                <c:rich>
                  <a:bodyPr/>
                  <a:lstStyle/>
                  <a:p>
                    <a:fld id="{4713131E-DBAF-724A-BB87-CDA724F4E71B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B51-FA4D-80B8-CEAE9B053E96}"/>
                </c:ext>
              </c:extLst>
            </c:dLbl>
            <c:dLbl>
              <c:idx val="1"/>
              <c:layout>
                <c:manualLayout>
                  <c:x val="5.6572477546294311E-2"/>
                  <c:y val="-6.8368731122926545E-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B51-FA4D-80B8-CEAE9B053E9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noFill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BAA-AC4E-9805-2FB29A968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Tonal</c:v>
                </c:pt>
                <c:pt idx="1">
                  <c:v>OxeFit</c:v>
                </c:pt>
                <c:pt idx="3">
                  <c:v>Home Gym</c:v>
                </c:pt>
              </c:strCache>
            </c:strRef>
          </c:cat>
          <c:val>
            <c:numRef>
              <c:f>Sheet1!$D$2:$D$5</c:f>
              <c:numCache>
                <c:formatCode>"$"#,##0</c:formatCode>
                <c:ptCount val="4"/>
                <c:pt idx="0">
                  <c:v>720</c:v>
                </c:pt>
                <c:pt idx="1">
                  <c:v>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51-FA4D-80B8-CEAE9B053E9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Home Gym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noFill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C9C-0B46-9427-19D261BB975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noFill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C9C-0B46-9427-19D261BB9750}"/>
                </c:ext>
              </c:extLst>
            </c:dLbl>
            <c:dLbl>
              <c:idx val="3"/>
              <c:layout>
                <c:manualLayout>
                  <c:x val="5.984044902848926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AA-AC4E-9805-2FB29A968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Tonal</c:v>
                </c:pt>
                <c:pt idx="1">
                  <c:v>OxeFit</c:v>
                </c:pt>
                <c:pt idx="3">
                  <c:v>Home Gym</c:v>
                </c:pt>
              </c:strCache>
            </c:strRef>
          </c:cat>
          <c:val>
            <c:numRef>
              <c:f>Sheet1!$E$2:$E$5</c:f>
              <c:numCache>
                <c:formatCode>"$"#,##0</c:formatCode>
                <c:ptCount val="4"/>
                <c:pt idx="0">
                  <c:v>0</c:v>
                </c:pt>
                <c:pt idx="1">
                  <c:v>0</c:v>
                </c:pt>
                <c:pt idx="3">
                  <c:v>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B51-FA4D-80B8-CEAE9B053E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00"/>
        <c:axId val="1493674527"/>
        <c:axId val="1493700463"/>
      </c:barChart>
      <c:catAx>
        <c:axId val="1493674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700463"/>
        <c:crosses val="autoZero"/>
        <c:auto val="1"/>
        <c:lblAlgn val="ctr"/>
        <c:lblOffset val="100"/>
        <c:noMultiLvlLbl val="0"/>
      </c:catAx>
      <c:valAx>
        <c:axId val="14937004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9367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31340-554C-4E31-866D-10B55A62C7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611AD5-FC4D-4ABB-ADA3-873510D8A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Consumers now seek convenient, tech-enabled solutions for personalized workouts without the need for a gym membership.</a:t>
          </a:r>
        </a:p>
      </dgm:t>
    </dgm:pt>
    <dgm:pt modelId="{10ED3FA5-95D8-4140-8995-CCEDB87A85DC}" type="parTrans" cxnId="{DB7C68F6-A0CB-44F8-AD43-A0A7716A7C59}">
      <dgm:prSet/>
      <dgm:spPr/>
      <dgm:t>
        <a:bodyPr/>
        <a:lstStyle/>
        <a:p>
          <a:endParaRPr lang="en-US"/>
        </a:p>
      </dgm:t>
    </dgm:pt>
    <dgm:pt modelId="{21758B6C-1FF9-43B2-A8B9-B9F8DCD9CF43}" type="sibTrans" cxnId="{DB7C68F6-A0CB-44F8-AD43-A0A7716A7C59}">
      <dgm:prSet/>
      <dgm:spPr/>
      <dgm:t>
        <a:bodyPr/>
        <a:lstStyle/>
        <a:p>
          <a:endParaRPr lang="en-US"/>
        </a:p>
      </dgm:t>
    </dgm:pt>
    <dgm:pt modelId="{476FF477-66CC-44BB-8A63-0157A725F0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The global smart fitness equipment market is expected to grow significantly, driven by advancements in AI, data analytics, and digital coaching.</a:t>
          </a:r>
        </a:p>
      </dgm:t>
    </dgm:pt>
    <dgm:pt modelId="{18BB6592-9515-4E01-873F-DCD877D3C68B}" type="parTrans" cxnId="{E72A6FC8-7900-4543-A9A9-8C9E9F8321F0}">
      <dgm:prSet/>
      <dgm:spPr/>
      <dgm:t>
        <a:bodyPr/>
        <a:lstStyle/>
        <a:p>
          <a:endParaRPr lang="en-US"/>
        </a:p>
      </dgm:t>
    </dgm:pt>
    <dgm:pt modelId="{5CFA40B2-89F9-4810-A332-7300874341C5}" type="sibTrans" cxnId="{E72A6FC8-7900-4543-A9A9-8C9E9F8321F0}">
      <dgm:prSet/>
      <dgm:spPr/>
      <dgm:t>
        <a:bodyPr/>
        <a:lstStyle/>
        <a:p>
          <a:endParaRPr lang="en-US"/>
        </a:p>
      </dgm:t>
    </dgm:pt>
    <dgm:pt modelId="{799BED12-CCDD-DA47-8503-4FC67806F2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The fitness industry has seen a major shift towards connected, AI-driven home gyms, especially post-pandemic.</a:t>
          </a:r>
        </a:p>
      </dgm:t>
    </dgm:pt>
    <dgm:pt modelId="{6878EC14-AEFE-3C46-ABCE-7475497B1594}" type="parTrans" cxnId="{53341E7F-FF40-A644-B21B-A9A7443BAE01}">
      <dgm:prSet/>
      <dgm:spPr/>
      <dgm:t>
        <a:bodyPr/>
        <a:lstStyle/>
        <a:p>
          <a:endParaRPr lang="en-US"/>
        </a:p>
      </dgm:t>
    </dgm:pt>
    <dgm:pt modelId="{ABC9CFDD-3803-B84E-95D7-E5A1C609FFA6}" type="sibTrans" cxnId="{53341E7F-FF40-A644-B21B-A9A7443BAE01}">
      <dgm:prSet/>
      <dgm:spPr/>
      <dgm:t>
        <a:bodyPr/>
        <a:lstStyle/>
        <a:p>
          <a:endParaRPr lang="en-US"/>
        </a:p>
      </dgm:t>
    </dgm:pt>
    <dgm:pt modelId="{ECFA9A5C-0D91-4E99-AC58-21286142391B}" type="pres">
      <dgm:prSet presAssocID="{16A31340-554C-4E31-866D-10B55A62C738}" presName="root" presStyleCnt="0">
        <dgm:presLayoutVars>
          <dgm:dir/>
          <dgm:resizeHandles val="exact"/>
        </dgm:presLayoutVars>
      </dgm:prSet>
      <dgm:spPr/>
    </dgm:pt>
    <dgm:pt modelId="{BB980D88-FEE3-4EA3-877F-9795DFDA3C79}" type="pres">
      <dgm:prSet presAssocID="{799BED12-CCDD-DA47-8503-4FC67806F25D}" presName="compNode" presStyleCnt="0"/>
      <dgm:spPr/>
    </dgm:pt>
    <dgm:pt modelId="{B3B00472-96FB-4C71-BBA4-2FC43E241790}" type="pres">
      <dgm:prSet presAssocID="{799BED12-CCDD-DA47-8503-4FC67806F25D}" presName="bgRect" presStyleLbl="bgShp" presStyleIdx="0" presStyleCnt="3"/>
      <dgm:spPr>
        <a:ln>
          <a:solidFill>
            <a:schemeClr val="tx1"/>
          </a:solidFill>
        </a:ln>
      </dgm:spPr>
    </dgm:pt>
    <dgm:pt modelId="{B2603976-5EEE-4835-B81D-C803AD0C5FCE}" type="pres">
      <dgm:prSet presAssocID="{799BED12-CCDD-DA47-8503-4FC67806F2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18D2691D-E815-41CC-9DBE-77A7CE78DA93}" type="pres">
      <dgm:prSet presAssocID="{799BED12-CCDD-DA47-8503-4FC67806F25D}" presName="spaceRect" presStyleCnt="0"/>
      <dgm:spPr/>
    </dgm:pt>
    <dgm:pt modelId="{84C927D9-FA9A-4181-B0F7-CFF16944A1C2}" type="pres">
      <dgm:prSet presAssocID="{799BED12-CCDD-DA47-8503-4FC67806F25D}" presName="parTx" presStyleLbl="revTx" presStyleIdx="0" presStyleCnt="3">
        <dgm:presLayoutVars>
          <dgm:chMax val="0"/>
          <dgm:chPref val="0"/>
        </dgm:presLayoutVars>
      </dgm:prSet>
      <dgm:spPr/>
    </dgm:pt>
    <dgm:pt modelId="{5832B8DE-1D1B-48AF-AE2B-0821F9FEB2B0}" type="pres">
      <dgm:prSet presAssocID="{ABC9CFDD-3803-B84E-95D7-E5A1C609FFA6}" presName="sibTrans" presStyleCnt="0"/>
      <dgm:spPr/>
    </dgm:pt>
    <dgm:pt modelId="{26CDD362-CAAD-470C-801F-6E275A7623E3}" type="pres">
      <dgm:prSet presAssocID="{F7611AD5-FC4D-4ABB-ADA3-873510D8A95E}" presName="compNode" presStyleCnt="0"/>
      <dgm:spPr/>
    </dgm:pt>
    <dgm:pt modelId="{D2EF2EAD-5C18-427D-A3AF-04C09CBC60E2}" type="pres">
      <dgm:prSet presAssocID="{F7611AD5-FC4D-4ABB-ADA3-873510D8A95E}" presName="bgRect" presStyleLbl="bgShp" presStyleIdx="1" presStyleCnt="3"/>
      <dgm:spPr>
        <a:ln>
          <a:solidFill>
            <a:schemeClr val="tx1"/>
          </a:solidFill>
        </a:ln>
      </dgm:spPr>
    </dgm:pt>
    <dgm:pt modelId="{DA379A2E-01FC-4A2D-859F-421D69A8A64E}" type="pres">
      <dgm:prSet presAssocID="{F7611AD5-FC4D-4ABB-ADA3-873510D8A9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FE5C8D7-74DB-4159-99AC-8570580D0C35}" type="pres">
      <dgm:prSet presAssocID="{F7611AD5-FC4D-4ABB-ADA3-873510D8A95E}" presName="spaceRect" presStyleCnt="0"/>
      <dgm:spPr/>
    </dgm:pt>
    <dgm:pt modelId="{05F26527-53A6-42DE-9C66-02EF02090A27}" type="pres">
      <dgm:prSet presAssocID="{F7611AD5-FC4D-4ABB-ADA3-873510D8A95E}" presName="parTx" presStyleLbl="revTx" presStyleIdx="1" presStyleCnt="3">
        <dgm:presLayoutVars>
          <dgm:chMax val="0"/>
          <dgm:chPref val="0"/>
        </dgm:presLayoutVars>
      </dgm:prSet>
      <dgm:spPr/>
    </dgm:pt>
    <dgm:pt modelId="{6FBE30AF-1AA3-4DB1-B3B3-B59EDA5F9B12}" type="pres">
      <dgm:prSet presAssocID="{21758B6C-1FF9-43B2-A8B9-B9F8DCD9CF43}" presName="sibTrans" presStyleCnt="0"/>
      <dgm:spPr/>
    </dgm:pt>
    <dgm:pt modelId="{2CA0A318-6CF9-4A72-8984-3F79AA638B8F}" type="pres">
      <dgm:prSet presAssocID="{476FF477-66CC-44BB-8A63-0157A725F0F2}" presName="compNode" presStyleCnt="0"/>
      <dgm:spPr/>
    </dgm:pt>
    <dgm:pt modelId="{038D9604-157D-46C4-B09E-4F6D6BD4EC74}" type="pres">
      <dgm:prSet presAssocID="{476FF477-66CC-44BB-8A63-0157A725F0F2}" presName="bgRect" presStyleLbl="bgShp" presStyleIdx="2" presStyleCnt="3"/>
      <dgm:spPr>
        <a:ln>
          <a:solidFill>
            <a:schemeClr val="tx1"/>
          </a:solidFill>
        </a:ln>
      </dgm:spPr>
    </dgm:pt>
    <dgm:pt modelId="{E0CF2E7C-1AED-4397-B778-693596029EBD}" type="pres">
      <dgm:prSet presAssocID="{476FF477-66CC-44BB-8A63-0157A725F0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507C92F-F493-4235-B73C-A6B96B3C3E1E}" type="pres">
      <dgm:prSet presAssocID="{476FF477-66CC-44BB-8A63-0157A725F0F2}" presName="spaceRect" presStyleCnt="0"/>
      <dgm:spPr/>
    </dgm:pt>
    <dgm:pt modelId="{0BCC8F74-850C-4E43-A0EB-59EF5D2D63E0}" type="pres">
      <dgm:prSet presAssocID="{476FF477-66CC-44BB-8A63-0157A725F0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E8622B-DA63-2D48-B0E7-AD0860ECA813}" type="presOf" srcId="{F7611AD5-FC4D-4ABB-ADA3-873510D8A95E}" destId="{05F26527-53A6-42DE-9C66-02EF02090A27}" srcOrd="0" destOrd="0" presId="urn:microsoft.com/office/officeart/2018/2/layout/IconVerticalSolidList"/>
    <dgm:cxn modelId="{196DC07C-32E0-7C41-99CB-B8F5D613E8AE}" type="presOf" srcId="{476FF477-66CC-44BB-8A63-0157A725F0F2}" destId="{0BCC8F74-850C-4E43-A0EB-59EF5D2D63E0}" srcOrd="0" destOrd="0" presId="urn:microsoft.com/office/officeart/2018/2/layout/IconVerticalSolidList"/>
    <dgm:cxn modelId="{53341E7F-FF40-A644-B21B-A9A7443BAE01}" srcId="{16A31340-554C-4E31-866D-10B55A62C738}" destId="{799BED12-CCDD-DA47-8503-4FC67806F25D}" srcOrd="0" destOrd="0" parTransId="{6878EC14-AEFE-3C46-ABCE-7475497B1594}" sibTransId="{ABC9CFDD-3803-B84E-95D7-E5A1C609FFA6}"/>
    <dgm:cxn modelId="{A27E8A82-D1DA-644F-BDA7-070E312FBF17}" type="presOf" srcId="{16A31340-554C-4E31-866D-10B55A62C738}" destId="{ECFA9A5C-0D91-4E99-AC58-21286142391B}" srcOrd="0" destOrd="0" presId="urn:microsoft.com/office/officeart/2018/2/layout/IconVerticalSolidList"/>
    <dgm:cxn modelId="{E72A6FC8-7900-4543-A9A9-8C9E9F8321F0}" srcId="{16A31340-554C-4E31-866D-10B55A62C738}" destId="{476FF477-66CC-44BB-8A63-0157A725F0F2}" srcOrd="2" destOrd="0" parTransId="{18BB6592-9515-4E01-873F-DCD877D3C68B}" sibTransId="{5CFA40B2-89F9-4810-A332-7300874341C5}"/>
    <dgm:cxn modelId="{1464DCE5-12F3-784F-80CC-2A123AEF8A0C}" type="presOf" srcId="{799BED12-CCDD-DA47-8503-4FC67806F25D}" destId="{84C927D9-FA9A-4181-B0F7-CFF16944A1C2}" srcOrd="0" destOrd="0" presId="urn:microsoft.com/office/officeart/2018/2/layout/IconVerticalSolidList"/>
    <dgm:cxn modelId="{DB7C68F6-A0CB-44F8-AD43-A0A7716A7C59}" srcId="{16A31340-554C-4E31-866D-10B55A62C738}" destId="{F7611AD5-FC4D-4ABB-ADA3-873510D8A95E}" srcOrd="1" destOrd="0" parTransId="{10ED3FA5-95D8-4140-8995-CCEDB87A85DC}" sibTransId="{21758B6C-1FF9-43B2-A8B9-B9F8DCD9CF43}"/>
    <dgm:cxn modelId="{E8448721-CB0A-D446-9B1C-2D9E3AECBA88}" type="presParOf" srcId="{ECFA9A5C-0D91-4E99-AC58-21286142391B}" destId="{BB980D88-FEE3-4EA3-877F-9795DFDA3C79}" srcOrd="0" destOrd="0" presId="urn:microsoft.com/office/officeart/2018/2/layout/IconVerticalSolidList"/>
    <dgm:cxn modelId="{8807ED38-6291-2D4D-A775-7724480F2498}" type="presParOf" srcId="{BB980D88-FEE3-4EA3-877F-9795DFDA3C79}" destId="{B3B00472-96FB-4C71-BBA4-2FC43E241790}" srcOrd="0" destOrd="0" presId="urn:microsoft.com/office/officeart/2018/2/layout/IconVerticalSolidList"/>
    <dgm:cxn modelId="{99ED141D-AF6D-8F4B-B522-37A4A1A4B957}" type="presParOf" srcId="{BB980D88-FEE3-4EA3-877F-9795DFDA3C79}" destId="{B2603976-5EEE-4835-B81D-C803AD0C5FCE}" srcOrd="1" destOrd="0" presId="urn:microsoft.com/office/officeart/2018/2/layout/IconVerticalSolidList"/>
    <dgm:cxn modelId="{097AC58D-D5D0-9D45-9ED6-6D46C1CF89F5}" type="presParOf" srcId="{BB980D88-FEE3-4EA3-877F-9795DFDA3C79}" destId="{18D2691D-E815-41CC-9DBE-77A7CE78DA93}" srcOrd="2" destOrd="0" presId="urn:microsoft.com/office/officeart/2018/2/layout/IconVerticalSolidList"/>
    <dgm:cxn modelId="{B20B8AB3-E02C-E944-9EAA-AA99BF31EA29}" type="presParOf" srcId="{BB980D88-FEE3-4EA3-877F-9795DFDA3C79}" destId="{84C927D9-FA9A-4181-B0F7-CFF16944A1C2}" srcOrd="3" destOrd="0" presId="urn:microsoft.com/office/officeart/2018/2/layout/IconVerticalSolidList"/>
    <dgm:cxn modelId="{A00A4E30-73E9-1941-B9EF-953C479A4A1A}" type="presParOf" srcId="{ECFA9A5C-0D91-4E99-AC58-21286142391B}" destId="{5832B8DE-1D1B-48AF-AE2B-0821F9FEB2B0}" srcOrd="1" destOrd="0" presId="urn:microsoft.com/office/officeart/2018/2/layout/IconVerticalSolidList"/>
    <dgm:cxn modelId="{89D28B85-09C3-7643-9FDE-A2C6351719EA}" type="presParOf" srcId="{ECFA9A5C-0D91-4E99-AC58-21286142391B}" destId="{26CDD362-CAAD-470C-801F-6E275A7623E3}" srcOrd="2" destOrd="0" presId="urn:microsoft.com/office/officeart/2018/2/layout/IconVerticalSolidList"/>
    <dgm:cxn modelId="{3971C9A5-69C6-A74A-8685-4A7A02DB0C1D}" type="presParOf" srcId="{26CDD362-CAAD-470C-801F-6E275A7623E3}" destId="{D2EF2EAD-5C18-427D-A3AF-04C09CBC60E2}" srcOrd="0" destOrd="0" presId="urn:microsoft.com/office/officeart/2018/2/layout/IconVerticalSolidList"/>
    <dgm:cxn modelId="{7E98AA42-05FE-0E44-B600-DAE95B93877D}" type="presParOf" srcId="{26CDD362-CAAD-470C-801F-6E275A7623E3}" destId="{DA379A2E-01FC-4A2D-859F-421D69A8A64E}" srcOrd="1" destOrd="0" presId="urn:microsoft.com/office/officeart/2018/2/layout/IconVerticalSolidList"/>
    <dgm:cxn modelId="{70B29647-4427-1B44-8123-D7A33DB38A9B}" type="presParOf" srcId="{26CDD362-CAAD-470C-801F-6E275A7623E3}" destId="{BFE5C8D7-74DB-4159-99AC-8570580D0C35}" srcOrd="2" destOrd="0" presId="urn:microsoft.com/office/officeart/2018/2/layout/IconVerticalSolidList"/>
    <dgm:cxn modelId="{77912ACF-DB5C-3F48-85E7-40A5C90B93A6}" type="presParOf" srcId="{26CDD362-CAAD-470C-801F-6E275A7623E3}" destId="{05F26527-53A6-42DE-9C66-02EF02090A27}" srcOrd="3" destOrd="0" presId="urn:microsoft.com/office/officeart/2018/2/layout/IconVerticalSolidList"/>
    <dgm:cxn modelId="{D4EC40EC-7423-0D4D-9EB6-CD18844A68D9}" type="presParOf" srcId="{ECFA9A5C-0D91-4E99-AC58-21286142391B}" destId="{6FBE30AF-1AA3-4DB1-B3B3-B59EDA5F9B12}" srcOrd="3" destOrd="0" presId="urn:microsoft.com/office/officeart/2018/2/layout/IconVerticalSolidList"/>
    <dgm:cxn modelId="{9EE45ADB-B862-274D-BF63-A25757D8C3C2}" type="presParOf" srcId="{ECFA9A5C-0D91-4E99-AC58-21286142391B}" destId="{2CA0A318-6CF9-4A72-8984-3F79AA638B8F}" srcOrd="4" destOrd="0" presId="urn:microsoft.com/office/officeart/2018/2/layout/IconVerticalSolidList"/>
    <dgm:cxn modelId="{6C84E40C-5FC3-A645-A2C0-831E88FFD84E}" type="presParOf" srcId="{2CA0A318-6CF9-4A72-8984-3F79AA638B8F}" destId="{038D9604-157D-46C4-B09E-4F6D6BD4EC74}" srcOrd="0" destOrd="0" presId="urn:microsoft.com/office/officeart/2018/2/layout/IconVerticalSolidList"/>
    <dgm:cxn modelId="{665B83BB-7958-6641-A2C7-B206456A9708}" type="presParOf" srcId="{2CA0A318-6CF9-4A72-8984-3F79AA638B8F}" destId="{E0CF2E7C-1AED-4397-B778-693596029EBD}" srcOrd="1" destOrd="0" presId="urn:microsoft.com/office/officeart/2018/2/layout/IconVerticalSolidList"/>
    <dgm:cxn modelId="{14CBC56A-0DF3-5B40-85E9-B2B8F8B3EC03}" type="presParOf" srcId="{2CA0A318-6CF9-4A72-8984-3F79AA638B8F}" destId="{C507C92F-F493-4235-B73C-A6B96B3C3E1E}" srcOrd="2" destOrd="0" presId="urn:microsoft.com/office/officeart/2018/2/layout/IconVerticalSolidList"/>
    <dgm:cxn modelId="{9F37C051-7B5D-A94F-A06F-F93AFC10C96A}" type="presParOf" srcId="{2CA0A318-6CF9-4A72-8984-3F79AA638B8F}" destId="{0BCC8F74-850C-4E43-A0EB-59EF5D2D63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8BD52-B454-4CBE-BD3C-4FC1CCF87C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9B88FD-BDC9-4122-9CCA-6333A956E757}">
      <dgm:prSet/>
      <dgm:spPr/>
      <dgm:t>
        <a:bodyPr/>
        <a:lstStyle/>
        <a:p>
          <a:pPr>
            <a:defRPr cap="all"/>
          </a:pPr>
          <a:r>
            <a:rPr lang="en-US" b="1"/>
            <a:t>Price Sensitivity: High upfront cost</a:t>
          </a:r>
        </a:p>
      </dgm:t>
    </dgm:pt>
    <dgm:pt modelId="{3AD439A4-69AA-4377-A5AF-2967B029CB1F}" type="parTrans" cxnId="{05C5E6B3-A6FE-4A56-9AA3-C955DFAAE2BA}">
      <dgm:prSet/>
      <dgm:spPr/>
      <dgm:t>
        <a:bodyPr/>
        <a:lstStyle/>
        <a:p>
          <a:endParaRPr lang="en-US"/>
        </a:p>
      </dgm:t>
    </dgm:pt>
    <dgm:pt modelId="{08A60782-1ADF-4061-B776-3BB237DA2446}" type="sibTrans" cxnId="{05C5E6B3-A6FE-4A56-9AA3-C955DFAAE2BA}">
      <dgm:prSet/>
      <dgm:spPr/>
      <dgm:t>
        <a:bodyPr/>
        <a:lstStyle/>
        <a:p>
          <a:endParaRPr lang="en-US"/>
        </a:p>
      </dgm:t>
    </dgm:pt>
    <dgm:pt modelId="{5DBD97DA-6D10-4A5E-8959-31BF917B2482}">
      <dgm:prSet/>
      <dgm:spPr/>
      <dgm:t>
        <a:bodyPr/>
        <a:lstStyle/>
        <a:p>
          <a:pPr>
            <a:defRPr cap="all"/>
          </a:pPr>
          <a:r>
            <a:rPr lang="en-US" b="1"/>
            <a:t>Dependence on Subscriptions</a:t>
          </a:r>
        </a:p>
      </dgm:t>
    </dgm:pt>
    <dgm:pt modelId="{FAE8AD1F-4ACD-4986-944A-F92F81DEB92F}" type="parTrans" cxnId="{42049999-5F3B-43E9-B3D0-478DEAB62424}">
      <dgm:prSet/>
      <dgm:spPr/>
      <dgm:t>
        <a:bodyPr/>
        <a:lstStyle/>
        <a:p>
          <a:endParaRPr lang="en-US"/>
        </a:p>
      </dgm:t>
    </dgm:pt>
    <dgm:pt modelId="{ABFF2DB7-DE08-4399-B6DB-BB6F9FE6CAC0}" type="sibTrans" cxnId="{42049999-5F3B-43E9-B3D0-478DEAB62424}">
      <dgm:prSet/>
      <dgm:spPr/>
      <dgm:t>
        <a:bodyPr/>
        <a:lstStyle/>
        <a:p>
          <a:endParaRPr lang="en-US"/>
        </a:p>
      </dgm:t>
    </dgm:pt>
    <dgm:pt modelId="{EB6F9FCE-7ECB-4116-B37F-9E382BEC9A8E}">
      <dgm:prSet/>
      <dgm:spPr/>
      <dgm:t>
        <a:bodyPr/>
        <a:lstStyle/>
        <a:p>
          <a:pPr>
            <a:defRPr cap="all"/>
          </a:pPr>
          <a:r>
            <a:rPr lang="en-US" b="1"/>
            <a:t>Competition from Traditional Gyms</a:t>
          </a:r>
        </a:p>
      </dgm:t>
    </dgm:pt>
    <dgm:pt modelId="{337B29F8-7D8E-4815-B305-B27D797AC303}" type="parTrans" cxnId="{22CA3F80-6B6B-411D-8338-9CE698966C81}">
      <dgm:prSet/>
      <dgm:spPr/>
      <dgm:t>
        <a:bodyPr/>
        <a:lstStyle/>
        <a:p>
          <a:endParaRPr lang="en-US"/>
        </a:p>
      </dgm:t>
    </dgm:pt>
    <dgm:pt modelId="{2610BCB5-87D9-4917-A05D-9D9A62E7DFE0}" type="sibTrans" cxnId="{22CA3F80-6B6B-411D-8338-9CE698966C81}">
      <dgm:prSet/>
      <dgm:spPr/>
      <dgm:t>
        <a:bodyPr/>
        <a:lstStyle/>
        <a:p>
          <a:endParaRPr lang="en-US"/>
        </a:p>
      </dgm:t>
    </dgm:pt>
    <dgm:pt modelId="{7B4626B9-E750-4600-9DF3-747CE27E1F2D}">
      <dgm:prSet/>
      <dgm:spPr/>
      <dgm:t>
        <a:bodyPr/>
        <a:lstStyle/>
        <a:p>
          <a:pPr>
            <a:defRPr cap="all"/>
          </a:pPr>
          <a:r>
            <a:rPr lang="en-US" b="1"/>
            <a:t>AI-driven workouts require trust.</a:t>
          </a:r>
        </a:p>
      </dgm:t>
    </dgm:pt>
    <dgm:pt modelId="{9AA7EB72-CC2A-4B1C-8E09-ADE98BA0028E}" type="parTrans" cxnId="{2248B8CF-8F47-4D34-A263-988CE43620C8}">
      <dgm:prSet/>
      <dgm:spPr/>
      <dgm:t>
        <a:bodyPr/>
        <a:lstStyle/>
        <a:p>
          <a:endParaRPr lang="en-US"/>
        </a:p>
      </dgm:t>
    </dgm:pt>
    <dgm:pt modelId="{2819D6E5-7590-4E2A-996E-37C1DCBF95D9}" type="sibTrans" cxnId="{2248B8CF-8F47-4D34-A263-988CE43620C8}">
      <dgm:prSet/>
      <dgm:spPr/>
      <dgm:t>
        <a:bodyPr/>
        <a:lstStyle/>
        <a:p>
          <a:endParaRPr lang="en-US"/>
        </a:p>
      </dgm:t>
    </dgm:pt>
    <dgm:pt modelId="{9837169B-190E-4EE0-B49E-67DFE7999A9E}" type="pres">
      <dgm:prSet presAssocID="{7FD8BD52-B454-4CBE-BD3C-4FC1CCF87C1D}" presName="root" presStyleCnt="0">
        <dgm:presLayoutVars>
          <dgm:dir/>
          <dgm:resizeHandles val="exact"/>
        </dgm:presLayoutVars>
      </dgm:prSet>
      <dgm:spPr/>
    </dgm:pt>
    <dgm:pt modelId="{A63A2BA0-D463-4538-9AA0-579CC9515F48}" type="pres">
      <dgm:prSet presAssocID="{5E9B88FD-BDC9-4122-9CCA-6333A956E757}" presName="compNode" presStyleCnt="0"/>
      <dgm:spPr/>
    </dgm:pt>
    <dgm:pt modelId="{5A94311A-C11D-4495-8CC2-AD28A261A4D2}" type="pres">
      <dgm:prSet presAssocID="{5E9B88FD-BDC9-4122-9CCA-6333A956E757}" presName="iconBgRect" presStyleLbl="bgShp" presStyleIdx="0" presStyleCnt="4"/>
      <dgm:spPr>
        <a:solidFill>
          <a:srgbClr val="48B065"/>
        </a:solidFill>
      </dgm:spPr>
    </dgm:pt>
    <dgm:pt modelId="{C62F369B-F10C-4773-9D55-C45D7C47273A}" type="pres">
      <dgm:prSet presAssocID="{5E9B88FD-BDC9-4122-9CCA-6333A956E7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792BBD8-58C4-41B2-BE05-5907BA5C40E5}" type="pres">
      <dgm:prSet presAssocID="{5E9B88FD-BDC9-4122-9CCA-6333A956E757}" presName="spaceRect" presStyleCnt="0"/>
      <dgm:spPr/>
    </dgm:pt>
    <dgm:pt modelId="{FD077A54-C580-46B3-96A6-00F56C4809B6}" type="pres">
      <dgm:prSet presAssocID="{5E9B88FD-BDC9-4122-9CCA-6333A956E757}" presName="textRect" presStyleLbl="revTx" presStyleIdx="0" presStyleCnt="4">
        <dgm:presLayoutVars>
          <dgm:chMax val="1"/>
          <dgm:chPref val="1"/>
        </dgm:presLayoutVars>
      </dgm:prSet>
      <dgm:spPr/>
    </dgm:pt>
    <dgm:pt modelId="{FF849106-1408-475B-AE57-D38E84576F5A}" type="pres">
      <dgm:prSet presAssocID="{08A60782-1ADF-4061-B776-3BB237DA2446}" presName="sibTrans" presStyleCnt="0"/>
      <dgm:spPr/>
    </dgm:pt>
    <dgm:pt modelId="{DDF20463-8597-49F4-8802-4DC9F5A8013B}" type="pres">
      <dgm:prSet presAssocID="{5DBD97DA-6D10-4A5E-8959-31BF917B2482}" presName="compNode" presStyleCnt="0"/>
      <dgm:spPr/>
    </dgm:pt>
    <dgm:pt modelId="{03FF2688-0EE4-45EF-9975-F3EC5E4C422A}" type="pres">
      <dgm:prSet presAssocID="{5DBD97DA-6D10-4A5E-8959-31BF917B2482}" presName="iconBgRect" presStyleLbl="bgShp" presStyleIdx="1" presStyleCnt="4"/>
      <dgm:spPr>
        <a:solidFill>
          <a:srgbClr val="BCB900"/>
        </a:solidFill>
      </dgm:spPr>
    </dgm:pt>
    <dgm:pt modelId="{B9550266-4019-47BC-BA78-2C2E8ED3563A}" type="pres">
      <dgm:prSet presAssocID="{5DBD97DA-6D10-4A5E-8959-31BF917B24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10AB6E04-7F9B-46F3-93AD-E425C7535922}" type="pres">
      <dgm:prSet presAssocID="{5DBD97DA-6D10-4A5E-8959-31BF917B2482}" presName="spaceRect" presStyleCnt="0"/>
      <dgm:spPr/>
    </dgm:pt>
    <dgm:pt modelId="{C9687A9E-51F6-4880-B974-F4587F7F3560}" type="pres">
      <dgm:prSet presAssocID="{5DBD97DA-6D10-4A5E-8959-31BF917B2482}" presName="textRect" presStyleLbl="revTx" presStyleIdx="1" presStyleCnt="4">
        <dgm:presLayoutVars>
          <dgm:chMax val="1"/>
          <dgm:chPref val="1"/>
        </dgm:presLayoutVars>
      </dgm:prSet>
      <dgm:spPr/>
    </dgm:pt>
    <dgm:pt modelId="{58D7975D-4478-4692-AAF8-0B4A8F657BB3}" type="pres">
      <dgm:prSet presAssocID="{ABFF2DB7-DE08-4399-B6DB-BB6F9FE6CAC0}" presName="sibTrans" presStyleCnt="0"/>
      <dgm:spPr/>
    </dgm:pt>
    <dgm:pt modelId="{70F5812B-3561-4917-9A03-D05394591E06}" type="pres">
      <dgm:prSet presAssocID="{EB6F9FCE-7ECB-4116-B37F-9E382BEC9A8E}" presName="compNode" presStyleCnt="0"/>
      <dgm:spPr/>
    </dgm:pt>
    <dgm:pt modelId="{31204E71-7436-4580-876B-AB8A04A26CE8}" type="pres">
      <dgm:prSet presAssocID="{EB6F9FCE-7ECB-4116-B37F-9E382BEC9A8E}" presName="iconBgRect" presStyleLbl="bgShp" presStyleIdx="2" presStyleCnt="4"/>
      <dgm:spPr>
        <a:solidFill>
          <a:schemeClr val="tx1">
            <a:lumMod val="65000"/>
            <a:lumOff val="35000"/>
          </a:schemeClr>
        </a:solidFill>
      </dgm:spPr>
    </dgm:pt>
    <dgm:pt modelId="{1E959782-C503-4EE0-951E-2FF93E58128D}" type="pres">
      <dgm:prSet presAssocID="{EB6F9FCE-7ECB-4116-B37F-9E382BEC9A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A1B8921-0A5D-43A9-A31A-B5D58AAE1C8C}" type="pres">
      <dgm:prSet presAssocID="{EB6F9FCE-7ECB-4116-B37F-9E382BEC9A8E}" presName="spaceRect" presStyleCnt="0"/>
      <dgm:spPr/>
    </dgm:pt>
    <dgm:pt modelId="{79E20A2F-0DC7-45B8-A428-CE031760C4F2}" type="pres">
      <dgm:prSet presAssocID="{EB6F9FCE-7ECB-4116-B37F-9E382BEC9A8E}" presName="textRect" presStyleLbl="revTx" presStyleIdx="2" presStyleCnt="4">
        <dgm:presLayoutVars>
          <dgm:chMax val="1"/>
          <dgm:chPref val="1"/>
        </dgm:presLayoutVars>
      </dgm:prSet>
      <dgm:spPr/>
    </dgm:pt>
    <dgm:pt modelId="{5965C1A2-BEF6-4B85-BAB4-7212783419D0}" type="pres">
      <dgm:prSet presAssocID="{2610BCB5-87D9-4917-A05D-9D9A62E7DFE0}" presName="sibTrans" presStyleCnt="0"/>
      <dgm:spPr/>
    </dgm:pt>
    <dgm:pt modelId="{A9FE4D65-3ABB-4FFC-A4D0-D936ACEE84F5}" type="pres">
      <dgm:prSet presAssocID="{7B4626B9-E750-4600-9DF3-747CE27E1F2D}" presName="compNode" presStyleCnt="0"/>
      <dgm:spPr/>
    </dgm:pt>
    <dgm:pt modelId="{FBE0F390-7523-4CF9-AF3E-54455751824D}" type="pres">
      <dgm:prSet presAssocID="{7B4626B9-E750-4600-9DF3-747CE27E1F2D}" presName="iconBgRect" presStyleLbl="bgShp" presStyleIdx="3" presStyleCnt="4"/>
      <dgm:spPr>
        <a:solidFill>
          <a:srgbClr val="FF5B79"/>
        </a:solidFill>
      </dgm:spPr>
    </dgm:pt>
    <dgm:pt modelId="{BBED65AD-F699-4065-9933-F494B0A79B93}" type="pres">
      <dgm:prSet presAssocID="{7B4626B9-E750-4600-9DF3-747CE27E1F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8C2F430-7E85-4EF8-8093-FAF15587729C}" type="pres">
      <dgm:prSet presAssocID="{7B4626B9-E750-4600-9DF3-747CE27E1F2D}" presName="spaceRect" presStyleCnt="0"/>
      <dgm:spPr/>
    </dgm:pt>
    <dgm:pt modelId="{D79433FA-5F80-42E3-BD28-8E0825A716E4}" type="pres">
      <dgm:prSet presAssocID="{7B4626B9-E750-4600-9DF3-747CE27E1F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E3B214-3AA8-4B08-BE16-7BB9FEA1924C}" type="presOf" srcId="{7FD8BD52-B454-4CBE-BD3C-4FC1CCF87C1D}" destId="{9837169B-190E-4EE0-B49E-67DFE7999A9E}" srcOrd="0" destOrd="0" presId="urn:microsoft.com/office/officeart/2018/5/layout/IconCircleLabelList"/>
    <dgm:cxn modelId="{D6307C34-E6BF-4EC1-8999-6D453F48993C}" type="presOf" srcId="{5DBD97DA-6D10-4A5E-8959-31BF917B2482}" destId="{C9687A9E-51F6-4880-B974-F4587F7F3560}" srcOrd="0" destOrd="0" presId="urn:microsoft.com/office/officeart/2018/5/layout/IconCircleLabelList"/>
    <dgm:cxn modelId="{C9CC6E49-40ED-400C-9FD8-7E36F21F274E}" type="presOf" srcId="{EB6F9FCE-7ECB-4116-B37F-9E382BEC9A8E}" destId="{79E20A2F-0DC7-45B8-A428-CE031760C4F2}" srcOrd="0" destOrd="0" presId="urn:microsoft.com/office/officeart/2018/5/layout/IconCircleLabelList"/>
    <dgm:cxn modelId="{5BFAB849-7F5F-4CCE-AE55-1F05F20E5C42}" type="presOf" srcId="{5E9B88FD-BDC9-4122-9CCA-6333A956E757}" destId="{FD077A54-C580-46B3-96A6-00F56C4809B6}" srcOrd="0" destOrd="0" presId="urn:microsoft.com/office/officeart/2018/5/layout/IconCircleLabelList"/>
    <dgm:cxn modelId="{22CA3F80-6B6B-411D-8338-9CE698966C81}" srcId="{7FD8BD52-B454-4CBE-BD3C-4FC1CCF87C1D}" destId="{EB6F9FCE-7ECB-4116-B37F-9E382BEC9A8E}" srcOrd="2" destOrd="0" parTransId="{337B29F8-7D8E-4815-B305-B27D797AC303}" sibTransId="{2610BCB5-87D9-4917-A05D-9D9A62E7DFE0}"/>
    <dgm:cxn modelId="{42049999-5F3B-43E9-B3D0-478DEAB62424}" srcId="{7FD8BD52-B454-4CBE-BD3C-4FC1CCF87C1D}" destId="{5DBD97DA-6D10-4A5E-8959-31BF917B2482}" srcOrd="1" destOrd="0" parTransId="{FAE8AD1F-4ACD-4986-944A-F92F81DEB92F}" sibTransId="{ABFF2DB7-DE08-4399-B6DB-BB6F9FE6CAC0}"/>
    <dgm:cxn modelId="{1A2292A6-417B-4A03-BA64-7981E77FBD4B}" type="presOf" srcId="{7B4626B9-E750-4600-9DF3-747CE27E1F2D}" destId="{D79433FA-5F80-42E3-BD28-8E0825A716E4}" srcOrd="0" destOrd="0" presId="urn:microsoft.com/office/officeart/2018/5/layout/IconCircleLabelList"/>
    <dgm:cxn modelId="{05C5E6B3-A6FE-4A56-9AA3-C955DFAAE2BA}" srcId="{7FD8BD52-B454-4CBE-BD3C-4FC1CCF87C1D}" destId="{5E9B88FD-BDC9-4122-9CCA-6333A956E757}" srcOrd="0" destOrd="0" parTransId="{3AD439A4-69AA-4377-A5AF-2967B029CB1F}" sibTransId="{08A60782-1ADF-4061-B776-3BB237DA2446}"/>
    <dgm:cxn modelId="{2248B8CF-8F47-4D34-A263-988CE43620C8}" srcId="{7FD8BD52-B454-4CBE-BD3C-4FC1CCF87C1D}" destId="{7B4626B9-E750-4600-9DF3-747CE27E1F2D}" srcOrd="3" destOrd="0" parTransId="{9AA7EB72-CC2A-4B1C-8E09-ADE98BA0028E}" sibTransId="{2819D6E5-7590-4E2A-996E-37C1DCBF95D9}"/>
    <dgm:cxn modelId="{393A3E62-3D9C-4FD9-B772-9E62F5AE83D2}" type="presParOf" srcId="{9837169B-190E-4EE0-B49E-67DFE7999A9E}" destId="{A63A2BA0-D463-4538-9AA0-579CC9515F48}" srcOrd="0" destOrd="0" presId="urn:microsoft.com/office/officeart/2018/5/layout/IconCircleLabelList"/>
    <dgm:cxn modelId="{D458CC84-8497-4C8E-8546-CEFD95BEEA8C}" type="presParOf" srcId="{A63A2BA0-D463-4538-9AA0-579CC9515F48}" destId="{5A94311A-C11D-4495-8CC2-AD28A261A4D2}" srcOrd="0" destOrd="0" presId="urn:microsoft.com/office/officeart/2018/5/layout/IconCircleLabelList"/>
    <dgm:cxn modelId="{73607F2C-6C9F-495F-9F9A-C7BA30DC5840}" type="presParOf" srcId="{A63A2BA0-D463-4538-9AA0-579CC9515F48}" destId="{C62F369B-F10C-4773-9D55-C45D7C47273A}" srcOrd="1" destOrd="0" presId="urn:microsoft.com/office/officeart/2018/5/layout/IconCircleLabelList"/>
    <dgm:cxn modelId="{912919CE-D0DE-4228-992D-C03A0D7EE9C2}" type="presParOf" srcId="{A63A2BA0-D463-4538-9AA0-579CC9515F48}" destId="{D792BBD8-58C4-41B2-BE05-5907BA5C40E5}" srcOrd="2" destOrd="0" presId="urn:microsoft.com/office/officeart/2018/5/layout/IconCircleLabelList"/>
    <dgm:cxn modelId="{4E52CD01-1869-4C02-951A-DF639A6E1020}" type="presParOf" srcId="{A63A2BA0-D463-4538-9AA0-579CC9515F48}" destId="{FD077A54-C580-46B3-96A6-00F56C4809B6}" srcOrd="3" destOrd="0" presId="urn:microsoft.com/office/officeart/2018/5/layout/IconCircleLabelList"/>
    <dgm:cxn modelId="{3F0D7627-2BCC-482F-823F-A3C6FD9E151D}" type="presParOf" srcId="{9837169B-190E-4EE0-B49E-67DFE7999A9E}" destId="{FF849106-1408-475B-AE57-D38E84576F5A}" srcOrd="1" destOrd="0" presId="urn:microsoft.com/office/officeart/2018/5/layout/IconCircleLabelList"/>
    <dgm:cxn modelId="{7A2D4DAF-BFDB-4156-AC39-BFF5D637FC92}" type="presParOf" srcId="{9837169B-190E-4EE0-B49E-67DFE7999A9E}" destId="{DDF20463-8597-49F4-8802-4DC9F5A8013B}" srcOrd="2" destOrd="0" presId="urn:microsoft.com/office/officeart/2018/5/layout/IconCircleLabelList"/>
    <dgm:cxn modelId="{C042C35E-4F30-45F1-892B-99E0088999EC}" type="presParOf" srcId="{DDF20463-8597-49F4-8802-4DC9F5A8013B}" destId="{03FF2688-0EE4-45EF-9975-F3EC5E4C422A}" srcOrd="0" destOrd="0" presId="urn:microsoft.com/office/officeart/2018/5/layout/IconCircleLabelList"/>
    <dgm:cxn modelId="{3E03A152-FD55-4E81-9E4D-9A068DF1CBC5}" type="presParOf" srcId="{DDF20463-8597-49F4-8802-4DC9F5A8013B}" destId="{B9550266-4019-47BC-BA78-2C2E8ED3563A}" srcOrd="1" destOrd="0" presId="urn:microsoft.com/office/officeart/2018/5/layout/IconCircleLabelList"/>
    <dgm:cxn modelId="{6C133579-95C4-4AFD-9425-86BFC20EBC47}" type="presParOf" srcId="{DDF20463-8597-49F4-8802-4DC9F5A8013B}" destId="{10AB6E04-7F9B-46F3-93AD-E425C7535922}" srcOrd="2" destOrd="0" presId="urn:microsoft.com/office/officeart/2018/5/layout/IconCircleLabelList"/>
    <dgm:cxn modelId="{2DA4C19D-7028-4646-BAD8-847C34AB6657}" type="presParOf" srcId="{DDF20463-8597-49F4-8802-4DC9F5A8013B}" destId="{C9687A9E-51F6-4880-B974-F4587F7F3560}" srcOrd="3" destOrd="0" presId="urn:microsoft.com/office/officeart/2018/5/layout/IconCircleLabelList"/>
    <dgm:cxn modelId="{119FC07C-1D42-4F51-B2FC-783BF6935814}" type="presParOf" srcId="{9837169B-190E-4EE0-B49E-67DFE7999A9E}" destId="{58D7975D-4478-4692-AAF8-0B4A8F657BB3}" srcOrd="3" destOrd="0" presId="urn:microsoft.com/office/officeart/2018/5/layout/IconCircleLabelList"/>
    <dgm:cxn modelId="{DCFD4DB8-53B2-4018-8179-ADF90BAB7789}" type="presParOf" srcId="{9837169B-190E-4EE0-B49E-67DFE7999A9E}" destId="{70F5812B-3561-4917-9A03-D05394591E06}" srcOrd="4" destOrd="0" presId="urn:microsoft.com/office/officeart/2018/5/layout/IconCircleLabelList"/>
    <dgm:cxn modelId="{AC5279FD-9853-4751-A8DE-D94DE78B89D0}" type="presParOf" srcId="{70F5812B-3561-4917-9A03-D05394591E06}" destId="{31204E71-7436-4580-876B-AB8A04A26CE8}" srcOrd="0" destOrd="0" presId="urn:microsoft.com/office/officeart/2018/5/layout/IconCircleLabelList"/>
    <dgm:cxn modelId="{C497B94B-F066-42CD-9A5E-33473CA04ED6}" type="presParOf" srcId="{70F5812B-3561-4917-9A03-D05394591E06}" destId="{1E959782-C503-4EE0-951E-2FF93E58128D}" srcOrd="1" destOrd="0" presId="urn:microsoft.com/office/officeart/2018/5/layout/IconCircleLabelList"/>
    <dgm:cxn modelId="{D686E698-16A3-49E1-A786-4B5CCBEF6BD8}" type="presParOf" srcId="{70F5812B-3561-4917-9A03-D05394591E06}" destId="{8A1B8921-0A5D-43A9-A31A-B5D58AAE1C8C}" srcOrd="2" destOrd="0" presId="urn:microsoft.com/office/officeart/2018/5/layout/IconCircleLabelList"/>
    <dgm:cxn modelId="{5EBB4738-B591-4F15-B617-808EBDA4EFC0}" type="presParOf" srcId="{70F5812B-3561-4917-9A03-D05394591E06}" destId="{79E20A2F-0DC7-45B8-A428-CE031760C4F2}" srcOrd="3" destOrd="0" presId="urn:microsoft.com/office/officeart/2018/5/layout/IconCircleLabelList"/>
    <dgm:cxn modelId="{F45C74A0-FE39-47FF-8AC2-13FB555D0365}" type="presParOf" srcId="{9837169B-190E-4EE0-B49E-67DFE7999A9E}" destId="{5965C1A2-BEF6-4B85-BAB4-7212783419D0}" srcOrd="5" destOrd="0" presId="urn:microsoft.com/office/officeart/2018/5/layout/IconCircleLabelList"/>
    <dgm:cxn modelId="{9C517690-0422-444B-8981-0F123CCAFB56}" type="presParOf" srcId="{9837169B-190E-4EE0-B49E-67DFE7999A9E}" destId="{A9FE4D65-3ABB-4FFC-A4D0-D936ACEE84F5}" srcOrd="6" destOrd="0" presId="urn:microsoft.com/office/officeart/2018/5/layout/IconCircleLabelList"/>
    <dgm:cxn modelId="{4ED1A87B-FF93-4B2A-A362-A61702749182}" type="presParOf" srcId="{A9FE4D65-3ABB-4FFC-A4D0-D936ACEE84F5}" destId="{FBE0F390-7523-4CF9-AF3E-54455751824D}" srcOrd="0" destOrd="0" presId="urn:microsoft.com/office/officeart/2018/5/layout/IconCircleLabelList"/>
    <dgm:cxn modelId="{36967ED6-89CB-4F32-A515-7B4516E1518B}" type="presParOf" srcId="{A9FE4D65-3ABB-4FFC-A4D0-D936ACEE84F5}" destId="{BBED65AD-F699-4065-9933-F494B0A79B93}" srcOrd="1" destOrd="0" presId="urn:microsoft.com/office/officeart/2018/5/layout/IconCircleLabelList"/>
    <dgm:cxn modelId="{CC48D945-B351-4417-A1E7-C97D760A7BD0}" type="presParOf" srcId="{A9FE4D65-3ABB-4FFC-A4D0-D936ACEE84F5}" destId="{28C2F430-7E85-4EF8-8093-FAF15587729C}" srcOrd="2" destOrd="0" presId="urn:microsoft.com/office/officeart/2018/5/layout/IconCircleLabelList"/>
    <dgm:cxn modelId="{78D0F245-A2CC-4D55-AA78-CCCA421A5B45}" type="presParOf" srcId="{A9FE4D65-3ABB-4FFC-A4D0-D936ACEE84F5}" destId="{D79433FA-5F80-42E3-BD28-8E0825A716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00472-96FB-4C71-BBA4-2FC43E241790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03976-5EEE-4835-B81D-C803AD0C5FCE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927D9-FA9A-4181-B0F7-CFF16944A1C2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The fitness industry has seen a major shift towards connected, AI-driven home gyms, especially post-pandemic.</a:t>
          </a:r>
        </a:p>
      </dsp:txBody>
      <dsp:txXfrm>
        <a:off x="1546215" y="572"/>
        <a:ext cx="4360112" cy="1338714"/>
      </dsp:txXfrm>
    </dsp:sp>
    <dsp:sp modelId="{D2EF2EAD-5C18-427D-A3AF-04C09CBC60E2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79A2E-01FC-4A2D-859F-421D69A8A64E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26527-53A6-42DE-9C66-02EF02090A27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Consumers now seek convenient, tech-enabled solutions for personalized workouts without the need for a gym membership.</a:t>
          </a:r>
        </a:p>
      </dsp:txBody>
      <dsp:txXfrm>
        <a:off x="1546215" y="1673965"/>
        <a:ext cx="4360112" cy="1338714"/>
      </dsp:txXfrm>
    </dsp:sp>
    <dsp:sp modelId="{038D9604-157D-46C4-B09E-4F6D6BD4EC74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2E7C-1AED-4397-B778-693596029EBD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C8F74-850C-4E43-A0EB-59EF5D2D63E0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The global smart fitness equipment market is expected to grow significantly, driven by advancements in AI, data analytics, and digital coaching.</a:t>
          </a:r>
        </a:p>
      </dsp:txBody>
      <dsp:txXfrm>
        <a:off x="1546215" y="3347358"/>
        <a:ext cx="4360112" cy="1338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311A-C11D-4495-8CC2-AD28A261A4D2}">
      <dsp:nvSpPr>
        <dsp:cNvPr id="0" name=""/>
        <dsp:cNvSpPr/>
      </dsp:nvSpPr>
      <dsp:spPr>
        <a:xfrm>
          <a:off x="989778" y="492949"/>
          <a:ext cx="1264867" cy="1264867"/>
        </a:xfrm>
        <a:prstGeom prst="ellipse">
          <a:avLst/>
        </a:prstGeom>
        <a:solidFill>
          <a:srgbClr val="48B06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F369B-F10C-4773-9D55-C45D7C47273A}">
      <dsp:nvSpPr>
        <dsp:cNvPr id="0" name=""/>
        <dsp:cNvSpPr/>
      </dsp:nvSpPr>
      <dsp:spPr>
        <a:xfrm>
          <a:off x="125934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77A54-C580-46B3-96A6-00F56C4809B6}">
      <dsp:nvSpPr>
        <dsp:cNvPr id="0" name=""/>
        <dsp:cNvSpPr/>
      </dsp:nvSpPr>
      <dsp:spPr>
        <a:xfrm>
          <a:off x="585436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Price Sensitivity: High upfront cost</a:t>
          </a:r>
        </a:p>
      </dsp:txBody>
      <dsp:txXfrm>
        <a:off x="585436" y="2151791"/>
        <a:ext cx="2073553" cy="720000"/>
      </dsp:txXfrm>
    </dsp:sp>
    <dsp:sp modelId="{03FF2688-0EE4-45EF-9975-F3EC5E4C422A}">
      <dsp:nvSpPr>
        <dsp:cNvPr id="0" name=""/>
        <dsp:cNvSpPr/>
      </dsp:nvSpPr>
      <dsp:spPr>
        <a:xfrm>
          <a:off x="3426203" y="492949"/>
          <a:ext cx="1264867" cy="1264867"/>
        </a:xfrm>
        <a:prstGeom prst="ellipse">
          <a:avLst/>
        </a:prstGeom>
        <a:solidFill>
          <a:srgbClr val="BCB9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50266-4019-47BC-BA78-2C2E8ED3563A}">
      <dsp:nvSpPr>
        <dsp:cNvPr id="0" name=""/>
        <dsp:cNvSpPr/>
      </dsp:nvSpPr>
      <dsp:spPr>
        <a:xfrm>
          <a:off x="369576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87A9E-51F6-4880-B974-F4587F7F3560}">
      <dsp:nvSpPr>
        <dsp:cNvPr id="0" name=""/>
        <dsp:cNvSpPr/>
      </dsp:nvSpPr>
      <dsp:spPr>
        <a:xfrm>
          <a:off x="302186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Dependence on Subscriptions</a:t>
          </a:r>
        </a:p>
      </dsp:txBody>
      <dsp:txXfrm>
        <a:off x="3021860" y="2151791"/>
        <a:ext cx="2073553" cy="720000"/>
      </dsp:txXfrm>
    </dsp:sp>
    <dsp:sp modelId="{31204E71-7436-4580-876B-AB8A04A26CE8}">
      <dsp:nvSpPr>
        <dsp:cNvPr id="0" name=""/>
        <dsp:cNvSpPr/>
      </dsp:nvSpPr>
      <dsp:spPr>
        <a:xfrm>
          <a:off x="5862628" y="492949"/>
          <a:ext cx="1264867" cy="126486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59782-C503-4EE0-951E-2FF93E58128D}">
      <dsp:nvSpPr>
        <dsp:cNvPr id="0" name=""/>
        <dsp:cNvSpPr/>
      </dsp:nvSpPr>
      <dsp:spPr>
        <a:xfrm>
          <a:off x="613219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20A2F-0DC7-45B8-A428-CE031760C4F2}">
      <dsp:nvSpPr>
        <dsp:cNvPr id="0" name=""/>
        <dsp:cNvSpPr/>
      </dsp:nvSpPr>
      <dsp:spPr>
        <a:xfrm>
          <a:off x="5458285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Competition from Traditional Gyms</a:t>
          </a:r>
        </a:p>
      </dsp:txBody>
      <dsp:txXfrm>
        <a:off x="5458285" y="2151791"/>
        <a:ext cx="2073553" cy="720000"/>
      </dsp:txXfrm>
    </dsp:sp>
    <dsp:sp modelId="{FBE0F390-7523-4CF9-AF3E-54455751824D}">
      <dsp:nvSpPr>
        <dsp:cNvPr id="0" name=""/>
        <dsp:cNvSpPr/>
      </dsp:nvSpPr>
      <dsp:spPr>
        <a:xfrm>
          <a:off x="8299053" y="492949"/>
          <a:ext cx="1264867" cy="1264867"/>
        </a:xfrm>
        <a:prstGeom prst="ellipse">
          <a:avLst/>
        </a:prstGeom>
        <a:solidFill>
          <a:srgbClr val="FF5B7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D65AD-F699-4065-9933-F494B0A79B93}">
      <dsp:nvSpPr>
        <dsp:cNvPr id="0" name=""/>
        <dsp:cNvSpPr/>
      </dsp:nvSpPr>
      <dsp:spPr>
        <a:xfrm>
          <a:off x="856861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433FA-5F80-42E3-BD28-8E0825A716E4}">
      <dsp:nvSpPr>
        <dsp:cNvPr id="0" name=""/>
        <dsp:cNvSpPr/>
      </dsp:nvSpPr>
      <dsp:spPr>
        <a:xfrm>
          <a:off x="789471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AI-driven workouts require trust.</a:t>
          </a:r>
        </a:p>
      </dsp:txBody>
      <dsp:txXfrm>
        <a:off x="7894710" y="2151791"/>
        <a:ext cx="207355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0.64833</cdr:x>
      <cdr:y>0.00955</cdr:y>
    </cdr:from>
    <cdr:to>
      <cdr:x>0.64833</cdr:x>
      <cdr:y>0.89741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144BD79E-07D4-EA6A-1B59-2D8F15B567CC}"/>
            </a:ext>
          </a:extLst>
        </cdr:cNvPr>
        <cdr:cNvCxnSpPr/>
      </cdr:nvCxnSpPr>
      <cdr:spPr>
        <a:xfrm xmlns:a="http://schemas.openxmlformats.org/drawingml/2006/main">
          <a:off x="4757681" y="40640"/>
          <a:ext cx="0" cy="377952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0.74139</cdr:x>
      <cdr:y>0.92479</cdr:y>
    </cdr:from>
    <cdr:to>
      <cdr:x>0.89866</cdr:x>
      <cdr:y>0.97693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0704200B-E869-FAA0-8EBC-34D22FAE7A26}"/>
            </a:ext>
          </a:extLst>
        </cdr:cNvPr>
        <cdr:cNvSpPr/>
      </cdr:nvSpPr>
      <cdr:spPr>
        <a:xfrm xmlns:a="http://schemas.openxmlformats.org/drawingml/2006/main">
          <a:off x="5440571" y="3936728"/>
          <a:ext cx="1154097" cy="22194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kern="1200" dirty="0">
              <a:solidFill>
                <a:schemeClr val="tx1"/>
              </a:solidFill>
            </a:rPr>
            <a:t>Maintenance</a:t>
          </a:r>
        </a:p>
      </cdr:txBody>
    </cdr:sp>
  </cdr:relSizeAnchor>
  <cdr:relSizeAnchor xmlns:cdr="http://schemas.openxmlformats.org/drawingml/2006/chartDrawing">
    <cdr:from>
      <cdr:x>0.47612</cdr:x>
      <cdr:y>0.92049</cdr:y>
    </cdr:from>
    <cdr:to>
      <cdr:x>0.70994</cdr:x>
      <cdr:y>0.97373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B5481D67-D394-67A3-0BFC-20184E4839C1}"/>
            </a:ext>
          </a:extLst>
        </cdr:cNvPr>
        <cdr:cNvSpPr/>
      </cdr:nvSpPr>
      <cdr:spPr>
        <a:xfrm xmlns:a="http://schemas.openxmlformats.org/drawingml/2006/main">
          <a:off x="3493895" y="3918406"/>
          <a:ext cx="1715857" cy="22666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kern="1200" dirty="0">
              <a:solidFill>
                <a:schemeClr val="tx1"/>
              </a:solidFill>
            </a:rPr>
            <a:t>Membership (annual)</a:t>
          </a:r>
        </a:p>
      </cdr:txBody>
    </cdr:sp>
  </cdr:relSizeAnchor>
  <cdr:relSizeAnchor xmlns:cdr="http://schemas.openxmlformats.org/drawingml/2006/chartDrawing">
    <cdr:from>
      <cdr:x>0.31004</cdr:x>
      <cdr:y>0.92423</cdr:y>
    </cdr:from>
    <cdr:to>
      <cdr:x>0.44796</cdr:x>
      <cdr:y>0.9854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DC827A88-EAD2-BE93-9958-D670900EDCAD}"/>
            </a:ext>
          </a:extLst>
        </cdr:cNvPr>
        <cdr:cNvSpPr/>
      </cdr:nvSpPr>
      <cdr:spPr>
        <a:xfrm xmlns:a="http://schemas.openxmlformats.org/drawingml/2006/main">
          <a:off x="2275190" y="3934367"/>
          <a:ext cx="1012056" cy="2603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kern="1200" dirty="0">
              <a:solidFill>
                <a:schemeClr val="tx1"/>
              </a:solidFill>
            </a:rPr>
            <a:t>Accessories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7FA89-4A0A-FA45-9FD7-DDBFA2DBEC0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9276E-24E5-C244-B581-A4B3A7C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4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 Fitness Market: https://</a:t>
            </a:r>
            <a:r>
              <a:rPr lang="en-US" err="1"/>
              <a:t>www.futuredatastats.com</a:t>
            </a:r>
            <a:r>
              <a:rPr lang="en-US"/>
              <a:t>/</a:t>
            </a:r>
            <a:r>
              <a:rPr lang="en-US" err="1"/>
              <a:t>artificial-intelligence-in-fitness-and-wellness-market?srsltid</a:t>
            </a:r>
            <a:r>
              <a:rPr lang="en-US"/>
              <a:t>=AfmBOoo5gGY8UM61WM57-h8Pe_w04NSzKXZ_RPjYVihvbFtc-vSWQ6lv</a:t>
            </a:r>
          </a:p>
          <a:p>
            <a:endParaRPr lang="en-US"/>
          </a:p>
          <a:p>
            <a:r>
              <a:rPr lang="en-US"/>
              <a:t>Home fitness market : https://</a:t>
            </a:r>
            <a:r>
              <a:rPr lang="en-US" err="1"/>
              <a:t>www.fortunebusinessinsights.com</a:t>
            </a:r>
            <a:r>
              <a:rPr lang="en-US"/>
              <a:t>/home-fitness-equipment-market-105118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9276E-24E5-C244-B581-A4B3A7CF0E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9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Equipment Maintenance and Repairs: $350–$800</a:t>
            </a:r>
          </a:p>
          <a:p>
            <a:r>
              <a:rPr lang="en-US" dirty="0"/>
              <a:t>• Cleaning Supplies: $20–$50</a:t>
            </a:r>
          </a:p>
          <a:p>
            <a:r>
              <a:rPr lang="en-US" dirty="0"/>
              <a:t>• Utilities: $100–$300</a:t>
            </a:r>
          </a:p>
          <a:p>
            <a:r>
              <a:rPr lang="en-US" dirty="0"/>
              <a:t>• Insurance: $50–$150</a:t>
            </a:r>
          </a:p>
          <a:p>
            <a:r>
              <a:rPr lang="en-US" dirty="0"/>
              <a:t>• Miscellaneous Expenses: $50–$100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Treadmil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2750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Power rack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1500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barbell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300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dumbbells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70</a:t>
            </a:r>
            <a:r>
              <a:rPr lang="en-US" dirty="0"/>
              <a:t>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per pound)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weight plates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70</a:t>
            </a:r>
            <a:r>
              <a:rPr lang="en-US" dirty="0"/>
              <a:t> (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per pound) </a:t>
            </a:r>
            <a:endParaRPr lang="en-US" dirty="0"/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functinal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tools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90</a:t>
            </a:r>
            <a:r>
              <a:rPr lang="en-US" dirty="0"/>
              <a:t> (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30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each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9276E-24E5-C244-B581-A4B3A7CF0E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FBEAC-6CE7-5E29-7B80-6B9ECB8D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AC1240-7637-B94B-3709-653458FEB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A83318-EB3C-94FC-09D4-C7ACEA03D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 Fitness Market: https://</a:t>
            </a:r>
            <a:r>
              <a:rPr lang="en-US" err="1"/>
              <a:t>www.futuredatastats.com</a:t>
            </a:r>
            <a:r>
              <a:rPr lang="en-US"/>
              <a:t>/</a:t>
            </a:r>
            <a:r>
              <a:rPr lang="en-US" err="1"/>
              <a:t>artificial-intelligence-in-fitness-and-wellness-market?srsltid</a:t>
            </a:r>
            <a:r>
              <a:rPr lang="en-US"/>
              <a:t>=AfmBOoo5gGY8UM61WM57-h8Pe_w04NSzKXZ_RPjYVihvbFtc-vSWQ6lv</a:t>
            </a:r>
          </a:p>
          <a:p>
            <a:endParaRPr lang="en-US"/>
          </a:p>
          <a:p>
            <a:r>
              <a:rPr lang="en-US"/>
              <a:t>Home fitness market : https://</a:t>
            </a:r>
            <a:r>
              <a:rPr lang="en-US" err="1"/>
              <a:t>www.fortunebusinessinsights.com</a:t>
            </a:r>
            <a:r>
              <a:rPr lang="en-US"/>
              <a:t>/home-fitness-equipment-market-105118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DCA58-44B6-740C-26F7-A1573C744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9276E-24E5-C244-B581-A4B3A7CF0E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29EAD-F899-003A-1048-680ABD90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33A9A8-B782-B083-0114-3BDC6E4B2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1BF02-2651-A9E4-01C0-D4119B34E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D46CB-D704-01BE-D98A-A88BCF319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9276E-24E5-C244-B581-A4B3A7CF0E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28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04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46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501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19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67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16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46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65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7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contrary.com/company/tona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rnewswire.com/news-releases/home-fitness-equipment-market-to-grow-by-usd-4-44-billion-2024-2028-increased-demand-for-home-fitness-equipment-boosts-the-market-report-on-ai-powered-market-evolution---technavio-302369519.html" TargetMode="External"/><Relationship Id="rId5" Type="http://schemas.openxmlformats.org/officeDocument/2006/relationships/hyperlink" Target="https://www.oxefit.com/" TargetMode="External"/><Relationship Id="rId4" Type="http://schemas.openxmlformats.org/officeDocument/2006/relationships/hyperlink" Target="https://www.tonal.com/?srsltid=AfmBOoqckgMvqG2J7tQ194znTBpBlMON7GHQnT9r65qe0cuGDvDzGobv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1826-0D48-ED15-0482-B14A45E0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77" y="0"/>
            <a:ext cx="6446205" cy="3781101"/>
          </a:xfrm>
        </p:spPr>
        <p:txBody>
          <a:bodyPr>
            <a:normAutofit/>
          </a:bodyPr>
          <a:lstStyle/>
          <a:p>
            <a:r>
              <a:rPr lang="en-US"/>
              <a:t>Pricing Landscape of Smart Home Gyms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DEE6D-B713-613F-9F2F-DE833A771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77" y="5343909"/>
            <a:ext cx="6446205" cy="785656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Vishnu Anand | </a:t>
            </a:r>
            <a:r>
              <a:rPr lang="en-US" sz="1700" dirty="0" err="1"/>
              <a:t>Prashast</a:t>
            </a:r>
            <a:r>
              <a:rPr lang="en-US" sz="1700" dirty="0"/>
              <a:t> </a:t>
            </a:r>
            <a:r>
              <a:rPr lang="en-US" sz="1700" dirty="0" err="1"/>
              <a:t>Vaish</a:t>
            </a:r>
            <a:r>
              <a:rPr lang="en-US" sz="1700" dirty="0"/>
              <a:t> | Soutik Banerjee | </a:t>
            </a:r>
          </a:p>
          <a:p>
            <a:r>
              <a:rPr lang="en-US" sz="1700" dirty="0"/>
              <a:t>Aryan Saxena | Rohan Ajay | Krupasankari Ragunathan</a:t>
            </a:r>
          </a:p>
          <a:p>
            <a:endParaRPr lang="en-US" sz="1700" dirty="0"/>
          </a:p>
        </p:txBody>
      </p:sp>
      <p:pic>
        <p:nvPicPr>
          <p:cNvPr id="1030" name="Picture 6" descr="OxeFit: Your AI-Powered Home Gym for Total Body Health &amp; Fitness">
            <a:extLst>
              <a:ext uri="{FF2B5EF4-FFF2-40B4-BE49-F238E27FC236}">
                <a16:creationId xmlns:a16="http://schemas.microsoft.com/office/drawing/2014/main" id="{6AEC9F55-93BD-8EDB-9130-BE286E9CC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5" r="3" b="14674"/>
          <a:stretch/>
        </p:blipFill>
        <p:spPr bwMode="auto">
          <a:xfrm>
            <a:off x="7352154" y="2459453"/>
            <a:ext cx="4839846" cy="243427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nal Announces Tonal Live, A New Interactive Workout Experience | Business  Wire">
            <a:extLst>
              <a:ext uri="{FF2B5EF4-FFF2-40B4-BE49-F238E27FC236}">
                <a16:creationId xmlns:a16="http://schemas.microsoft.com/office/drawing/2014/main" id="{CE9410A1-D4DC-C827-67A1-0195B91D5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9"/>
          <a:stretch/>
        </p:blipFill>
        <p:spPr bwMode="auto">
          <a:xfrm>
            <a:off x="7352154" y="10"/>
            <a:ext cx="4839845" cy="2459443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34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F192B-AF23-97BD-F606-900C41CD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685-5472-045C-61FE-9E9476FD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5" y="437469"/>
            <a:ext cx="10571998" cy="970450"/>
          </a:xfrm>
        </p:spPr>
        <p:txBody>
          <a:bodyPr/>
          <a:lstStyle/>
          <a:p>
            <a:r>
              <a:rPr lang="en-GB" dirty="0"/>
              <a:t>User Survey – Customer Segmentation </a:t>
            </a:r>
            <a:endParaRPr lang="en-US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F76C65C-D411-EBC8-1C92-7E78E49A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9" y="2524331"/>
            <a:ext cx="6144255" cy="3910748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FBAC0336-3153-BB13-99B0-5B4C11FA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50" y="2527629"/>
            <a:ext cx="5850671" cy="3773095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9A4122-761F-0AB5-6EA2-98EBA3126D90}"/>
              </a:ext>
            </a:extLst>
          </p:cNvPr>
          <p:cNvSpPr/>
          <p:nvPr/>
        </p:nvSpPr>
        <p:spPr>
          <a:xfrm>
            <a:off x="275205" y="2400043"/>
            <a:ext cx="4998129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Which of these fitness companies have you heard about?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DE167-3C42-2215-20A9-33FD30C3391D}"/>
              </a:ext>
            </a:extLst>
          </p:cNvPr>
          <p:cNvSpPr/>
          <p:nvPr/>
        </p:nvSpPr>
        <p:spPr>
          <a:xfrm>
            <a:off x="6383869" y="2393274"/>
            <a:ext cx="4998129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your age group?</a:t>
            </a:r>
          </a:p>
        </p:txBody>
      </p:sp>
    </p:spTree>
    <p:extLst>
      <p:ext uri="{BB962C8B-B14F-4D97-AF65-F5344CB8AC3E}">
        <p14:creationId xmlns:p14="http://schemas.microsoft.com/office/powerpoint/2010/main" val="82001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C3CAD-E2EC-9E00-865F-082B5D803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ADCC-8267-E1D1-480F-46F4A409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57" y="462156"/>
            <a:ext cx="10571998" cy="970450"/>
          </a:xfrm>
        </p:spPr>
        <p:txBody>
          <a:bodyPr/>
          <a:lstStyle/>
          <a:p>
            <a:r>
              <a:rPr lang="en-GB" dirty="0"/>
              <a:t>User Survey – Gym preferences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62B496-91B4-8EBB-279A-6C8D0E64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5523"/>
            <a:ext cx="6393513" cy="3667125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chart&#10;&#10;AI-generated content may be incorrect.">
            <a:extLst>
              <a:ext uri="{FF2B5EF4-FFF2-40B4-BE49-F238E27FC236}">
                <a16:creationId xmlns:a16="http://schemas.microsoft.com/office/drawing/2014/main" id="{146DE908-6385-C4C2-E75B-5697ECD5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6" r="114" b="155"/>
          <a:stretch/>
        </p:blipFill>
        <p:spPr>
          <a:xfrm>
            <a:off x="6233419" y="2363680"/>
            <a:ext cx="5843662" cy="4388307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1F0C39-81F4-B495-EEE6-DD14117EB0D9}"/>
              </a:ext>
            </a:extLst>
          </p:cNvPr>
          <p:cNvSpPr/>
          <p:nvPr/>
        </p:nvSpPr>
        <p:spPr>
          <a:xfrm>
            <a:off x="114919" y="2694358"/>
            <a:ext cx="4998129" cy="502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you are working out at home, how big is your gym area?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E655D-8470-0766-B0E5-9C8CFAE0C345}"/>
              </a:ext>
            </a:extLst>
          </p:cNvPr>
          <p:cNvSpPr/>
          <p:nvPr/>
        </p:nvSpPr>
        <p:spPr>
          <a:xfrm>
            <a:off x="6171275" y="2066447"/>
            <a:ext cx="5520616" cy="627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What features of a traditional gym would you prefer in your home gym, if you could have one? Rank from top (highest priority) to bottom.</a:t>
            </a:r>
          </a:p>
        </p:txBody>
      </p:sp>
    </p:spTree>
    <p:extLst>
      <p:ext uri="{BB962C8B-B14F-4D97-AF65-F5344CB8AC3E}">
        <p14:creationId xmlns:p14="http://schemas.microsoft.com/office/powerpoint/2010/main" val="15325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8988-0963-4938-A03C-8915B201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52" y="456065"/>
            <a:ext cx="11219243" cy="970450"/>
          </a:xfrm>
        </p:spPr>
        <p:txBody>
          <a:bodyPr/>
          <a:lstStyle/>
          <a:p>
            <a:r>
              <a:rPr lang="en-GB" dirty="0"/>
              <a:t>Choice Based Question for Conjoint Analysis</a:t>
            </a:r>
          </a:p>
        </p:txBody>
      </p:sp>
      <p:pic>
        <p:nvPicPr>
          <p:cNvPr id="5" name="Picture 4" descr="Screens screenshot of a web page&#10;&#10;AI-generated content may be incorrect.">
            <a:extLst>
              <a:ext uri="{FF2B5EF4-FFF2-40B4-BE49-F238E27FC236}">
                <a16:creationId xmlns:a16="http://schemas.microsoft.com/office/drawing/2014/main" id="{047746AD-C36C-9C9C-990F-D30B6645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04" y="1890943"/>
            <a:ext cx="8714042" cy="49670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93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DAB8-6A73-10B3-437E-D6271F92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F215-7F4E-3793-4AF3-D9756090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364668"/>
            <a:ext cx="10571998" cy="970450"/>
          </a:xfrm>
        </p:spPr>
        <p:txBody>
          <a:bodyPr/>
          <a:lstStyle/>
          <a:p>
            <a:r>
              <a:rPr lang="en-US" dirty="0"/>
              <a:t>Conjoint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AA32-0199-9B33-4B67-D707FB67D1CA}"/>
              </a:ext>
            </a:extLst>
          </p:cNvPr>
          <p:cNvSpPr txBox="1"/>
          <p:nvPr/>
        </p:nvSpPr>
        <p:spPr>
          <a:xfrm>
            <a:off x="810000" y="1332499"/>
            <a:ext cx="815640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Relative importance of attributes - customers are most sensitive to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6FDEF-2EDF-B749-2B39-958CC259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713"/>
            <a:ext cx="4314825" cy="1952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3C838-F4DC-C14D-0050-8A49F986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895475"/>
            <a:ext cx="4191000" cy="1971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D98C4D-4A12-A5A5-1D87-715641309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50" y="1890713"/>
            <a:ext cx="3676650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2909BB-8790-19EA-9080-AF8947D1F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8" y="4093123"/>
            <a:ext cx="6078657" cy="2758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03B688-29D1-3E46-07DE-6A3B99804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233863"/>
            <a:ext cx="5657850" cy="24288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30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5BE5C-963B-27F1-B312-27F46F721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84C-5733-E761-489B-09991ACC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3701"/>
            <a:ext cx="10571998" cy="970450"/>
          </a:xfrm>
        </p:spPr>
        <p:txBody>
          <a:bodyPr/>
          <a:lstStyle/>
          <a:p>
            <a:r>
              <a:rPr lang="en-US" dirty="0"/>
              <a:t>Can Tonal Introduce Tiered Pricing?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8DED9-0592-C9CD-9999-D109E851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686" y="1915308"/>
            <a:ext cx="6471313" cy="1514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A4AB3-CC1C-9E65-22F1-06D4C96A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189"/>
            <a:ext cx="5515971" cy="1524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1E147-F947-AE1A-DED9-3BCFEAB7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532" y="3534261"/>
            <a:ext cx="8260308" cy="20669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BB7752-2974-81AB-4310-F7A625F52458}"/>
              </a:ext>
            </a:extLst>
          </p:cNvPr>
          <p:cNvSpPr txBox="1"/>
          <p:nvPr/>
        </p:nvSpPr>
        <p:spPr>
          <a:xfrm>
            <a:off x="408501" y="5948855"/>
            <a:ext cx="1062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table shows the predicted market share of Tonal Mid if launched @ $59.99 and the resultant changes in market share of Tonal top and </a:t>
            </a:r>
            <a:r>
              <a:rPr lang="en-US" dirty="0" err="1"/>
              <a:t>Oxefit</a:t>
            </a:r>
            <a:r>
              <a:rPr lang="en-US" dirty="0"/>
              <a:t> base.</a:t>
            </a:r>
          </a:p>
        </p:txBody>
      </p:sp>
    </p:spTree>
    <p:extLst>
      <p:ext uri="{BB962C8B-B14F-4D97-AF65-F5344CB8AC3E}">
        <p14:creationId xmlns:p14="http://schemas.microsoft.com/office/powerpoint/2010/main" val="44245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5B1E-4A04-5407-BF30-3B96858C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Inferences &amp;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BD0FF-676E-82E7-862A-FC16D87E7A7E}"/>
              </a:ext>
            </a:extLst>
          </p:cNvPr>
          <p:cNvSpPr txBox="1"/>
          <p:nvPr/>
        </p:nvSpPr>
        <p:spPr>
          <a:xfrm>
            <a:off x="943000" y="2185988"/>
            <a:ext cx="10269497" cy="422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Anchoring effect </a:t>
            </a:r>
            <a:r>
              <a:rPr lang="en-US" dirty="0">
                <a:effectLst/>
              </a:rPr>
              <a:t>of </a:t>
            </a:r>
            <a:r>
              <a:rPr lang="en-US" dirty="0" err="1">
                <a:effectLst/>
              </a:rPr>
              <a:t>OxeFit’s</a:t>
            </a:r>
            <a:r>
              <a:rPr lang="en-US" dirty="0">
                <a:effectLst/>
              </a:rPr>
              <a:t> $49.99 is too strong for Tonal to beat with a $59.99 product even if it has additional attributes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Tonal should consider launching a product at the same price point ($49.99) – it will also act as a </a:t>
            </a:r>
            <a:r>
              <a:rPr lang="en-US" b="1" dirty="0">
                <a:effectLst/>
              </a:rPr>
              <a:t>decoy</a:t>
            </a:r>
            <a:r>
              <a:rPr lang="en-US" dirty="0">
                <a:effectLst/>
              </a:rPr>
              <a:t> to push sales of the more premium Tonal products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Tonal needs to focus on the last P among the 4 P’s of marketing – </a:t>
            </a:r>
            <a:r>
              <a:rPr lang="en-US" b="1" dirty="0">
                <a:effectLst/>
              </a:rPr>
              <a:t>promotion</a:t>
            </a:r>
            <a:r>
              <a:rPr lang="en-US" dirty="0">
                <a:effectLst/>
              </a:rPr>
              <a:t>. S</a:t>
            </a:r>
            <a:r>
              <a:rPr lang="en-US" dirty="0"/>
              <a:t>trategic collaborations with fitness influencers and sports-personalities will be key in convincing the customer base to associate with Tonal instead of competitors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Leveraging the </a:t>
            </a:r>
            <a:r>
              <a:rPr lang="en-US" b="1" dirty="0">
                <a:effectLst/>
              </a:rPr>
              <a:t>locked-in customers </a:t>
            </a:r>
            <a:r>
              <a:rPr lang="en-US" dirty="0">
                <a:effectLst/>
              </a:rPr>
              <a:t>is key </a:t>
            </a:r>
            <a:r>
              <a:rPr lang="en-US" dirty="0"/>
              <a:t>– </a:t>
            </a:r>
            <a:r>
              <a:rPr lang="en-US" dirty="0">
                <a:effectLst/>
              </a:rPr>
              <a:t>Tonal should consider launching a loyalty program to ensure these customers do not shift to competitors. Otherwise, there is a huge risk of losing market share.</a:t>
            </a:r>
          </a:p>
        </p:txBody>
      </p:sp>
    </p:spTree>
    <p:extLst>
      <p:ext uri="{BB962C8B-B14F-4D97-AF65-F5344CB8AC3E}">
        <p14:creationId xmlns:p14="http://schemas.microsoft.com/office/powerpoint/2010/main" val="108330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1DB68C9-E87E-490B-05B3-F6FA164DD5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0815" r="5865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EEE9B-B690-7E39-F2AA-44C427D97AED}"/>
              </a:ext>
            </a:extLst>
          </p:cNvPr>
          <p:cNvSpPr txBox="1"/>
          <p:nvPr/>
        </p:nvSpPr>
        <p:spPr>
          <a:xfrm>
            <a:off x="923945" y="1453101"/>
            <a:ext cx="505592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7200" dirty="0">
                <a:solidFill>
                  <a:schemeClr val="accent2"/>
                </a:solidFill>
                <a:latin typeface="+mj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1265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5D2D7-EBAD-6A99-92D9-F74E3340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2984587"/>
            <a:ext cx="35184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18812-8016-0645-6FD7-98B7DB904AA3}"/>
              </a:ext>
            </a:extLst>
          </p:cNvPr>
          <p:cNvSpPr txBox="1"/>
          <p:nvPr/>
        </p:nvSpPr>
        <p:spPr>
          <a:xfrm>
            <a:off x="5249324" y="1582340"/>
            <a:ext cx="63860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https://research.contrary.com/company/tonal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https://www.tonal.com/?srsltid=AfmBOoqckgMvqG2J7tQ194znTBpBlMON7GHQnT9r65qe0cuGDvDzGobv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5"/>
              </a:rPr>
              <a:t>https://www.oxefit.com/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6"/>
              </a:rPr>
              <a:t>https://www.prnewswire.com/news-releases/home-fitness-equipment-market-to-grow-by-usd-4-44-billion-2024-2028-increased-demand-for-home-fitness-equipment-boosts-the-market-report-on-ai-powered-market-evolution---technavio-302369519.html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446BA-ABF6-970B-029D-60E17DEB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93C2-7FCE-3483-B12E-FDE1D6C4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48" y="453212"/>
            <a:ext cx="10571998" cy="970450"/>
          </a:xfrm>
        </p:spPr>
        <p:txBody>
          <a:bodyPr/>
          <a:lstStyle/>
          <a:p>
            <a:r>
              <a:rPr lang="en-US" dirty="0">
                <a:effectLst/>
              </a:rPr>
              <a:t>Smart Home Gyms: The Future of Fitness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0CA2EEA-CDB4-B06C-F9FF-9BCE30E19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07444"/>
              </p:ext>
            </p:extLst>
          </p:nvPr>
        </p:nvGraphicFramePr>
        <p:xfrm>
          <a:off x="278969" y="2216257"/>
          <a:ext cx="5687878" cy="4188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extBox 3">
            <a:extLst>
              <a:ext uri="{FF2B5EF4-FFF2-40B4-BE49-F238E27FC236}">
                <a16:creationId xmlns:a16="http://schemas.microsoft.com/office/drawing/2014/main" id="{0FF558FE-F50E-3870-50EC-BA834F2DF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898170"/>
              </p:ext>
            </p:extLst>
          </p:nvPr>
        </p:nvGraphicFramePr>
        <p:xfrm>
          <a:off x="6096000" y="1967199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889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1E3B-3C69-C5E6-D3C8-C2022313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Tonal 2: The AI-Powered Strength Trainer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DE481-18A8-3224-0AEB-192D1545E70C}"/>
              </a:ext>
            </a:extLst>
          </p:cNvPr>
          <p:cNvSpPr txBox="1"/>
          <p:nvPr/>
        </p:nvSpPr>
        <p:spPr>
          <a:xfrm>
            <a:off x="591313" y="2708414"/>
            <a:ext cx="5969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</a:rPr>
              <a:t>Wall-mounted smart gym with AI-adjusted resistance (up to 200 </a:t>
            </a:r>
            <a:r>
              <a:rPr lang="en-US" dirty="0" err="1">
                <a:solidFill>
                  <a:srgbClr val="0E0E0E"/>
                </a:solidFill>
                <a:effectLst/>
              </a:rPr>
              <a:t>lbs</a:t>
            </a:r>
            <a:r>
              <a:rPr lang="en-US" dirty="0">
                <a:solidFill>
                  <a:srgbClr val="0E0E0E"/>
                </a:solidFill>
                <a:effectLst/>
              </a:rPr>
              <a:t>).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</a:rPr>
              <a:t>Uses electromagnetic resistance for smooth, precise weight control.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</a:rPr>
              <a:t>Built-in sensors track form and progress in real-time.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</a:rPr>
              <a:t>Features live and on-demand coaching with personalized programs.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</a:rPr>
              <a:t>Compact design suitable for small spaces.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4FEAA7-628D-BD24-7F9A-6A91B9D8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04" y="1947901"/>
            <a:ext cx="4692789" cy="45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8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F1BDB-5178-C692-2C23-BDD6FA8A3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1AF-DACB-8993-34F8-D6CA26C2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  <a:effectLst/>
              </a:rPr>
              <a:t>OxeFit</a:t>
            </a:r>
            <a:r>
              <a:rPr lang="en-US">
                <a:solidFill>
                  <a:schemeClr val="bg1"/>
                </a:solidFill>
                <a:effectLst/>
              </a:rPr>
              <a:t>: Strength &amp; Cardio Combined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D932A-B19A-E804-4168-9C3E901F1A2C}"/>
              </a:ext>
            </a:extLst>
          </p:cNvPr>
          <p:cNvSpPr txBox="1"/>
          <p:nvPr/>
        </p:nvSpPr>
        <p:spPr>
          <a:xfrm>
            <a:off x="609601" y="2501462"/>
            <a:ext cx="58227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0E0E"/>
                </a:solidFill>
                <a:effectLst/>
              </a:rPr>
              <a:t>Full-body smart gym integrating strength, cardio, and rehab workouts.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0E0E"/>
                </a:solidFill>
                <a:effectLst/>
              </a:rPr>
              <a:t>Uses motorized resistance technology with a range up to 250 lbs.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0E0E"/>
                </a:solidFill>
                <a:effectLst/>
              </a:rPr>
              <a:t>AI-powered performance tracking and biometrics analysis.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0E0E"/>
                </a:solidFill>
                <a:effectLst/>
              </a:rPr>
              <a:t>Supports rowing, skiing, weightlifting, and resistance training in one device.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0E0E"/>
                </a:solidFill>
                <a:effectLst/>
              </a:rPr>
              <a:t>Designed for both casual users and professional athletes.</a:t>
            </a:r>
          </a:p>
        </p:txBody>
      </p:sp>
      <p:pic>
        <p:nvPicPr>
          <p:cNvPr id="4100" name="Picture 4" descr="OXEFIT XS1 THE ALL-IN-ONE HOME GYM FOR TOTAL BODY FITNESS – OC HOME GYM">
            <a:extLst>
              <a:ext uri="{FF2B5EF4-FFF2-40B4-BE49-F238E27FC236}">
                <a16:creationId xmlns:a16="http://schemas.microsoft.com/office/drawing/2014/main" id="{22AFBBA9-90C5-AF52-ACD2-10A5C6BC4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53" y="2009044"/>
            <a:ext cx="4490545" cy="44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5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97CFC-6AD6-70A0-F1B4-F5D4B91F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AAD4-80E9-5022-C80C-149642D3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00" y="358412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Contrasts in Pricing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E8C4DE-66C2-254C-485A-55495A700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117413"/>
              </p:ext>
            </p:extLst>
          </p:nvPr>
        </p:nvGraphicFramePr>
        <p:xfrm>
          <a:off x="312159" y="2153920"/>
          <a:ext cx="7338321" cy="4256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DB3004-02C0-6192-C804-F9498A7BD515}"/>
              </a:ext>
            </a:extLst>
          </p:cNvPr>
          <p:cNvSpPr txBox="1"/>
          <p:nvPr/>
        </p:nvSpPr>
        <p:spPr>
          <a:xfrm>
            <a:off x="8023733" y="1895842"/>
            <a:ext cx="3918252" cy="44528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As compared to traditional gyms, smart gyms have a simplified approach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Minimal cost to maintain equipment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Tonal 2 provides flexibility as compared to </a:t>
            </a:r>
            <a:r>
              <a:rPr lang="en-US" sz="2000" dirty="0" err="1">
                <a:effectLst/>
              </a:rPr>
              <a:t>OxeFit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C043EB-786E-0BB0-091A-1C2408B8B5AE}"/>
              </a:ext>
            </a:extLst>
          </p:cNvPr>
          <p:cNvSpPr/>
          <p:nvPr/>
        </p:nvSpPr>
        <p:spPr>
          <a:xfrm>
            <a:off x="1482570" y="5992427"/>
            <a:ext cx="1012055" cy="41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Initial Cost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5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B3544-2D1F-F648-CAAB-0B674B307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673135-9378-26F4-5296-CD4CDFE0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97835"/>
              </p:ext>
            </p:extLst>
          </p:nvPr>
        </p:nvGraphicFramePr>
        <p:xfrm>
          <a:off x="33062" y="2226308"/>
          <a:ext cx="11824617" cy="4107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191">
                  <a:extLst>
                    <a:ext uri="{9D8B030D-6E8A-4147-A177-3AD203B41FA5}">
                      <a16:colId xmlns:a16="http://schemas.microsoft.com/office/drawing/2014/main" val="2635590778"/>
                    </a:ext>
                  </a:extLst>
                </a:gridCol>
                <a:gridCol w="2349661">
                  <a:extLst>
                    <a:ext uri="{9D8B030D-6E8A-4147-A177-3AD203B41FA5}">
                      <a16:colId xmlns:a16="http://schemas.microsoft.com/office/drawing/2014/main" val="570801938"/>
                    </a:ext>
                  </a:extLst>
                </a:gridCol>
                <a:gridCol w="2766349">
                  <a:extLst>
                    <a:ext uri="{9D8B030D-6E8A-4147-A177-3AD203B41FA5}">
                      <a16:colId xmlns:a16="http://schemas.microsoft.com/office/drawing/2014/main" val="1960165803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2859662364"/>
                    </a:ext>
                  </a:extLst>
                </a:gridCol>
                <a:gridCol w="2609664">
                  <a:extLst>
                    <a:ext uri="{9D8B030D-6E8A-4147-A177-3AD203B41FA5}">
                      <a16:colId xmlns:a16="http://schemas.microsoft.com/office/drawing/2014/main" val="1044566753"/>
                    </a:ext>
                  </a:extLst>
                </a:gridCol>
              </a:tblGrid>
              <a:tr h="1000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5D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5D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5D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5D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5D">
                        <a:alpha val="2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21473"/>
                  </a:ext>
                </a:extLst>
              </a:tr>
              <a:tr h="1613866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Key Features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AI-powered Resistance &lt;= 200 </a:t>
                      </a:r>
                      <a:r>
                        <a:rPr lang="en-US" sz="1600" err="1"/>
                        <a:t>lbs</a:t>
                      </a:r>
                      <a:endParaRPr lang="en-US" sz="160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Form Tracking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Live Coaching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Compact Wall-Mounted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Motorized Resistance &lt;= 250 </a:t>
                      </a:r>
                      <a:r>
                        <a:rPr lang="en-US" sz="1600" err="1"/>
                        <a:t>lbs</a:t>
                      </a:r>
                      <a:r>
                        <a:rPr lang="en-US" sz="160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Strength &amp; Cardio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Biometrics Tracking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Freestanding, larger footprint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Spin Bike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 Based Classes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 Leaderboard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AI-based guided weightlifting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Real-time feedback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Adjustable weight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9690"/>
                  </a:ext>
                </a:extLst>
              </a:tr>
              <a:tr h="130794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Target Audience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Affluent Professionals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Homeowners with Limited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Athletes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Strength &amp; Endurance Trainers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Cardio-Focused Users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Cycling enthusiasts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Group Class Lovers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Weight Training Enthusiasts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Users Wanting Guided Workouts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5D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4906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16E8A2-2BA8-3691-8534-20B0F016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effectLst/>
              </a:rPr>
              <a:t>Competitor Landscape</a:t>
            </a:r>
          </a:p>
        </p:txBody>
      </p:sp>
      <p:pic>
        <p:nvPicPr>
          <p:cNvPr id="1026" name="Picture 2" descr="Tonal Logo PNG Vector">
            <a:extLst>
              <a:ext uri="{FF2B5EF4-FFF2-40B4-BE49-F238E27FC236}">
                <a16:creationId xmlns:a16="http://schemas.microsoft.com/office/drawing/2014/main" id="{7D12442D-15CB-D938-1614-0172A0AD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36" y="2307945"/>
            <a:ext cx="1226270" cy="58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33FC968A-1B5F-9070-2BC0-6529864DD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46" y="2471438"/>
            <a:ext cx="2206492" cy="550806"/>
          </a:xfrm>
          <a:prstGeom prst="rect">
            <a:avLst/>
          </a:prstGeom>
        </p:spPr>
      </p:pic>
      <p:pic>
        <p:nvPicPr>
          <p:cNvPr id="8" name="Picture 7" descr="A black background with a letter p&#10;&#10;AI-generated content may be incorrect.">
            <a:extLst>
              <a:ext uri="{FF2B5EF4-FFF2-40B4-BE49-F238E27FC236}">
                <a16:creationId xmlns:a16="http://schemas.microsoft.com/office/drawing/2014/main" id="{EE6B6987-C0BE-4A60-4024-1E76EBE65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664" y="2225040"/>
            <a:ext cx="1019367" cy="778631"/>
          </a:xfrm>
          <a:prstGeom prst="rect">
            <a:avLst/>
          </a:prstGeom>
        </p:spPr>
      </p:pic>
      <p:sp>
        <p:nvSpPr>
          <p:cNvPr id="9" name="AutoShape 8" descr="Tempo Fit vector logo">
            <a:extLst>
              <a:ext uri="{FF2B5EF4-FFF2-40B4-BE49-F238E27FC236}">
                <a16:creationId xmlns:a16="http://schemas.microsoft.com/office/drawing/2014/main" id="{7C744EDC-948C-BCA9-86B9-EDBBCAB2B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868680"/>
            <a:ext cx="2712720" cy="27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9BD8A5D-5F80-155F-2B7F-643DF007E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449" y="1896653"/>
            <a:ext cx="2338146" cy="16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7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0AD8-294D-168E-0D2E-425A4531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Challenges in Sales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C26FB96-B437-A9D3-727B-597E5330E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1516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41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34DF5-CE0B-A64B-CC5E-9320E85E1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2F60-8553-94BB-FDF0-C551E26C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62" y="327359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SWOT Analysis</a:t>
            </a:r>
            <a:r>
              <a:rPr lang="en-US" dirty="0">
                <a:solidFill>
                  <a:schemeClr val="bg1"/>
                </a:solidFill>
              </a:rPr>
              <a:t> for Tonal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74198E-C11B-F561-840E-D76D90DF78A0}"/>
              </a:ext>
            </a:extLst>
          </p:cNvPr>
          <p:cNvSpPr/>
          <p:nvPr/>
        </p:nvSpPr>
        <p:spPr>
          <a:xfrm>
            <a:off x="459480" y="2229158"/>
            <a:ext cx="5499360" cy="208884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Strengths</a:t>
            </a:r>
          </a:p>
          <a:p>
            <a:endParaRPr lang="en-US" sz="2800" b="1" dirty="0">
              <a:ln w="3175">
                <a:noFill/>
              </a:ln>
              <a:solidFill>
                <a:schemeClr val="bg1"/>
              </a:solidFill>
              <a:latin typeface="+mj-lt"/>
            </a:endParaRPr>
          </a:p>
          <a:p>
            <a:endParaRPr lang="en-US" sz="2800" b="1" dirty="0">
              <a:ln w="3175">
                <a:noFill/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C7547B-0489-0B0D-EBF6-3E521C74D33C}"/>
              </a:ext>
            </a:extLst>
          </p:cNvPr>
          <p:cNvSpPr/>
          <p:nvPr/>
        </p:nvSpPr>
        <p:spPr>
          <a:xfrm>
            <a:off x="459480" y="4454198"/>
            <a:ext cx="5499360" cy="2088842"/>
          </a:xfrm>
          <a:prstGeom prst="round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Opportunities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A59991-BA5D-78B1-DAB4-8295BCDBEAA0}"/>
              </a:ext>
            </a:extLst>
          </p:cNvPr>
          <p:cNvSpPr/>
          <p:nvPr/>
        </p:nvSpPr>
        <p:spPr>
          <a:xfrm>
            <a:off x="6233160" y="2229158"/>
            <a:ext cx="5499360" cy="2088842"/>
          </a:xfrm>
          <a:prstGeom prst="roundRect">
            <a:avLst/>
          </a:prstGeom>
          <a:solidFill>
            <a:srgbClr val="59133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2800" b="1" dirty="0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Weaknesses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059D72-006E-F1CE-2606-C578B557C927}"/>
              </a:ext>
            </a:extLst>
          </p:cNvPr>
          <p:cNvSpPr/>
          <p:nvPr/>
        </p:nvSpPr>
        <p:spPr>
          <a:xfrm>
            <a:off x="6233160" y="4454198"/>
            <a:ext cx="5499360" cy="2088842"/>
          </a:xfrm>
          <a:prstGeom prst="roundRect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Threats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3A75A-B4E0-7D13-DE33-CBB9A9715F3A}"/>
              </a:ext>
            </a:extLst>
          </p:cNvPr>
          <p:cNvSpPr txBox="1"/>
          <p:nvPr/>
        </p:nvSpPr>
        <p:spPr>
          <a:xfrm>
            <a:off x="509232" y="2930972"/>
            <a:ext cx="10114063" cy="1569660"/>
          </a:xfrm>
          <a:prstGeom prst="rect">
            <a:avLst/>
          </a:prstGeom>
          <a:noFill/>
        </p:spPr>
        <p:txBody>
          <a:bodyPr wrap="square" lIns="91440" tIns="45720" rIns="91440" bIns="45720" numCol="2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AI guided training with "Smart View"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Automatic weight adjustment mechanism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Strong brand association (ads by sports and fitness influencers)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3B4F-BB9C-026C-C13B-639C4B3D0F98}"/>
              </a:ext>
            </a:extLst>
          </p:cNvPr>
          <p:cNvSpPr txBox="1"/>
          <p:nvPr/>
        </p:nvSpPr>
        <p:spPr>
          <a:xfrm>
            <a:off x="6284660" y="2884538"/>
            <a:ext cx="5533520" cy="156966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Mandatory membership with annual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Initial investment is high (~ $ 4k)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Focuses exclusively on weight training, no cardio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9C8E3-6DE8-3292-3944-F1EDB4CD96BF}"/>
              </a:ext>
            </a:extLst>
          </p:cNvPr>
          <p:cNvSpPr txBox="1"/>
          <p:nvPr/>
        </p:nvSpPr>
        <p:spPr>
          <a:xfrm>
            <a:off x="522341" y="5107054"/>
            <a:ext cx="5533520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Expanding home fitness market in post-COVID 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Partnerships with other fitness brands (e.g. Optimum Nutrition, Apple Fitness 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Product line expansion – Tonal Mid!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4240C-B575-493F-E553-7976F41E07D2}"/>
              </a:ext>
            </a:extLst>
          </p:cNvPr>
          <p:cNvSpPr txBox="1"/>
          <p:nvPr/>
        </p:nvSpPr>
        <p:spPr>
          <a:xfrm>
            <a:off x="6284660" y="5066127"/>
            <a:ext cx="5533520" cy="1077218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Competitors like Tempo have lower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Technology dependence – software could get bugs, hardware issues can’t be easily fixed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Preference to use traditional gyms</a:t>
            </a:r>
          </a:p>
        </p:txBody>
      </p:sp>
      <p:pic>
        <p:nvPicPr>
          <p:cNvPr id="14" name="Graphic 13" descr="Body builder outline">
            <a:extLst>
              <a:ext uri="{FF2B5EF4-FFF2-40B4-BE49-F238E27FC236}">
                <a16:creationId xmlns:a16="http://schemas.microsoft.com/office/drawing/2014/main" id="{B105E128-C152-5EEE-19C0-294AB5AF14B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3920"/>
          <a:stretch/>
        </p:blipFill>
        <p:spPr>
          <a:xfrm>
            <a:off x="4780777" y="3823220"/>
            <a:ext cx="914400" cy="512792"/>
          </a:xfrm>
          <a:prstGeom prst="rect">
            <a:avLst/>
          </a:prstGeom>
        </p:spPr>
      </p:pic>
      <p:pic>
        <p:nvPicPr>
          <p:cNvPr id="16" name="Graphic 15" descr="Speedometer Low outline">
            <a:extLst>
              <a:ext uri="{FF2B5EF4-FFF2-40B4-BE49-F238E27FC236}">
                <a16:creationId xmlns:a16="http://schemas.microsoft.com/office/drawing/2014/main" id="{CBF9E764-F231-3457-E484-2939B62FB49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10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6580" y="3632665"/>
            <a:ext cx="914400" cy="914400"/>
          </a:xfrm>
          <a:prstGeom prst="rect">
            <a:avLst/>
          </a:prstGeom>
        </p:spPr>
      </p:pic>
      <p:pic>
        <p:nvPicPr>
          <p:cNvPr id="18" name="Graphic 17" descr="Linear Graph with solid fill">
            <a:extLst>
              <a:ext uri="{FF2B5EF4-FFF2-40B4-BE49-F238E27FC236}">
                <a16:creationId xmlns:a16="http://schemas.microsoft.com/office/drawing/2014/main" id="{BBF60F03-377B-9E2F-4C3A-A9A7ACDBEED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10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09689" y="5923225"/>
            <a:ext cx="656575" cy="656575"/>
          </a:xfrm>
          <a:prstGeom prst="rect">
            <a:avLst/>
          </a:prstGeom>
        </p:spPr>
      </p:pic>
      <p:pic>
        <p:nvPicPr>
          <p:cNvPr id="20" name="Graphic 19" descr="Scorpion outline">
            <a:extLst>
              <a:ext uri="{FF2B5EF4-FFF2-40B4-BE49-F238E27FC236}">
                <a16:creationId xmlns:a16="http://schemas.microsoft.com/office/drawing/2014/main" id="{EAF1860A-ABA3-104F-20B9-344BE754995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10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26630">
            <a:off x="10494366" y="5892767"/>
            <a:ext cx="818828" cy="8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3476-C0C0-0008-F8F8-0C5EF742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10" y="486847"/>
            <a:ext cx="11572122" cy="970450"/>
          </a:xfrm>
        </p:spPr>
        <p:txBody>
          <a:bodyPr/>
          <a:lstStyle/>
          <a:p>
            <a:r>
              <a:rPr lang="en-GB" dirty="0"/>
              <a:t>User Survey – Workout Preferences</a:t>
            </a:r>
            <a:endParaRPr lang="en-US" dirty="0"/>
          </a:p>
        </p:txBody>
      </p:sp>
      <p:pic>
        <p:nvPicPr>
          <p:cNvPr id="8" name="Picture 7" descr="A screenshot of a fitness test&#10;&#10;AI-generated content may be incorrect.">
            <a:extLst>
              <a:ext uri="{FF2B5EF4-FFF2-40B4-BE49-F238E27FC236}">
                <a16:creationId xmlns:a16="http://schemas.microsoft.com/office/drawing/2014/main" id="{AAB09869-0C3C-5871-0EC8-4D705CC7B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" t="98" r="1573" b="19467"/>
          <a:stretch/>
        </p:blipFill>
        <p:spPr>
          <a:xfrm>
            <a:off x="6096000" y="2601685"/>
            <a:ext cx="5731909" cy="2685132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60016394-B911-BAC2-31CD-F19C4441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6" b="23143"/>
          <a:stretch/>
        </p:blipFill>
        <p:spPr>
          <a:xfrm>
            <a:off x="81642" y="2598421"/>
            <a:ext cx="6016171" cy="2381367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B831A0-4F35-5D46-3FC7-02762F864A9B}"/>
              </a:ext>
            </a:extLst>
          </p:cNvPr>
          <p:cNvSpPr/>
          <p:nvPr/>
        </p:nvSpPr>
        <p:spPr>
          <a:xfrm>
            <a:off x="213062" y="2478572"/>
            <a:ext cx="4998129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Would you call yourself a fitness enthusiast?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3D14F-34A2-E529-DCD9-36090532EADD}"/>
              </a:ext>
            </a:extLst>
          </p:cNvPr>
          <p:cNvSpPr/>
          <p:nvPr/>
        </p:nvSpPr>
        <p:spPr>
          <a:xfrm>
            <a:off x="5675347" y="2489152"/>
            <a:ext cx="4998129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do you prefer to work out?</a:t>
            </a:r>
          </a:p>
        </p:txBody>
      </p:sp>
    </p:spTree>
    <p:extLst>
      <p:ext uri="{BB962C8B-B14F-4D97-AF65-F5344CB8AC3E}">
        <p14:creationId xmlns:p14="http://schemas.microsoft.com/office/powerpoint/2010/main" val="2934216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167</TotalTime>
  <Words>933</Words>
  <Application>Microsoft Office PowerPoint</Application>
  <PresentationFormat>Widescreen</PresentationFormat>
  <Paragraphs>146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Narrow</vt:lpstr>
      <vt:lpstr>Arial</vt:lpstr>
      <vt:lpstr>Century Gothic</vt:lpstr>
      <vt:lpstr>Wingdings 2</vt:lpstr>
      <vt:lpstr>Quotable</vt:lpstr>
      <vt:lpstr>Pricing Landscape of Smart Home Gyms</vt:lpstr>
      <vt:lpstr>Smart Home Gyms: The Future of Fitness</vt:lpstr>
      <vt:lpstr>Tonal 2: The AI-Powered Strength Trainer</vt:lpstr>
      <vt:lpstr>OxeFit: Strength &amp; Cardio Combined</vt:lpstr>
      <vt:lpstr>Contrasts in Pricing</vt:lpstr>
      <vt:lpstr>Competitor Landscape</vt:lpstr>
      <vt:lpstr>Challenges in Sales</vt:lpstr>
      <vt:lpstr>SWOT Analysis for Tonal</vt:lpstr>
      <vt:lpstr>User Survey – Workout Preferences</vt:lpstr>
      <vt:lpstr>User Survey – Customer Segmentation </vt:lpstr>
      <vt:lpstr>User Survey – Gym preferences</vt:lpstr>
      <vt:lpstr>Choice Based Question for Conjoint Analysis</vt:lpstr>
      <vt:lpstr>Conjoint Analysis</vt:lpstr>
      <vt:lpstr>Can Tonal Introduce Tiered Pricing?</vt:lpstr>
      <vt:lpstr>Inferences &amp; Recommendations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Anand</dc:creator>
  <cp:lastModifiedBy>Soutik Banerjee</cp:lastModifiedBy>
  <cp:revision>226</cp:revision>
  <dcterms:created xsi:type="dcterms:W3CDTF">2025-02-19T14:38:19Z</dcterms:created>
  <dcterms:modified xsi:type="dcterms:W3CDTF">2025-02-25T04:29:59Z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2025-02-19T14:39:22Z</vt:lpwstr>
  </property>
  <property fmtid="{D5CDD505-2E9C-101B-9397-08002B2CF9AE}" pid="4" name="MSIP_Label_4044bd30-2ed7-4c9d-9d12-46200872a97b_Method">
    <vt:lpwstr>Privileged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cdc805c3-7731-4370-94d3-c900933d18e4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50, 0, 1, 1</vt:lpwstr>
  </property>
</Properties>
</file>