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7953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7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4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89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rtl="0" fontAlgn="base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 for inferring means of transport</a:t>
            </a:r>
          </a:p>
          <a:p>
            <a:pPr rtl="0" fontAlgn="base"/>
            <a:r>
              <a:rPr lang="en-US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Analysing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patterns in traffic</a:t>
            </a:r>
          </a:p>
          <a:p>
            <a:pPr rtl="0" fontAlgn="base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Concluding typical movement patterns for the respective means of transports. </a:t>
            </a:r>
            <a:br>
              <a:rPr lang="en-US" b="0" dirty="0">
                <a:effectLst/>
              </a:rPr>
            </a:b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8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18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76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24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ubrikbil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Rubrik och lodrät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Lodrät rubrik och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vsnittsrubri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Jämförels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nehåll med bild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ed bild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sv-S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h/url?sa=i&amp;rct=j&amp;q=&amp;esrc=s&amp;source=images&amp;cd=&amp;ved=0ahUKEwirsZiqtK3XAhWCaxQKHaZgD1gQjRwIBw&amp;url=https%3A%2F%2Fwww.kreuzlinger-zeitung.ch%2F2015%2F03%2F02%2Fsbb-baut-neue-weichen-fuer-bessere-puenktlichkeit%2F&amp;psig=AOvVaw2X_S2tU7ek1eSD7yHQgG3p&amp;ust=151017657874995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BA5DEC8-DE89-4472-A6B8-561C50BC2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4" b="8574"/>
          <a:stretch/>
        </p:blipFill>
        <p:spPr>
          <a:xfrm>
            <a:off x="4568625" y="0"/>
            <a:ext cx="6399557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C72434E-6702-420C-8158-137053D9F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723" y="1387977"/>
            <a:ext cx="1635646" cy="2121495"/>
          </a:xfrm>
          <a:prstGeom prst="rect">
            <a:avLst/>
          </a:prstGeom>
          <a:noFill/>
        </p:spPr>
      </p:pic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3540369" y="2072296"/>
            <a:ext cx="5416062" cy="9069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81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</a:pPr>
            <a:r>
              <a:rPr lang="sv-SE" sz="60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Smart Transport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676400" y="32923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sv-SE" sz="2800" b="1" i="1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An application for tracking CO</a:t>
            </a:r>
            <a:r>
              <a:rPr lang="sv-SE" sz="2800" b="1" i="1" u="none" strike="noStrike" cap="none" baseline="-25000" dirty="0">
                <a:solidFill>
                  <a:schemeClr val="dk1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2</a:t>
            </a:r>
            <a:r>
              <a:rPr lang="sv-SE" sz="2800" b="1" i="1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emissons</a:t>
            </a:r>
          </a:p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sv-SE" sz="2800" b="1" i="1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and energy consumption regarding transport</a:t>
            </a:r>
          </a:p>
        </p:txBody>
      </p:sp>
      <p:sp>
        <p:nvSpPr>
          <p:cNvPr id="4" name="Shape 85"/>
          <p:cNvSpPr txBox="1">
            <a:spLocks/>
          </p:cNvSpPr>
          <p:nvPr/>
        </p:nvSpPr>
        <p:spPr>
          <a:xfrm>
            <a:off x="1676400" y="5261173"/>
            <a:ext cx="9144000" cy="1199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152400">
              <a:spcBef>
                <a:spcPts val="0"/>
              </a:spcBef>
            </a:pPr>
            <a:r>
              <a:rPr lang="sv-SE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Team 7</a:t>
            </a:r>
          </a:p>
          <a:p>
            <a:pPr indent="-152400">
              <a:spcBef>
                <a:spcPts val="0"/>
              </a:spcBef>
            </a:pPr>
            <a:r>
              <a:rPr lang="sv-SE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Prashanth B., Swe G. and Jonathan J.</a:t>
            </a:r>
          </a:p>
          <a:p>
            <a:pPr indent="-152400">
              <a:spcBef>
                <a:spcPts val="0"/>
              </a:spcBef>
            </a:pPr>
            <a:r>
              <a:rPr lang="sv-SE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Smart Energy – Fall 2017 – ETH Zurich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ABB259F-6C97-45DF-A052-3E125CFCC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4" y="271558"/>
            <a:ext cx="9902823" cy="6586442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76381" y="65695"/>
            <a:ext cx="799176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</a:pPr>
            <a:r>
              <a:rPr lang="sv-SE" sz="44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Mock-Up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9988475" y="71000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4" y="1690688"/>
            <a:ext cx="2546232" cy="4526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25" y="1690688"/>
            <a:ext cx="2546232" cy="4526634"/>
          </a:xfrm>
          <a:prstGeom prst="rect">
            <a:avLst/>
          </a:prstGeom>
        </p:spPr>
      </p:pic>
      <p:sp>
        <p:nvSpPr>
          <p:cNvPr id="6" name="Shape 90">
            <a:extLst>
              <a:ext uri="{FF2B5EF4-FFF2-40B4-BE49-F238E27FC236}">
                <a16:creationId xmlns:a16="http://schemas.microsoft.com/office/drawing/2014/main" id="{5005F9B5-3CB8-4C4F-8F89-73F2BB318B88}"/>
              </a:ext>
            </a:extLst>
          </p:cNvPr>
          <p:cNvSpPr txBox="1">
            <a:spLocks/>
          </p:cNvSpPr>
          <p:nvPr/>
        </p:nvSpPr>
        <p:spPr>
          <a:xfrm>
            <a:off x="376381" y="65695"/>
            <a:ext cx="799176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indent="-279400">
              <a:buFont typeface="Times New Roman"/>
              <a:buNone/>
            </a:pPr>
            <a:r>
              <a:rPr lang="sv-SE" dirty="0">
                <a:latin typeface="+mj-lt"/>
                <a:ea typeface="Times New Roman"/>
                <a:cs typeface="Times New Roman"/>
                <a:sym typeface="Times New Roman"/>
              </a:rPr>
              <a:t>Graphical User Interface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C03F995-FE12-4678-B979-8C58117FA3B3}"/>
              </a:ext>
            </a:extLst>
          </p:cNvPr>
          <p:cNvSpPr txBox="1"/>
          <p:nvPr/>
        </p:nvSpPr>
        <p:spPr>
          <a:xfrm>
            <a:off x="3513281" y="3297380"/>
            <a:ext cx="171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+mn-lt"/>
              </a:rPr>
              <a:t>Login </a:t>
            </a:r>
            <a:r>
              <a:rPr lang="de-CH" sz="3600" dirty="0" err="1">
                <a:latin typeface="+mn-lt"/>
              </a:rPr>
              <a:t>Activity</a:t>
            </a:r>
            <a:endParaRPr lang="de-CH" sz="3600" dirty="0"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6F37E1-92FE-4E95-99E2-ED1F7BEAEE7D}"/>
              </a:ext>
            </a:extLst>
          </p:cNvPr>
          <p:cNvSpPr txBox="1"/>
          <p:nvPr/>
        </p:nvSpPr>
        <p:spPr>
          <a:xfrm>
            <a:off x="9561373" y="3297380"/>
            <a:ext cx="171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latin typeface="+mn-lt"/>
              </a:rPr>
              <a:t>Main </a:t>
            </a:r>
            <a:r>
              <a:rPr lang="de-CH" sz="3600" dirty="0" err="1">
                <a:latin typeface="+mn-lt"/>
              </a:rPr>
              <a:t>Activity</a:t>
            </a:r>
            <a:endParaRPr lang="de-CH" sz="36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6051" y="1391258"/>
            <a:ext cx="2596551" cy="66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chemeClr val="tx1"/>
                </a:solidFill>
              </a:rPr>
              <a:t>Detected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8762734" y="2452298"/>
            <a:ext cx="2596551" cy="66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6050" y="2453979"/>
            <a:ext cx="2596551" cy="66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chemeClr val="tx1"/>
                </a:solidFill>
              </a:rPr>
              <a:t>Bicycle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526" y="2452298"/>
            <a:ext cx="3031836" cy="66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chemeClr val="tx1"/>
                </a:solidFill>
              </a:rPr>
              <a:t>Walking/Running/Standing Still</a:t>
            </a:r>
          </a:p>
        </p:txBody>
      </p:sp>
      <p:sp>
        <p:nvSpPr>
          <p:cNvPr id="7" name="Rectangle 6"/>
          <p:cNvSpPr/>
          <p:nvPr/>
        </p:nvSpPr>
        <p:spPr>
          <a:xfrm>
            <a:off x="8762733" y="4177592"/>
            <a:ext cx="2596551" cy="66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8762734" y="5337342"/>
            <a:ext cx="2596551" cy="66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chemeClr val="tx1"/>
                </a:solidFill>
              </a:rPr>
              <a:t>Car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144" y="3586180"/>
            <a:ext cx="3188364" cy="29320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6526" y="4651094"/>
            <a:ext cx="2846717" cy="8022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chemeClr val="tx1"/>
                </a:solidFill>
              </a:rPr>
              <a:t>If(</a:t>
            </a:r>
            <a:r>
              <a:rPr lang="en-US" sz="1800" i="1" dirty="0" err="1">
                <a:solidFill>
                  <a:schemeClr val="tx1"/>
                </a:solidFill>
              </a:rPr>
              <a:t>patternObserved</a:t>
            </a:r>
            <a:r>
              <a:rPr lang="en-US" sz="1800" i="1" dirty="0">
                <a:solidFill>
                  <a:schemeClr val="tx1"/>
                </a:solidFill>
              </a:rPr>
              <a:t> &amp;&amp; </a:t>
            </a:r>
            <a:r>
              <a:rPr lang="en-US" sz="1800" i="1" dirty="0" err="1">
                <a:solidFill>
                  <a:schemeClr val="tx1"/>
                </a:solidFill>
              </a:rPr>
              <a:t>currentSpeedOverlap</a:t>
            </a:r>
            <a:r>
              <a:rPr lang="en-US" sz="1800" i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>
            <a:cxnSpLocks/>
            <a:stCxn id="2" idx="1"/>
            <a:endCxn id="6" idx="0"/>
          </p:cNvCxnSpPr>
          <p:nvPr/>
        </p:nvCxnSpPr>
        <p:spPr>
          <a:xfrm flipH="1">
            <a:off x="2132444" y="1723420"/>
            <a:ext cx="2443607" cy="72887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5" idx="0"/>
          </p:cNvCxnSpPr>
          <p:nvPr/>
        </p:nvCxnSpPr>
        <p:spPr>
          <a:xfrm flipH="1">
            <a:off x="5874326" y="2055581"/>
            <a:ext cx="1" cy="39839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2" idx="3"/>
            <a:endCxn id="4" idx="0"/>
          </p:cNvCxnSpPr>
          <p:nvPr/>
        </p:nvCxnSpPr>
        <p:spPr>
          <a:xfrm>
            <a:off x="7172602" y="1723420"/>
            <a:ext cx="2888408" cy="72887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0" idx="3"/>
            <a:endCxn id="9" idx="1"/>
          </p:cNvCxnSpPr>
          <p:nvPr/>
        </p:nvCxnSpPr>
        <p:spPr>
          <a:xfrm>
            <a:off x="3463243" y="5052223"/>
            <a:ext cx="816901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9" idx="3"/>
            <a:endCxn id="7" idx="1"/>
          </p:cNvCxnSpPr>
          <p:nvPr/>
        </p:nvCxnSpPr>
        <p:spPr>
          <a:xfrm flipV="1">
            <a:off x="7468508" y="4509754"/>
            <a:ext cx="1294225" cy="54246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9" idx="3"/>
            <a:endCxn id="8" idx="1"/>
          </p:cNvCxnSpPr>
          <p:nvPr/>
        </p:nvCxnSpPr>
        <p:spPr>
          <a:xfrm>
            <a:off x="7468508" y="5052223"/>
            <a:ext cx="1294226" cy="6172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90">
            <a:extLst>
              <a:ext uri="{FF2B5EF4-FFF2-40B4-BE49-F238E27FC236}">
                <a16:creationId xmlns:a16="http://schemas.microsoft.com/office/drawing/2014/main" id="{616BABA5-8D2D-4F37-B01F-0BEE1FBE7388}"/>
              </a:ext>
            </a:extLst>
          </p:cNvPr>
          <p:cNvSpPr txBox="1">
            <a:spLocks/>
          </p:cNvSpPr>
          <p:nvPr/>
        </p:nvSpPr>
        <p:spPr>
          <a:xfrm>
            <a:off x="376381" y="65695"/>
            <a:ext cx="1055947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indent="-279400"/>
            <a:r>
              <a:rPr lang="sv-SE" dirty="0">
                <a:latin typeface="+mj-lt"/>
                <a:ea typeface="Times New Roman"/>
                <a:cs typeface="Times New Roman"/>
                <a:sym typeface="Times New Roman"/>
              </a:rPr>
              <a:t>Automatically Infer Means of Transport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0">
            <a:extLst>
              <a:ext uri="{FF2B5EF4-FFF2-40B4-BE49-F238E27FC236}">
                <a16:creationId xmlns:a16="http://schemas.microsoft.com/office/drawing/2014/main" id="{534650C5-973E-4856-BD9B-8B290ABB833A}"/>
              </a:ext>
            </a:extLst>
          </p:cNvPr>
          <p:cNvSpPr txBox="1">
            <a:spLocks/>
          </p:cNvSpPr>
          <p:nvPr/>
        </p:nvSpPr>
        <p:spPr>
          <a:xfrm>
            <a:off x="376380" y="65695"/>
            <a:ext cx="11095183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indent="-279400"/>
            <a:r>
              <a:rPr lang="en-US" sz="4000" dirty="0">
                <a:latin typeface="+mj-lt"/>
                <a:ea typeface="Times New Roman"/>
                <a:cs typeface="Times New Roman"/>
                <a:sym typeface="Times New Roman"/>
              </a:rPr>
              <a:t>Calculate CO2 Emissions and Primary Energy Usage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53285FE-AB5B-4F8A-B5DF-DF7EF73CB706}"/>
              </a:ext>
            </a:extLst>
          </p:cNvPr>
          <p:cNvSpPr txBox="1"/>
          <p:nvPr/>
        </p:nvSpPr>
        <p:spPr>
          <a:xfrm>
            <a:off x="376380" y="1708116"/>
            <a:ext cx="11446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n-lt"/>
              </a:rPr>
              <a:t>As accurate as possible for Switzerland with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+mn-lt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+mn-lt"/>
              </a:rPr>
              <a:t>Primary energy vs final energy</a:t>
            </a:r>
          </a:p>
        </p:txBody>
      </p:sp>
      <p:pic>
        <p:nvPicPr>
          <p:cNvPr id="1026" name="Picture 2" descr="Image result for sbb">
            <a:hlinkClick r:id="rId3"/>
            <a:extLst>
              <a:ext uri="{FF2B5EF4-FFF2-40B4-BE49-F238E27FC236}">
                <a16:creationId xmlns:a16="http://schemas.microsoft.com/office/drawing/2014/main" id="{6D3FD8C5-39B3-4489-85FD-82F46857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52" y="3144284"/>
            <a:ext cx="5554230" cy="9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9765" y="3643906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UI Thread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9117" y="3643906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Background Thread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2" y="1421950"/>
            <a:ext cx="1385980" cy="2463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4" y="4023586"/>
            <a:ext cx="1385979" cy="2463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64" y="4023586"/>
            <a:ext cx="1388223" cy="2467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509" y="1402348"/>
            <a:ext cx="1397006" cy="2483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509" y="4023586"/>
            <a:ext cx="1385980" cy="2463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64" y="1421950"/>
            <a:ext cx="1385980" cy="2463964"/>
          </a:xfrm>
          <a:prstGeom prst="rect">
            <a:avLst/>
          </a:prstGeom>
        </p:spPr>
      </p:pic>
      <p:sp>
        <p:nvSpPr>
          <p:cNvPr id="11" name="Shape 90">
            <a:extLst>
              <a:ext uri="{FF2B5EF4-FFF2-40B4-BE49-F238E27FC236}">
                <a16:creationId xmlns:a16="http://schemas.microsoft.com/office/drawing/2014/main" id="{781F3A14-B39E-44E2-8EFA-74FEF9A5C80E}"/>
              </a:ext>
            </a:extLst>
          </p:cNvPr>
          <p:cNvSpPr txBox="1">
            <a:spLocks/>
          </p:cNvSpPr>
          <p:nvPr/>
        </p:nvSpPr>
        <p:spPr>
          <a:xfrm>
            <a:off x="376380" y="65695"/>
            <a:ext cx="11095183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indent="-279400"/>
            <a:r>
              <a:rPr lang="en-US" sz="4000" dirty="0">
                <a:latin typeface="+mj-lt"/>
                <a:ea typeface="Times New Roman"/>
                <a:cs typeface="Times New Roman"/>
                <a:sym typeface="Times New Roman"/>
              </a:rPr>
              <a:t>Architecture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D8EAB44-5F56-4A1C-86F8-A40776B4535B}"/>
              </a:ext>
            </a:extLst>
          </p:cNvPr>
          <p:cNvCxnSpPr>
            <a:cxnSpLocks/>
          </p:cNvCxnSpPr>
          <p:nvPr/>
        </p:nvCxnSpPr>
        <p:spPr>
          <a:xfrm>
            <a:off x="5923971" y="1402348"/>
            <a:ext cx="0" cy="5155471"/>
          </a:xfrm>
          <a:prstGeom prst="line">
            <a:avLst/>
          </a:prstGeom>
          <a:ln w="381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229" y="1225003"/>
            <a:ext cx="11464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+ Created an application that monitors day to day activities efficiently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+ Tackled the problem of car/tram differentiation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+ Flexible UI to enable/disable logging. Settings screen to fine tune parameters.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+ Appealing GUI with a Pie Chart!</a:t>
            </a:r>
          </a:p>
          <a:p>
            <a:endParaRPr lang="en-US" sz="24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Frequent logging leads to performance loss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Database queries pose a significant overhead with large number of records (&gt;1000)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The code will be made open source for further development.</a:t>
            </a:r>
          </a:p>
          <a:p>
            <a:r>
              <a:rPr lang="en-US" sz="2400" dirty="0">
                <a:latin typeface="+mn-lt"/>
              </a:rPr>
              <a:t>Lots of potential for more attractive features!</a:t>
            </a: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8F09A483-49B9-4392-ACFF-E188ABEA6411}"/>
              </a:ext>
            </a:extLst>
          </p:cNvPr>
          <p:cNvSpPr txBox="1">
            <a:spLocks/>
          </p:cNvSpPr>
          <p:nvPr/>
        </p:nvSpPr>
        <p:spPr>
          <a:xfrm>
            <a:off x="376380" y="65695"/>
            <a:ext cx="11095183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indent="-279400"/>
            <a:r>
              <a:rPr lang="en-US" sz="4000" dirty="0">
                <a:latin typeface="+mj-lt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8938CFB-A6AD-441E-8A02-74393BF93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8" b="16562"/>
          <a:stretch/>
        </p:blipFill>
        <p:spPr>
          <a:xfrm>
            <a:off x="4304145" y="1"/>
            <a:ext cx="7242098" cy="6858000"/>
          </a:xfrm>
          <a:prstGeom prst="rect">
            <a:avLst/>
          </a:prstGeom>
        </p:spPr>
      </p:pic>
      <p:sp>
        <p:nvSpPr>
          <p:cNvPr id="6" name="Shape 90">
            <a:extLst>
              <a:ext uri="{FF2B5EF4-FFF2-40B4-BE49-F238E27FC236}">
                <a16:creationId xmlns:a16="http://schemas.microsoft.com/office/drawing/2014/main" id="{5190F432-FA66-411F-8115-CC0F52D31628}"/>
              </a:ext>
            </a:extLst>
          </p:cNvPr>
          <p:cNvSpPr txBox="1">
            <a:spLocks/>
          </p:cNvSpPr>
          <p:nvPr/>
        </p:nvSpPr>
        <p:spPr>
          <a:xfrm>
            <a:off x="376380" y="65695"/>
            <a:ext cx="11095183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indent="-279400"/>
            <a:r>
              <a:rPr lang="en-US" sz="4000" dirty="0">
                <a:solidFill>
                  <a:schemeClr val="accent6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ea typeface="Times New Roman"/>
                <a:cs typeface="Times New Roman"/>
                <a:sym typeface="Times New Roman"/>
              </a:rPr>
              <a:t>Live Green with Smart Transport!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186757-5EBA-4826-9C3A-6B02F873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32" y="1608681"/>
            <a:ext cx="3507513" cy="454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0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3">
      <a:majorFont>
        <a:latin typeface="Tw Cen M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40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Tw Cen MT</vt:lpstr>
      <vt:lpstr>Office-tema</vt:lpstr>
      <vt:lpstr>Smart Transport</vt:lpstr>
      <vt:lpstr>Mock-Up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Transport</dc:title>
  <cp:lastModifiedBy>Swe Geng</cp:lastModifiedBy>
  <cp:revision>15</cp:revision>
  <dcterms:modified xsi:type="dcterms:W3CDTF">2017-11-07T21:37:48Z</dcterms:modified>
</cp:coreProperties>
</file>