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g9r8XT9l8LBsFdH2vVyJ8unUk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000">
              <a:solidFill>
                <a:srgbClr val="202020"/>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00">
              <a:solidFill>
                <a:srgbClr val="202020"/>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lnSpc>
                <a:spcPct val="100000"/>
              </a:lnSpc>
              <a:spcBef>
                <a:spcPts val="400"/>
              </a:spcBef>
              <a:spcAft>
                <a:spcPts val="40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202020"/>
              </a:buClr>
              <a:buSzPts val="1000"/>
              <a:buChar char="-"/>
            </a:pPr>
            <a:r>
              <a:t/>
            </a:r>
            <a:endParaRPr sz="1000">
              <a:solidFill>
                <a:srgbClr val="202020"/>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3e171bb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283e171bb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83e171bb1_1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283e171bb1_1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83e171bb1_1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283e171bb1_1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2"/>
          <p:cNvGrpSpPr/>
          <p:nvPr/>
        </p:nvGrpSpPr>
        <p:grpSpPr>
          <a:xfrm>
            <a:off x="255200" y="592"/>
            <a:ext cx="2250363" cy="1044300"/>
            <a:chOff x="255200" y="592"/>
            <a:chExt cx="2250363" cy="1044300"/>
          </a:xfrm>
        </p:grpSpPr>
        <p:sp>
          <p:nvSpPr>
            <p:cNvPr id="15" name="Google Shape;15;p1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905395" y="592"/>
            <a:ext cx="2250363" cy="1044300"/>
            <a:chOff x="905395" y="592"/>
            <a:chExt cx="2250363" cy="1044300"/>
          </a:xfrm>
        </p:grpSpPr>
        <p:sp>
          <p:nvSpPr>
            <p:cNvPr id="19" name="Google Shape;19;p1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2"/>
          <p:cNvGrpSpPr/>
          <p:nvPr/>
        </p:nvGrpSpPr>
        <p:grpSpPr>
          <a:xfrm>
            <a:off x="7057470" y="5088"/>
            <a:ext cx="1851282" cy="752108"/>
            <a:chOff x="6917201" y="0"/>
            <a:chExt cx="2227776" cy="863400"/>
          </a:xfrm>
        </p:grpSpPr>
        <p:sp>
          <p:nvSpPr>
            <p:cNvPr id="23" name="Google Shape;23;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2"/>
          <p:cNvGrpSpPr/>
          <p:nvPr/>
        </p:nvGrpSpPr>
        <p:grpSpPr>
          <a:xfrm>
            <a:off x="6553032" y="4217852"/>
            <a:ext cx="2389067" cy="925737"/>
            <a:chOff x="6917201" y="0"/>
            <a:chExt cx="2227776" cy="863400"/>
          </a:xfrm>
        </p:grpSpPr>
        <p:sp>
          <p:nvSpPr>
            <p:cNvPr id="27" name="Google Shape;27;p1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2"/>
          <p:cNvGrpSpPr/>
          <p:nvPr/>
        </p:nvGrpSpPr>
        <p:grpSpPr>
          <a:xfrm>
            <a:off x="199151" y="4055652"/>
            <a:ext cx="2795413" cy="1083308"/>
            <a:chOff x="6917201" y="0"/>
            <a:chExt cx="2227776" cy="863400"/>
          </a:xfrm>
        </p:grpSpPr>
        <p:sp>
          <p:nvSpPr>
            <p:cNvPr id="31" name="Google Shape;31;p1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35" name="Google Shape;35;p1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1"/>
          <p:cNvGrpSpPr/>
          <p:nvPr/>
        </p:nvGrpSpPr>
        <p:grpSpPr>
          <a:xfrm>
            <a:off x="5959223" y="4119576"/>
            <a:ext cx="2520951" cy="1024165"/>
            <a:chOff x="6917201" y="0"/>
            <a:chExt cx="2227776" cy="863400"/>
          </a:xfrm>
        </p:grpSpPr>
        <p:sp>
          <p:nvSpPr>
            <p:cNvPr id="112" name="Google Shape;112;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1"/>
          <p:cNvGrpSpPr/>
          <p:nvPr/>
        </p:nvGrpSpPr>
        <p:grpSpPr>
          <a:xfrm>
            <a:off x="199151" y="2"/>
            <a:ext cx="2795413" cy="1083308"/>
            <a:chOff x="6917201" y="0"/>
            <a:chExt cx="2227776" cy="863400"/>
          </a:xfrm>
        </p:grpSpPr>
        <p:sp>
          <p:nvSpPr>
            <p:cNvPr id="116" name="Google Shape;116;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8600"/>
              <a:buNone/>
              <a:defRPr sz="8600">
                <a:solidFill>
                  <a:schemeClr val="dk2"/>
                </a:solidFill>
              </a:defRPr>
            </a:lvl1pPr>
            <a:lvl2pPr lvl="1" rtl="0" algn="ctr">
              <a:lnSpc>
                <a:spcPct val="100000"/>
              </a:lnSpc>
              <a:spcBef>
                <a:spcPts val="0"/>
              </a:spcBef>
              <a:spcAft>
                <a:spcPts val="0"/>
              </a:spcAft>
              <a:buClr>
                <a:schemeClr val="dk2"/>
              </a:buClr>
              <a:buSzPts val="8600"/>
              <a:buNone/>
              <a:defRPr sz="8600">
                <a:solidFill>
                  <a:schemeClr val="dk2"/>
                </a:solidFill>
              </a:defRPr>
            </a:lvl2pPr>
            <a:lvl3pPr lvl="2" rtl="0" algn="ctr">
              <a:lnSpc>
                <a:spcPct val="100000"/>
              </a:lnSpc>
              <a:spcBef>
                <a:spcPts val="0"/>
              </a:spcBef>
              <a:spcAft>
                <a:spcPts val="0"/>
              </a:spcAft>
              <a:buClr>
                <a:schemeClr val="dk2"/>
              </a:buClr>
              <a:buSzPts val="8600"/>
              <a:buNone/>
              <a:defRPr sz="8600">
                <a:solidFill>
                  <a:schemeClr val="dk2"/>
                </a:solidFill>
              </a:defRPr>
            </a:lvl3pPr>
            <a:lvl4pPr lvl="3" rtl="0" algn="ctr">
              <a:lnSpc>
                <a:spcPct val="100000"/>
              </a:lnSpc>
              <a:spcBef>
                <a:spcPts val="0"/>
              </a:spcBef>
              <a:spcAft>
                <a:spcPts val="0"/>
              </a:spcAft>
              <a:buClr>
                <a:schemeClr val="dk2"/>
              </a:buClr>
              <a:buSzPts val="8600"/>
              <a:buNone/>
              <a:defRPr sz="8600">
                <a:solidFill>
                  <a:schemeClr val="dk2"/>
                </a:solidFill>
              </a:defRPr>
            </a:lvl4pPr>
            <a:lvl5pPr lvl="4" rtl="0" algn="ctr">
              <a:lnSpc>
                <a:spcPct val="100000"/>
              </a:lnSpc>
              <a:spcBef>
                <a:spcPts val="0"/>
              </a:spcBef>
              <a:spcAft>
                <a:spcPts val="0"/>
              </a:spcAft>
              <a:buClr>
                <a:schemeClr val="dk2"/>
              </a:buClr>
              <a:buSzPts val="8600"/>
              <a:buNone/>
              <a:defRPr sz="8600">
                <a:solidFill>
                  <a:schemeClr val="dk2"/>
                </a:solidFill>
              </a:defRPr>
            </a:lvl5pPr>
            <a:lvl6pPr lvl="5" rtl="0" algn="ctr">
              <a:lnSpc>
                <a:spcPct val="100000"/>
              </a:lnSpc>
              <a:spcBef>
                <a:spcPts val="0"/>
              </a:spcBef>
              <a:spcAft>
                <a:spcPts val="0"/>
              </a:spcAft>
              <a:buClr>
                <a:schemeClr val="dk2"/>
              </a:buClr>
              <a:buSzPts val="8600"/>
              <a:buNone/>
              <a:defRPr sz="8600">
                <a:solidFill>
                  <a:schemeClr val="dk2"/>
                </a:solidFill>
              </a:defRPr>
            </a:lvl6pPr>
            <a:lvl7pPr lvl="6" rtl="0" algn="ctr">
              <a:lnSpc>
                <a:spcPct val="100000"/>
              </a:lnSpc>
              <a:spcBef>
                <a:spcPts val="0"/>
              </a:spcBef>
              <a:spcAft>
                <a:spcPts val="0"/>
              </a:spcAft>
              <a:buClr>
                <a:schemeClr val="dk2"/>
              </a:buClr>
              <a:buSzPts val="8600"/>
              <a:buNone/>
              <a:defRPr sz="8600">
                <a:solidFill>
                  <a:schemeClr val="dk2"/>
                </a:solidFill>
              </a:defRPr>
            </a:lvl7pPr>
            <a:lvl8pPr lvl="7" rtl="0" algn="ctr">
              <a:lnSpc>
                <a:spcPct val="100000"/>
              </a:lnSpc>
              <a:spcBef>
                <a:spcPts val="0"/>
              </a:spcBef>
              <a:spcAft>
                <a:spcPts val="0"/>
              </a:spcAft>
              <a:buClr>
                <a:schemeClr val="dk2"/>
              </a:buClr>
              <a:buSzPts val="8600"/>
              <a:buNone/>
              <a:defRPr sz="8600">
                <a:solidFill>
                  <a:schemeClr val="dk2"/>
                </a:solidFill>
              </a:defRPr>
            </a:lvl8pPr>
            <a:lvl9pPr lvl="8" rtl="0"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rtl="0" algn="ctr">
              <a:lnSpc>
                <a:spcPct val="115000"/>
              </a:lnSpc>
              <a:spcBef>
                <a:spcPts val="0"/>
              </a:spcBef>
              <a:spcAft>
                <a:spcPts val="0"/>
              </a:spcAft>
              <a:buSzPts val="1300"/>
              <a:buChar char="●"/>
              <a:defRPr/>
            </a:lvl1pPr>
            <a:lvl2pPr indent="-298450" lvl="1" marL="914400" rtl="0" algn="ctr">
              <a:lnSpc>
                <a:spcPct val="115000"/>
              </a:lnSpc>
              <a:spcBef>
                <a:spcPts val="0"/>
              </a:spcBef>
              <a:spcAft>
                <a:spcPts val="0"/>
              </a:spcAft>
              <a:buSzPts val="1100"/>
              <a:buChar char="○"/>
              <a:defRPr/>
            </a:lvl2pPr>
            <a:lvl3pPr indent="-298450" lvl="2" marL="1371600" rtl="0" algn="ctr">
              <a:lnSpc>
                <a:spcPct val="115000"/>
              </a:lnSpc>
              <a:spcBef>
                <a:spcPts val="0"/>
              </a:spcBef>
              <a:spcAft>
                <a:spcPts val="0"/>
              </a:spcAft>
              <a:buSzPts val="1100"/>
              <a:buChar char="■"/>
              <a:defRPr/>
            </a:lvl3pPr>
            <a:lvl4pPr indent="-298450" lvl="3" marL="1828800" rtl="0" algn="ctr">
              <a:lnSpc>
                <a:spcPct val="115000"/>
              </a:lnSpc>
              <a:spcBef>
                <a:spcPts val="0"/>
              </a:spcBef>
              <a:spcAft>
                <a:spcPts val="0"/>
              </a:spcAft>
              <a:buSzPts val="1100"/>
              <a:buChar char="●"/>
              <a:defRPr/>
            </a:lvl4pPr>
            <a:lvl5pPr indent="-298450" lvl="4" marL="2286000" rtl="0" algn="ctr">
              <a:lnSpc>
                <a:spcPct val="115000"/>
              </a:lnSpc>
              <a:spcBef>
                <a:spcPts val="0"/>
              </a:spcBef>
              <a:spcAft>
                <a:spcPts val="0"/>
              </a:spcAft>
              <a:buSzPts val="1100"/>
              <a:buChar char="○"/>
              <a:defRPr/>
            </a:lvl5pPr>
            <a:lvl6pPr indent="-298450" lvl="5" marL="2743200" rtl="0" algn="ctr">
              <a:lnSpc>
                <a:spcPct val="115000"/>
              </a:lnSpc>
              <a:spcBef>
                <a:spcPts val="0"/>
              </a:spcBef>
              <a:spcAft>
                <a:spcPts val="0"/>
              </a:spcAft>
              <a:buSzPts val="1100"/>
              <a:buChar char="■"/>
              <a:defRPr/>
            </a:lvl6pPr>
            <a:lvl7pPr indent="-298450" lvl="6" marL="3200400" rtl="0" algn="ctr">
              <a:lnSpc>
                <a:spcPct val="115000"/>
              </a:lnSpc>
              <a:spcBef>
                <a:spcPts val="0"/>
              </a:spcBef>
              <a:spcAft>
                <a:spcPts val="0"/>
              </a:spcAft>
              <a:buSzPts val="1100"/>
              <a:buChar char="●"/>
              <a:defRPr/>
            </a:lvl7pPr>
            <a:lvl8pPr indent="-298450" lvl="7" marL="3657600" rtl="0" algn="ctr">
              <a:lnSpc>
                <a:spcPct val="115000"/>
              </a:lnSpc>
              <a:spcBef>
                <a:spcPts val="0"/>
              </a:spcBef>
              <a:spcAft>
                <a:spcPts val="0"/>
              </a:spcAft>
              <a:buSzPts val="1100"/>
              <a:buChar char="○"/>
              <a:defRPr/>
            </a:lvl8pPr>
            <a:lvl9pPr indent="-298450" lvl="8" marL="4114800" rtl="0" algn="ctr">
              <a:lnSpc>
                <a:spcPct val="115000"/>
              </a:lnSpc>
              <a:spcBef>
                <a:spcPts val="0"/>
              </a:spcBef>
              <a:spcAft>
                <a:spcPts val="0"/>
              </a:spcAft>
              <a:buSzPts val="1100"/>
              <a:buChar char="■"/>
              <a:defRPr/>
            </a:lvl9pPr>
          </a:lstStyle>
          <a:p/>
        </p:txBody>
      </p:sp>
      <p:sp>
        <p:nvSpPr>
          <p:cNvPr id="121" name="Google Shape;121;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42" name="Google Shape;42;p1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43" name="Google Shape;4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4"/>
          <p:cNvGrpSpPr/>
          <p:nvPr/>
        </p:nvGrpSpPr>
        <p:grpSpPr>
          <a:xfrm>
            <a:off x="5594191" y="3961115"/>
            <a:ext cx="2910144" cy="1182340"/>
            <a:chOff x="6917201" y="0"/>
            <a:chExt cx="2227776" cy="863400"/>
          </a:xfrm>
        </p:grpSpPr>
        <p:sp>
          <p:nvSpPr>
            <p:cNvPr id="47" name="Google Shape;47;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4"/>
          <p:cNvGrpSpPr/>
          <p:nvPr/>
        </p:nvGrpSpPr>
        <p:grpSpPr>
          <a:xfrm>
            <a:off x="199151" y="2"/>
            <a:ext cx="2795413" cy="1083308"/>
            <a:chOff x="6917201" y="0"/>
            <a:chExt cx="2227776" cy="863400"/>
          </a:xfrm>
        </p:grpSpPr>
        <p:sp>
          <p:nvSpPr>
            <p:cNvPr id="51" name="Google Shape;51;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3200"/>
              <a:buNone/>
              <a:defRPr sz="32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61" name="Google Shape;61;p1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2" name="Google Shape;62;p1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3" name="Google Shape;6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69" name="Google Shape;69;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75" name="Google Shape;75;p1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76" name="Google Shape;7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8"/>
          <p:cNvGrpSpPr/>
          <p:nvPr/>
        </p:nvGrpSpPr>
        <p:grpSpPr>
          <a:xfrm>
            <a:off x="255991" y="-119"/>
            <a:ext cx="2251347" cy="1043408"/>
            <a:chOff x="3961956" y="4383950"/>
            <a:chExt cx="1160548" cy="548700"/>
          </a:xfrm>
        </p:grpSpPr>
        <p:sp>
          <p:nvSpPr>
            <p:cNvPr id="81" name="Google Shape;81;p1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8"/>
          <p:cNvGrpSpPr/>
          <p:nvPr/>
        </p:nvGrpSpPr>
        <p:grpSpPr>
          <a:xfrm>
            <a:off x="34934" y="4522125"/>
            <a:ext cx="1593305" cy="617072"/>
            <a:chOff x="6917201" y="0"/>
            <a:chExt cx="2227776" cy="863400"/>
          </a:xfrm>
        </p:grpSpPr>
        <p:sp>
          <p:nvSpPr>
            <p:cNvPr id="86" name="Google Shape;86;p1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8"/>
          <p:cNvGrpSpPr/>
          <p:nvPr/>
        </p:nvGrpSpPr>
        <p:grpSpPr>
          <a:xfrm>
            <a:off x="5886355" y="1243"/>
            <a:ext cx="3257454" cy="1261514"/>
            <a:chOff x="6917201" y="0"/>
            <a:chExt cx="2227776" cy="863400"/>
          </a:xfrm>
        </p:grpSpPr>
        <p:sp>
          <p:nvSpPr>
            <p:cNvPr id="90" name="Google Shape;90;p1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94" name="Google Shape;9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0" name="Google Shape;100;p1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2" name="Google Shape;102;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08" name="Google Shape;108;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0" y="1822825"/>
            <a:ext cx="58035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US" sz="2400"/>
              <a:t>Improving Clinical Outcome Predictions Using Convolution over Medical Entities with Multimodal Learning</a:t>
            </a:r>
            <a:endParaRPr sz="2400"/>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lnSpc>
                <a:spcPct val="100000"/>
              </a:lnSpc>
              <a:spcBef>
                <a:spcPts val="0"/>
              </a:spcBef>
              <a:spcAft>
                <a:spcPts val="0"/>
              </a:spcAft>
              <a:buSzPct val="129032"/>
              <a:buNone/>
            </a:pPr>
            <a:r>
              <a:rPr lang="en-US"/>
              <a:t>Presentation for Deep Learning for Healthcare</a:t>
            </a:r>
            <a:endParaRPr/>
          </a:p>
          <a:p>
            <a:pPr indent="0" lvl="0" marL="0" rtl="0" algn="ctr">
              <a:lnSpc>
                <a:spcPct val="100000"/>
              </a:lnSpc>
              <a:spcBef>
                <a:spcPts val="0"/>
              </a:spcBef>
              <a:spcAft>
                <a:spcPts val="0"/>
              </a:spcAft>
              <a:buSzPct val="129032"/>
              <a:buNone/>
            </a:pPr>
            <a:r>
              <a:rPr lang="en-US"/>
              <a:t>Prashanth Giriyappa Shankarappa, Sharad Kaushik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819150" y="235400"/>
            <a:ext cx="7505700" cy="456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Comparison</a:t>
            </a:r>
            <a:endParaRPr/>
          </a:p>
        </p:txBody>
      </p:sp>
      <p:pic>
        <p:nvPicPr>
          <p:cNvPr id="189" name="Google Shape;189;p7"/>
          <p:cNvPicPr preferRelativeResize="0"/>
          <p:nvPr/>
        </p:nvPicPr>
        <p:blipFill>
          <a:blip r:embed="rId3">
            <a:alphaModFix/>
          </a:blip>
          <a:stretch>
            <a:fillRect/>
          </a:stretch>
        </p:blipFill>
        <p:spPr>
          <a:xfrm>
            <a:off x="641125" y="1398800"/>
            <a:ext cx="3737400" cy="3365275"/>
          </a:xfrm>
          <a:prstGeom prst="rect">
            <a:avLst/>
          </a:prstGeom>
          <a:noFill/>
          <a:ln>
            <a:noFill/>
          </a:ln>
        </p:spPr>
      </p:pic>
      <p:pic>
        <p:nvPicPr>
          <p:cNvPr id="190" name="Google Shape;190;p7"/>
          <p:cNvPicPr preferRelativeResize="0"/>
          <p:nvPr/>
        </p:nvPicPr>
        <p:blipFill>
          <a:blip r:embed="rId4">
            <a:alphaModFix/>
          </a:blip>
          <a:stretch>
            <a:fillRect/>
          </a:stretch>
        </p:blipFill>
        <p:spPr>
          <a:xfrm>
            <a:off x="4486100" y="811175"/>
            <a:ext cx="4351802" cy="3952900"/>
          </a:xfrm>
          <a:prstGeom prst="rect">
            <a:avLst/>
          </a:prstGeom>
          <a:noFill/>
          <a:ln>
            <a:noFill/>
          </a:ln>
        </p:spPr>
      </p:pic>
      <p:sp>
        <p:nvSpPr>
          <p:cNvPr id="191" name="Google Shape;191;p7"/>
          <p:cNvSpPr txBox="1"/>
          <p:nvPr/>
        </p:nvSpPr>
        <p:spPr>
          <a:xfrm>
            <a:off x="757675" y="1056375"/>
            <a:ext cx="34752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n-US">
                <a:latin typeface="Calibri"/>
                <a:ea typeface="Calibri"/>
                <a:cs typeface="Calibri"/>
                <a:sym typeface="Calibri"/>
              </a:rPr>
              <a:t>Our Recreation results</a:t>
            </a:r>
            <a:endParaRPr b="1">
              <a:latin typeface="Calibri"/>
              <a:ea typeface="Calibri"/>
              <a:cs typeface="Calibri"/>
              <a:sym typeface="Calibri"/>
            </a:endParaRPr>
          </a:p>
        </p:txBody>
      </p:sp>
      <p:sp>
        <p:nvSpPr>
          <p:cNvPr id="192" name="Google Shape;192;p7"/>
          <p:cNvSpPr txBox="1"/>
          <p:nvPr/>
        </p:nvSpPr>
        <p:spPr>
          <a:xfrm>
            <a:off x="4486100" y="410975"/>
            <a:ext cx="43518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US">
                <a:latin typeface="Calibri"/>
                <a:ea typeface="Calibri"/>
                <a:cs typeface="Calibri"/>
                <a:sym typeface="Calibri"/>
              </a:rPr>
              <a:t>Results from </a:t>
            </a:r>
            <a:r>
              <a:rPr b="1" lang="en-US">
                <a:latin typeface="Calibri"/>
                <a:ea typeface="Calibri"/>
                <a:cs typeface="Calibri"/>
                <a:sym typeface="Calibri"/>
              </a:rPr>
              <a:t>the paper</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Discussion</a:t>
            </a:r>
            <a:endParaRPr/>
          </a:p>
        </p:txBody>
      </p:sp>
      <p:sp>
        <p:nvSpPr>
          <p:cNvPr id="198" name="Google Shape;198;p9"/>
          <p:cNvSpPr txBox="1"/>
          <p:nvPr>
            <p:ph idx="1" type="body"/>
          </p:nvPr>
        </p:nvSpPr>
        <p:spPr>
          <a:xfrm>
            <a:off x="819150" y="1235799"/>
            <a:ext cx="7833600" cy="3292133"/>
          </a:xfrm>
          <a:prstGeom prst="rect">
            <a:avLst/>
          </a:prstGeom>
          <a:noFill/>
          <a:ln>
            <a:noFill/>
          </a:ln>
        </p:spPr>
        <p:txBody>
          <a:bodyPr anchorCtr="0" anchor="t" bIns="91425" lIns="91425" spcFirstLastPara="1" rIns="91425" wrap="square" tIns="91425">
            <a:noAutofit/>
          </a:bodyPr>
          <a:lstStyle/>
          <a:p>
            <a:pPr indent="-298767" lvl="0" marL="457200" marR="0" rtl="0" algn="l">
              <a:lnSpc>
                <a:spcPct val="95000"/>
              </a:lnSpc>
              <a:spcBef>
                <a:spcPts val="0"/>
              </a:spcBef>
              <a:spcAft>
                <a:spcPts val="0"/>
              </a:spcAft>
              <a:buSzPts val="1105"/>
              <a:buChar char="●"/>
            </a:pPr>
            <a:r>
              <a:rPr lang="en-US" sz="1105"/>
              <a:t>We observed that the use of medical entity features improves prediction performance for most clinical prediction tasks. </a:t>
            </a:r>
            <a:endParaRPr sz="1105"/>
          </a:p>
          <a:p>
            <a:pPr indent="0" lvl="0" marL="457200" marR="0" rtl="0" algn="l">
              <a:lnSpc>
                <a:spcPct val="95000"/>
              </a:lnSpc>
              <a:spcBef>
                <a:spcPts val="0"/>
              </a:spcBef>
              <a:spcAft>
                <a:spcPts val="0"/>
              </a:spcAft>
              <a:buSzPts val="935"/>
              <a:buNone/>
            </a:pPr>
            <a:r>
              <a:rPr lang="en-US" sz="1105"/>
              <a:t>Multimodal baseline and Proposed model both of which used NERs and combined clinical notes with timeseries data gave</a:t>
            </a:r>
            <a:endParaRPr sz="1105"/>
          </a:p>
          <a:p>
            <a:pPr indent="0" lvl="0" marL="457200" marR="0" rtl="0" algn="l">
              <a:lnSpc>
                <a:spcPct val="95000"/>
              </a:lnSpc>
              <a:spcBef>
                <a:spcPts val="0"/>
              </a:spcBef>
              <a:spcAft>
                <a:spcPts val="0"/>
              </a:spcAft>
              <a:buSzPts val="935"/>
              <a:buNone/>
            </a:pPr>
            <a:r>
              <a:rPr lang="en-US" sz="1105"/>
              <a:t>better results for all the metrics.</a:t>
            </a:r>
            <a:endParaRPr sz="892">
              <a:solidFill>
                <a:srgbClr val="000000"/>
              </a:solidFill>
              <a:highlight>
                <a:srgbClr val="FFFFFF"/>
              </a:highlight>
              <a:latin typeface="Arial"/>
              <a:ea typeface="Arial"/>
              <a:cs typeface="Arial"/>
              <a:sym typeface="Arial"/>
            </a:endParaRPr>
          </a:p>
          <a:p>
            <a:pPr indent="0" lvl="0" marL="457200" marR="0" rtl="0" algn="l">
              <a:lnSpc>
                <a:spcPct val="95000"/>
              </a:lnSpc>
              <a:spcBef>
                <a:spcPts val="0"/>
              </a:spcBef>
              <a:spcAft>
                <a:spcPts val="0"/>
              </a:spcAft>
              <a:buSzPts val="935"/>
              <a:buNone/>
            </a:pPr>
            <a:r>
              <a:t/>
            </a:r>
            <a:endParaRPr sz="1105"/>
          </a:p>
          <a:p>
            <a:pPr indent="-298767" lvl="0" marL="457200" rtl="0" algn="l">
              <a:lnSpc>
                <a:spcPct val="95000"/>
              </a:lnSpc>
              <a:spcBef>
                <a:spcPts val="0"/>
              </a:spcBef>
              <a:spcAft>
                <a:spcPts val="0"/>
              </a:spcAft>
              <a:buSzPts val="1105"/>
              <a:buChar char="●"/>
            </a:pPr>
            <a:r>
              <a:rPr lang="en-US" sz="1105"/>
              <a:t>Multimodal models increase all metrics performance which indicates the benefit of using medical entities for predicting mortality and LOS. They can also be considered better for modelling our experimental tasks for predicting LOS &gt;2,LOS&gt;4 and LOS&gt;5.</a:t>
            </a:r>
            <a:endParaRPr sz="1105"/>
          </a:p>
          <a:p>
            <a:pPr indent="0" lvl="0" marL="457200" rtl="0" algn="l">
              <a:lnSpc>
                <a:spcPct val="95000"/>
              </a:lnSpc>
              <a:spcBef>
                <a:spcPts val="0"/>
              </a:spcBef>
              <a:spcAft>
                <a:spcPts val="0"/>
              </a:spcAft>
              <a:buNone/>
            </a:pPr>
            <a:r>
              <a:t/>
            </a:r>
            <a:endParaRPr sz="1105"/>
          </a:p>
          <a:p>
            <a:pPr indent="-298767" lvl="0" marL="457200" rtl="0" algn="l">
              <a:lnSpc>
                <a:spcPct val="95000"/>
              </a:lnSpc>
              <a:spcBef>
                <a:spcPts val="0"/>
              </a:spcBef>
              <a:spcAft>
                <a:spcPts val="0"/>
              </a:spcAft>
              <a:buSzPts val="1105"/>
              <a:buChar char="●"/>
            </a:pPr>
            <a:r>
              <a:rPr lang="en-US" sz="1105"/>
              <a:t>An exception observed is for LOS &gt;7 task where baseline timeseries model had a better F1 score.</a:t>
            </a:r>
            <a:endParaRPr sz="892">
              <a:solidFill>
                <a:srgbClr val="000000"/>
              </a:solidFill>
              <a:highlight>
                <a:srgbClr val="FFFFFF"/>
              </a:highlight>
              <a:latin typeface="Arial"/>
              <a:ea typeface="Arial"/>
              <a:cs typeface="Arial"/>
              <a:sym typeface="Arial"/>
            </a:endParaRPr>
          </a:p>
          <a:p>
            <a:pPr indent="0" lvl="0" marL="457200" marR="0" rtl="0" algn="l">
              <a:lnSpc>
                <a:spcPct val="95000"/>
              </a:lnSpc>
              <a:spcBef>
                <a:spcPts val="0"/>
              </a:spcBef>
              <a:spcAft>
                <a:spcPts val="0"/>
              </a:spcAft>
              <a:buSzPts val="935"/>
              <a:buNone/>
            </a:pPr>
            <a:r>
              <a:t/>
            </a:r>
            <a:endParaRPr sz="1105"/>
          </a:p>
          <a:p>
            <a:pPr indent="-298767" lvl="0" marL="457200" marR="0" rtl="0" algn="l">
              <a:lnSpc>
                <a:spcPct val="95000"/>
              </a:lnSpc>
              <a:spcBef>
                <a:spcPts val="0"/>
              </a:spcBef>
              <a:spcAft>
                <a:spcPts val="0"/>
              </a:spcAft>
              <a:buSzPts val="1105"/>
              <a:buChar char="●"/>
            </a:pPr>
            <a:r>
              <a:rPr lang="en-US" sz="1105"/>
              <a:t>There wasn’t significant performance differences between different embedding representations but Word2Vec performed slightly better in many instances when compared to FastText and Concatenated embeddings.</a:t>
            </a:r>
            <a:endParaRPr sz="1105"/>
          </a:p>
          <a:p>
            <a:pPr indent="0" lvl="0" marL="457200" marR="0" rtl="0" algn="l">
              <a:lnSpc>
                <a:spcPct val="95000"/>
              </a:lnSpc>
              <a:spcBef>
                <a:spcPts val="0"/>
              </a:spcBef>
              <a:spcAft>
                <a:spcPts val="0"/>
              </a:spcAft>
              <a:buSzPts val="935"/>
              <a:buNone/>
            </a:pPr>
            <a:r>
              <a:t/>
            </a:r>
            <a:endParaRPr sz="1105"/>
          </a:p>
          <a:p>
            <a:pPr indent="-298767" lvl="0" marL="457200" marR="0" rtl="0" algn="l">
              <a:lnSpc>
                <a:spcPct val="95000"/>
              </a:lnSpc>
              <a:spcBef>
                <a:spcPts val="0"/>
              </a:spcBef>
              <a:spcAft>
                <a:spcPts val="0"/>
              </a:spcAft>
              <a:buSzPts val="1105"/>
              <a:buChar char="●"/>
            </a:pPr>
            <a:r>
              <a:rPr lang="en-US" sz="1105"/>
              <a:t>Proposed model did not always produce better score for prediction tasks in our recreation. Proposed model performed better than baseline model for Mortality Hospital task AUROC, for LOS&gt;7 task AUROC and AUPRC and for LOS&gt;3 task AUROC. For all other tasks and metrics, Baseline Multimodal model performed better.</a:t>
            </a:r>
            <a:endParaRPr sz="1105"/>
          </a:p>
          <a:p>
            <a:pPr indent="0" lvl="0" marL="0" marR="0" rtl="0" algn="l">
              <a:lnSpc>
                <a:spcPct val="95000"/>
              </a:lnSpc>
              <a:spcBef>
                <a:spcPts val="0"/>
              </a:spcBef>
              <a:spcAft>
                <a:spcPts val="0"/>
              </a:spcAft>
              <a:buSzPts val="935"/>
              <a:buNone/>
            </a:pPr>
            <a:r>
              <a:t/>
            </a:r>
            <a:endParaRPr sz="1105"/>
          </a:p>
          <a:p>
            <a:pPr indent="0" lvl="0" marL="0" marR="0" rtl="0" algn="l">
              <a:lnSpc>
                <a:spcPct val="95000"/>
              </a:lnSpc>
              <a:spcBef>
                <a:spcPts val="0"/>
              </a:spcBef>
              <a:spcAft>
                <a:spcPts val="0"/>
              </a:spcAft>
              <a:buSzPts val="1195"/>
              <a:buNone/>
            </a:pPr>
            <a:r>
              <a:t/>
            </a:r>
            <a:endParaRPr sz="110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Introduction</a:t>
            </a:r>
            <a:endParaRPr/>
          </a:p>
        </p:txBody>
      </p:sp>
      <p:sp>
        <p:nvSpPr>
          <p:cNvPr id="135" name="Google Shape;135;p2"/>
          <p:cNvSpPr txBox="1"/>
          <p:nvPr>
            <p:ph idx="1" type="body"/>
          </p:nvPr>
        </p:nvSpPr>
        <p:spPr>
          <a:xfrm>
            <a:off x="819150" y="1228725"/>
            <a:ext cx="7002826" cy="334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US"/>
              <a:t>For saving patient’s lives and managing hospital resources, early prediction of mortality and length of stay(LOS) is very important.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US"/>
              <a:t>In this paper we are extracting patient triage data from high dimension clinical notes to improve clinical outcome prediction.</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US"/>
              <a:t>Model depicted in the paper uses Multimodal learning to predict tasks.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US"/>
              <a:t>Convolution based multimodal architecture that learns from combining medical entities and time series ICU signals of Patients.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US"/>
              <a:t>Different word embeddings such as Word2vec, FastText are used to compare model performance against other traditional machine learning models with multi-modal model outperforming others. </a:t>
            </a:r>
            <a:endParaRPr/>
          </a:p>
          <a:p>
            <a:pPr indent="0" lvl="0" marL="45720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0" i="0" lang="en-US">
                <a:latin typeface="Arial"/>
                <a:ea typeface="Arial"/>
                <a:cs typeface="Arial"/>
                <a:sym typeface="Arial"/>
              </a:rPr>
              <a:t>Multi-modal approach</a:t>
            </a:r>
            <a:endParaRPr/>
          </a:p>
        </p:txBody>
      </p:sp>
      <p:sp>
        <p:nvSpPr>
          <p:cNvPr id="141" name="Google Shape;141;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142" name="Google Shape;142;p3"/>
          <p:cNvPicPr preferRelativeResize="0"/>
          <p:nvPr/>
        </p:nvPicPr>
        <p:blipFill rotWithShape="1">
          <a:blip r:embed="rId3">
            <a:alphaModFix/>
          </a:blip>
          <a:srcRect b="0" l="0" r="0" t="0"/>
          <a:stretch/>
        </p:blipFill>
        <p:spPr>
          <a:xfrm>
            <a:off x="395287" y="1608463"/>
            <a:ext cx="8353425" cy="2773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Data and environment </a:t>
            </a:r>
            <a:endParaRPr/>
          </a:p>
        </p:txBody>
      </p:sp>
      <p:sp>
        <p:nvSpPr>
          <p:cNvPr id="148" name="Google Shape;148;p4"/>
          <p:cNvSpPr txBox="1"/>
          <p:nvPr>
            <p:ph idx="1" type="body"/>
          </p:nvPr>
        </p:nvSpPr>
        <p:spPr>
          <a:xfrm>
            <a:off x="742950" y="1228725"/>
            <a:ext cx="7784100" cy="34125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a:t>In the paper we have used the Medical Information Mart for Intensive Care(MIMIC-III) database. We got access to the database through PhysioNet. </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US"/>
              <a:t>In the paper all experiments have been performed on google colab plus.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Model descriptions</a:t>
            </a:r>
            <a:endParaRPr/>
          </a:p>
        </p:txBody>
      </p:sp>
      <p:sp>
        <p:nvSpPr>
          <p:cNvPr id="154" name="Google Shape;154;p5"/>
          <p:cNvSpPr txBox="1"/>
          <p:nvPr>
            <p:ph idx="1" type="body"/>
          </p:nvPr>
        </p:nvSpPr>
        <p:spPr>
          <a:xfrm>
            <a:off x="819150" y="1228725"/>
            <a:ext cx="7505700" cy="3186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US" sz="1900">
                <a:solidFill>
                  <a:srgbClr val="233A44"/>
                </a:solidFill>
                <a:latin typeface="Arial"/>
                <a:ea typeface="Arial"/>
                <a:cs typeface="Arial"/>
                <a:sym typeface="Arial"/>
              </a:rPr>
              <a:t>• </a:t>
            </a:r>
            <a:r>
              <a:rPr lang="en-US" sz="1400">
                <a:solidFill>
                  <a:srgbClr val="233A44"/>
                </a:solidFill>
                <a:latin typeface="Arial"/>
                <a:ea typeface="Arial"/>
                <a:cs typeface="Arial"/>
                <a:sym typeface="Arial"/>
              </a:rPr>
              <a:t>Word Embedding layer: </a:t>
            </a:r>
            <a:r>
              <a:rPr lang="en-US" sz="1000">
                <a:solidFill>
                  <a:srgbClr val="233A44"/>
                </a:solidFill>
                <a:latin typeface="Arial"/>
                <a:ea typeface="Arial"/>
                <a:cs typeface="Arial"/>
                <a:sym typeface="Arial"/>
              </a:rPr>
              <a:t>Uses Word2Vec, FastText and concatenation of both to represent medical entities</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None/>
            </a:pPr>
            <a:r>
              <a:rPr lang="en-US" sz="1900">
                <a:solidFill>
                  <a:srgbClr val="233A44"/>
                </a:solidFill>
                <a:latin typeface="Arial"/>
                <a:ea typeface="Arial"/>
                <a:cs typeface="Arial"/>
                <a:sym typeface="Arial"/>
              </a:rPr>
              <a:t>• </a:t>
            </a:r>
            <a:r>
              <a:rPr lang="en-US" sz="1400">
                <a:solidFill>
                  <a:srgbClr val="233A44"/>
                </a:solidFill>
                <a:latin typeface="Arial"/>
                <a:ea typeface="Arial"/>
                <a:cs typeface="Arial"/>
                <a:sym typeface="Arial"/>
              </a:rPr>
              <a:t>MIMIC Data: </a:t>
            </a:r>
            <a:r>
              <a:rPr lang="en-US" sz="1000">
                <a:solidFill>
                  <a:srgbClr val="233A44"/>
                </a:solidFill>
                <a:latin typeface="Arial"/>
                <a:ea typeface="Arial"/>
                <a:cs typeface="Arial"/>
                <a:sym typeface="Arial"/>
              </a:rPr>
              <a:t>MIMIC Data extract is used to extract information from MIMIC-III database</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None/>
            </a:pPr>
            <a:r>
              <a:rPr lang="en-US" sz="1900">
                <a:solidFill>
                  <a:srgbClr val="233A44"/>
                </a:solidFill>
                <a:latin typeface="Arial"/>
                <a:ea typeface="Arial"/>
                <a:cs typeface="Arial"/>
                <a:sym typeface="Arial"/>
              </a:rPr>
              <a:t>• </a:t>
            </a:r>
            <a:r>
              <a:rPr lang="en-US" sz="1400">
                <a:solidFill>
                  <a:srgbClr val="233A44"/>
                </a:solidFill>
                <a:latin typeface="Arial"/>
                <a:ea typeface="Arial"/>
                <a:cs typeface="Arial"/>
                <a:sym typeface="Arial"/>
              </a:rPr>
              <a:t>Clinical Named entity recognition(NER): </a:t>
            </a:r>
            <a:r>
              <a:rPr lang="en-US" sz="1000">
                <a:solidFill>
                  <a:srgbClr val="233A44"/>
                </a:solidFill>
                <a:latin typeface="Arial"/>
                <a:ea typeface="Arial"/>
                <a:cs typeface="Arial"/>
                <a:sym typeface="Arial"/>
              </a:rPr>
              <a:t>Clinical NERs are extracted from Clinical Notes. 7 Named entities are considered - Drug, Strength, Duration, Route, Form, Dosage and Frequency.</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None/>
            </a:pPr>
            <a:r>
              <a:rPr lang="en-US" sz="1900">
                <a:solidFill>
                  <a:srgbClr val="233A44"/>
                </a:solidFill>
                <a:latin typeface="Arial"/>
                <a:ea typeface="Arial"/>
                <a:cs typeface="Arial"/>
                <a:sym typeface="Arial"/>
              </a:rPr>
              <a:t>• </a:t>
            </a:r>
            <a:r>
              <a:rPr lang="en-US" sz="1400">
                <a:solidFill>
                  <a:srgbClr val="233A44"/>
                </a:solidFill>
                <a:latin typeface="Arial"/>
                <a:ea typeface="Arial"/>
                <a:cs typeface="Arial"/>
                <a:sym typeface="Arial"/>
              </a:rPr>
              <a:t>EHR Time series: </a:t>
            </a:r>
            <a:r>
              <a:rPr lang="en-US" sz="1000">
                <a:solidFill>
                  <a:srgbClr val="233A44"/>
                </a:solidFill>
                <a:latin typeface="Arial"/>
                <a:ea typeface="Arial"/>
                <a:cs typeface="Arial"/>
                <a:sym typeface="Arial"/>
              </a:rPr>
              <a:t>Temporal information from EHR is extracted using GRU model. The GRU model uses as its input information that is extracted from MIMC-III Extract.</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None/>
            </a:pPr>
            <a:r>
              <a:rPr lang="en-US" sz="1900">
                <a:solidFill>
                  <a:srgbClr val="233A44"/>
                </a:solidFill>
                <a:latin typeface="Arial"/>
                <a:ea typeface="Arial"/>
                <a:cs typeface="Arial"/>
                <a:sym typeface="Arial"/>
              </a:rPr>
              <a:t>• </a:t>
            </a:r>
            <a:r>
              <a:rPr lang="en-US" sz="1400">
                <a:solidFill>
                  <a:srgbClr val="233A44"/>
                </a:solidFill>
                <a:latin typeface="Arial"/>
                <a:ea typeface="Arial"/>
                <a:cs typeface="Arial"/>
                <a:sym typeface="Arial"/>
              </a:rPr>
              <a:t>Convolution layers and Max pooling: </a:t>
            </a:r>
            <a:r>
              <a:rPr lang="en-US" sz="1000">
                <a:solidFill>
                  <a:srgbClr val="233A44"/>
                </a:solidFill>
                <a:latin typeface="Arial"/>
                <a:ea typeface="Arial"/>
                <a:cs typeface="Arial"/>
                <a:sym typeface="Arial"/>
              </a:rPr>
              <a:t>The model uses 3 stacked 1D convolution layers with filter size of 36, 64 and 96. The output of Convolution layer is passed through Global Max pooling layer.</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233A44"/>
                </a:solidFill>
                <a:latin typeface="Arial"/>
                <a:ea typeface="Arial"/>
                <a:cs typeface="Arial"/>
                <a:sym typeface="Arial"/>
              </a:rPr>
              <a:t>• Fully Connected layer: </a:t>
            </a:r>
            <a:r>
              <a:rPr lang="en-US" sz="1000">
                <a:solidFill>
                  <a:srgbClr val="233A44"/>
                </a:solidFill>
                <a:latin typeface="Arial"/>
                <a:ea typeface="Arial"/>
                <a:cs typeface="Arial"/>
                <a:sym typeface="Arial"/>
              </a:rPr>
              <a:t>Concatenation of output from Max pooling and GRU time series is fed into Fully connected layer.</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None/>
            </a:pPr>
            <a:r>
              <a:rPr lang="en-US" sz="1900">
                <a:solidFill>
                  <a:srgbClr val="233A44"/>
                </a:solidFill>
                <a:latin typeface="Arial"/>
                <a:ea typeface="Arial"/>
                <a:cs typeface="Arial"/>
                <a:sym typeface="Arial"/>
              </a:rPr>
              <a:t>• </a:t>
            </a:r>
            <a:r>
              <a:rPr lang="en-US" sz="1400">
                <a:solidFill>
                  <a:srgbClr val="233A44"/>
                </a:solidFill>
                <a:latin typeface="Arial"/>
                <a:ea typeface="Arial"/>
                <a:cs typeface="Arial"/>
                <a:sym typeface="Arial"/>
              </a:rPr>
              <a:t>Binary Classifier: </a:t>
            </a:r>
            <a:r>
              <a:rPr lang="en-US" sz="1000">
                <a:solidFill>
                  <a:srgbClr val="233A44"/>
                </a:solidFill>
                <a:latin typeface="Arial"/>
                <a:ea typeface="Arial"/>
                <a:cs typeface="Arial"/>
                <a:sym typeface="Arial"/>
              </a:rPr>
              <a:t>Binary classified is used to classify four predictive tasks- Mortality (In-Hospital Mortality, In-ICU Mortality) and    LOS(&gt;3 days and &gt;7 days).</a:t>
            </a:r>
            <a:endParaRPr sz="1000">
              <a:solidFill>
                <a:srgbClr val="233A44"/>
              </a:solidFill>
              <a:latin typeface="Arial"/>
              <a:ea typeface="Arial"/>
              <a:cs typeface="Arial"/>
              <a:sym typeface="Arial"/>
            </a:endParaRPr>
          </a:p>
          <a:p>
            <a:pPr indent="0" lvl="0" marL="0" rtl="0" algn="l">
              <a:lnSpc>
                <a:spcPct val="115000"/>
              </a:lnSpc>
              <a:spcBef>
                <a:spcPts val="0"/>
              </a:spcBef>
              <a:spcAft>
                <a:spcPts val="0"/>
              </a:spcAft>
              <a:buSzPts val="2080"/>
              <a:buNone/>
            </a:pPr>
            <a:r>
              <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Experiments </a:t>
            </a:r>
            <a:endParaRPr/>
          </a:p>
        </p:txBody>
      </p:sp>
      <p:sp>
        <p:nvSpPr>
          <p:cNvPr id="160" name="Google Shape;160;p6"/>
          <p:cNvSpPr txBox="1"/>
          <p:nvPr>
            <p:ph idx="1" type="body"/>
          </p:nvPr>
        </p:nvSpPr>
        <p:spPr>
          <a:xfrm>
            <a:off x="742950" y="1144400"/>
            <a:ext cx="7581900" cy="3357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2400"/>
              </a:spcBef>
              <a:spcAft>
                <a:spcPts val="0"/>
              </a:spcAft>
              <a:buSzPts val="1300"/>
              <a:buChar char="●"/>
            </a:pPr>
            <a:r>
              <a:rPr b="1" lang="en-US"/>
              <a:t>Additional Prediction tasks</a:t>
            </a:r>
            <a:r>
              <a:rPr lang="en-US"/>
              <a:t> - </a:t>
            </a:r>
            <a:r>
              <a:rPr lang="en-US"/>
              <a:t>We will compare proposed model for additional prediction tasks like LOS &gt;2, LOS &gt;4 and LOS &gt;5 with the best baseline model for all four clinical tasks, we will report both AUC, AUPRC and F1 scores. </a:t>
            </a:r>
            <a:endParaRPr/>
          </a:p>
          <a:p>
            <a:pPr indent="-311150" lvl="0" marL="457200" rtl="0" algn="l">
              <a:lnSpc>
                <a:spcPct val="115000"/>
              </a:lnSpc>
              <a:spcBef>
                <a:spcPts val="0"/>
              </a:spcBef>
              <a:spcAft>
                <a:spcPts val="0"/>
              </a:spcAft>
              <a:buSzPts val="1300"/>
              <a:buChar char="●"/>
            </a:pPr>
            <a:r>
              <a:rPr b="1" lang="en-US"/>
              <a:t>Optimizer </a:t>
            </a:r>
            <a:r>
              <a:rPr lang="en-US"/>
              <a:t>- Paper has used ADAM algorithm with a learning rate of 0.001. We will try other optimizers like Stochastic gradient descent or AdaGrad to see if it generalizes the model better. </a:t>
            </a:r>
            <a:endParaRPr/>
          </a:p>
          <a:p>
            <a:pPr indent="-311150" lvl="0" marL="457200" rtl="0" algn="l">
              <a:lnSpc>
                <a:spcPct val="115000"/>
              </a:lnSpc>
              <a:spcBef>
                <a:spcPts val="0"/>
              </a:spcBef>
              <a:spcAft>
                <a:spcPts val="0"/>
              </a:spcAft>
              <a:buSzPts val="1300"/>
              <a:buChar char="●"/>
            </a:pPr>
            <a:r>
              <a:rPr b="1" lang="en-US"/>
              <a:t>Hyperparameter tuning </a:t>
            </a:r>
            <a:r>
              <a:rPr lang="en-US"/>
              <a:t>- Proposed model is trained for 50 epochs, early stopping as 5, Kernel size as 3, Stride as 1 and using early stopping criteria as validation loss. We will perform three experiments by varying some of the hyperparameters – 100 epochs, early stopping at 10 instead of 5 and Dropout=0.5(from 0.2) – 100 epochs, Stride at 2, early stopping at 10 instead of 5 and Dropout at 0.5(from 0.2) – 100 epochs, Stride at 1, Kernel at 2, Early stopping at 10 instead of 5 and Dropout=0.5(from 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283e171bb1_0_0"/>
          <p:cNvSpPr txBox="1"/>
          <p:nvPr>
            <p:ph type="title"/>
          </p:nvPr>
        </p:nvSpPr>
        <p:spPr>
          <a:xfrm>
            <a:off x="633825" y="214150"/>
            <a:ext cx="7505700" cy="54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Results</a:t>
            </a:r>
            <a:endParaRPr/>
          </a:p>
        </p:txBody>
      </p:sp>
      <p:pic>
        <p:nvPicPr>
          <p:cNvPr id="166" name="Google Shape;166;g1283e171bb1_0_0"/>
          <p:cNvPicPr preferRelativeResize="0"/>
          <p:nvPr/>
        </p:nvPicPr>
        <p:blipFill>
          <a:blip r:embed="rId3">
            <a:alphaModFix/>
          </a:blip>
          <a:stretch>
            <a:fillRect/>
          </a:stretch>
        </p:blipFill>
        <p:spPr>
          <a:xfrm>
            <a:off x="625925" y="1982350"/>
            <a:ext cx="3840025" cy="2667250"/>
          </a:xfrm>
          <a:prstGeom prst="rect">
            <a:avLst/>
          </a:prstGeom>
          <a:noFill/>
          <a:ln>
            <a:noFill/>
          </a:ln>
        </p:spPr>
      </p:pic>
      <p:pic>
        <p:nvPicPr>
          <p:cNvPr id="167" name="Google Shape;167;g1283e171bb1_0_0"/>
          <p:cNvPicPr preferRelativeResize="0"/>
          <p:nvPr/>
        </p:nvPicPr>
        <p:blipFill>
          <a:blip r:embed="rId4">
            <a:alphaModFix/>
          </a:blip>
          <a:stretch>
            <a:fillRect/>
          </a:stretch>
        </p:blipFill>
        <p:spPr>
          <a:xfrm>
            <a:off x="4465950" y="1942575"/>
            <a:ext cx="4036125" cy="2707025"/>
          </a:xfrm>
          <a:prstGeom prst="rect">
            <a:avLst/>
          </a:prstGeom>
          <a:noFill/>
          <a:ln>
            <a:noFill/>
          </a:ln>
        </p:spPr>
      </p:pic>
      <p:sp>
        <p:nvSpPr>
          <p:cNvPr id="168" name="Google Shape;168;g1283e171bb1_0_0"/>
          <p:cNvSpPr txBox="1"/>
          <p:nvPr/>
        </p:nvSpPr>
        <p:spPr>
          <a:xfrm>
            <a:off x="633825" y="888825"/>
            <a:ext cx="786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Multimodal models- Avg and Proposed, both perform consistently better than </a:t>
            </a:r>
            <a:r>
              <a:rPr lang="en-US">
                <a:latin typeface="Calibri"/>
                <a:ea typeface="Calibri"/>
                <a:cs typeface="Calibri"/>
                <a:sym typeface="Calibri"/>
              </a:rPr>
              <a:t>Time Series</a:t>
            </a:r>
            <a:r>
              <a:rPr lang="en-US">
                <a:latin typeface="Calibri"/>
                <a:ea typeface="Calibri"/>
                <a:cs typeface="Calibri"/>
                <a:sym typeface="Calibri"/>
              </a:rPr>
              <a:t> for AUROC, AUPRC and F1 score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One </a:t>
            </a:r>
            <a:r>
              <a:rPr lang="en-US">
                <a:latin typeface="Calibri"/>
                <a:ea typeface="Calibri"/>
                <a:cs typeface="Calibri"/>
                <a:sym typeface="Calibri"/>
              </a:rPr>
              <a:t>anomaly</a:t>
            </a:r>
            <a:r>
              <a:rPr lang="en-US">
                <a:latin typeface="Calibri"/>
                <a:ea typeface="Calibri"/>
                <a:cs typeface="Calibri"/>
                <a:sym typeface="Calibri"/>
              </a:rPr>
              <a:t> was for LOS&gt;7 where F1 score for Time series was better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Between Multimodal Avg and Proposed model, best performing model results were mixed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283e171bb1_1_179"/>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Results - Experiments</a:t>
            </a:r>
            <a:endParaRPr/>
          </a:p>
        </p:txBody>
      </p:sp>
      <p:sp>
        <p:nvSpPr>
          <p:cNvPr id="174" name="Google Shape;174;g1283e171bb1_1_179"/>
          <p:cNvSpPr txBox="1"/>
          <p:nvPr/>
        </p:nvSpPr>
        <p:spPr>
          <a:xfrm>
            <a:off x="917950" y="1100100"/>
            <a:ext cx="734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Length</a:t>
            </a:r>
            <a:r>
              <a:rPr b="1" lang="en-US">
                <a:latin typeface="Calibri"/>
                <a:ea typeface="Calibri"/>
                <a:cs typeface="Calibri"/>
                <a:sym typeface="Calibri"/>
              </a:rPr>
              <a:t> of stay &gt; 2,4 and 5</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We observed that ”proposed” model performed better for these prediction tasks.</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Optimizers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Model that used AdaGrad optimizer performed better against SGD in all the four tasks and its performance was better by a large margin.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Both their </a:t>
            </a:r>
            <a:r>
              <a:rPr lang="en-US">
                <a:latin typeface="Calibri"/>
                <a:ea typeface="Calibri"/>
                <a:cs typeface="Calibri"/>
                <a:sym typeface="Calibri"/>
              </a:rPr>
              <a:t>performance was below ADAM optimizer’s performance.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5" name="Google Shape;175;g1283e171bb1_1_179"/>
          <p:cNvPicPr preferRelativeResize="0"/>
          <p:nvPr/>
        </p:nvPicPr>
        <p:blipFill>
          <a:blip r:embed="rId3">
            <a:alphaModFix/>
          </a:blip>
          <a:stretch>
            <a:fillRect/>
          </a:stretch>
        </p:blipFill>
        <p:spPr>
          <a:xfrm>
            <a:off x="917950" y="2631500"/>
            <a:ext cx="3373150" cy="1939375"/>
          </a:xfrm>
          <a:prstGeom prst="rect">
            <a:avLst/>
          </a:prstGeom>
          <a:noFill/>
          <a:ln>
            <a:noFill/>
          </a:ln>
        </p:spPr>
      </p:pic>
      <p:pic>
        <p:nvPicPr>
          <p:cNvPr id="176" name="Google Shape;176;g1283e171bb1_1_179"/>
          <p:cNvPicPr preferRelativeResize="0"/>
          <p:nvPr/>
        </p:nvPicPr>
        <p:blipFill>
          <a:blip r:embed="rId4">
            <a:alphaModFix/>
          </a:blip>
          <a:stretch>
            <a:fillRect/>
          </a:stretch>
        </p:blipFill>
        <p:spPr>
          <a:xfrm>
            <a:off x="4392500" y="2676275"/>
            <a:ext cx="3904850" cy="190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283e171bb1_1_321"/>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Results - Experiments</a:t>
            </a:r>
            <a:endParaRPr/>
          </a:p>
        </p:txBody>
      </p:sp>
      <p:pic>
        <p:nvPicPr>
          <p:cNvPr id="182" name="Google Shape;182;g1283e171bb1_1_321"/>
          <p:cNvPicPr preferRelativeResize="0"/>
          <p:nvPr/>
        </p:nvPicPr>
        <p:blipFill>
          <a:blip r:embed="rId3">
            <a:alphaModFix/>
          </a:blip>
          <a:stretch>
            <a:fillRect/>
          </a:stretch>
        </p:blipFill>
        <p:spPr>
          <a:xfrm>
            <a:off x="655675" y="1957500"/>
            <a:ext cx="8064949" cy="2781300"/>
          </a:xfrm>
          <a:prstGeom prst="rect">
            <a:avLst/>
          </a:prstGeom>
          <a:noFill/>
          <a:ln cap="flat" cmpd="sng" w="9525">
            <a:solidFill>
              <a:schemeClr val="dk2"/>
            </a:solidFill>
            <a:prstDash val="solid"/>
            <a:round/>
            <a:headEnd len="sm" w="sm" type="none"/>
            <a:tailEnd len="sm" w="sm" type="none"/>
          </a:ln>
        </p:spPr>
      </p:pic>
      <p:sp>
        <p:nvSpPr>
          <p:cNvPr id="183" name="Google Shape;183;g1283e171bb1_1_321"/>
          <p:cNvSpPr txBox="1"/>
          <p:nvPr/>
        </p:nvSpPr>
        <p:spPr>
          <a:xfrm>
            <a:off x="655625" y="1078250"/>
            <a:ext cx="806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By </a:t>
            </a:r>
            <a:r>
              <a:rPr lang="en-US">
                <a:latin typeface="Calibri"/>
                <a:ea typeface="Calibri"/>
                <a:cs typeface="Calibri"/>
                <a:sym typeface="Calibri"/>
              </a:rPr>
              <a:t>changing hyperparameters we were able to get better results for some metrics by a small margin but they were not consistent for all metrics.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sharad kaushik</dc:creator>
</cp:coreProperties>
</file>