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256" r:id="rId2"/>
    <p:sldId id="295" r:id="rId3"/>
    <p:sldId id="257" r:id="rId4"/>
    <p:sldId id="260" r:id="rId5"/>
    <p:sldId id="296" r:id="rId6"/>
    <p:sldId id="262" r:id="rId7"/>
    <p:sldId id="263" r:id="rId8"/>
    <p:sldId id="297" r:id="rId9"/>
    <p:sldId id="298" r:id="rId10"/>
    <p:sldId id="299" r:id="rId11"/>
    <p:sldId id="269" r:id="rId12"/>
    <p:sldId id="300" r:id="rId13"/>
    <p:sldId id="301" r:id="rId14"/>
    <p:sldId id="302" r:id="rId15"/>
    <p:sldId id="303" r:id="rId16"/>
    <p:sldId id="304" r:id="rId17"/>
    <p:sldId id="305" r:id="rId18"/>
    <p:sldId id="294" r:id="rId19"/>
  </p:sldIdLst>
  <p:sldSz cx="9144000" cy="5143500" type="screen16x9"/>
  <p:notesSz cx="6858000" cy="9144000"/>
  <p:embeddedFontLst>
    <p:embeddedFont>
      <p:font typeface="Bahnschrift SemiBold" panose="020B0604020202020204" charset="0"/>
      <p:bold r:id="rId21"/>
    </p:embeddedFont>
    <p:embeddedFont>
      <p:font typeface="Fira Sans Light" panose="020B0604020202020204" charset="0"/>
      <p:regular r:id="rId22"/>
      <p:bold r:id="rId23"/>
      <p:italic r:id="rId24"/>
      <p:boldItalic r:id="rId25"/>
    </p:embeddedFont>
    <p:embeddedFont>
      <p:font typeface="Montserrat" panose="020B0604020202020204" charset="0"/>
      <p:regular r:id="rId26"/>
      <p:bold r:id="rId27"/>
      <p:italic r:id="rId28"/>
      <p:boldItalic r:id="rId29"/>
    </p:embeddedFont>
    <p:embeddedFont>
      <p:font typeface="Fira Sans SemiBold" panose="020B0604020202020204" charset="0"/>
      <p:regular r:id="rId30"/>
      <p:bold r:id="rId31"/>
      <p:italic r:id="rId32"/>
      <p:boldItalic r:id="rId33"/>
    </p:embeddedFont>
    <p:embeddedFont>
      <p:font typeface="Bahnschrift Light"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0F8F6A-D15E-43C1-B007-3B23E40AB50D}">
  <a:tblStyle styleId="{240F8F6A-D15E-43C1-B007-3B23E40AB50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34A7306-8F47-4233-94C0-01888A0BC25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6"/>
        <p:cNvGrpSpPr/>
        <p:nvPr/>
      </p:nvGrpSpPr>
      <p:grpSpPr>
        <a:xfrm>
          <a:off x="0" y="0"/>
          <a:ext cx="0" cy="0"/>
          <a:chOff x="0" y="0"/>
          <a:chExt cx="0" cy="0"/>
        </a:xfrm>
      </p:grpSpPr>
      <p:sp>
        <p:nvSpPr>
          <p:cNvPr id="1507" name="Google Shape;1507;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8" name="Google Shape;1508;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860500" y="-25"/>
            <a:ext cx="2283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51500" y="751925"/>
            <a:ext cx="3426900" cy="363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3" name="Google Shape;13;p2"/>
          <p:cNvSpPr/>
          <p:nvPr/>
        </p:nvSpPr>
        <p:spPr>
          <a:xfrm>
            <a:off x="8392600" y="4392000"/>
            <a:ext cx="751500" cy="751500"/>
          </a:xfrm>
          <a:prstGeom prst="rect">
            <a:avLst/>
          </a:prstGeom>
          <a:solidFill>
            <a:srgbClr val="02102E">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2283500" y="-25"/>
            <a:ext cx="6860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body" idx="1"/>
          </p:nvPr>
        </p:nvSpPr>
        <p:spPr>
          <a:xfrm>
            <a:off x="3035000" y="751500"/>
            <a:ext cx="5357400" cy="3639600"/>
          </a:xfrm>
          <a:prstGeom prst="rect">
            <a:avLst/>
          </a:prstGeom>
        </p:spPr>
        <p:txBody>
          <a:bodyPr spcFirstLastPara="1" wrap="square" lIns="0" tIns="0" rIns="0" bIns="0" anchor="t" anchorCtr="0">
            <a:noAutofit/>
          </a:bodyPr>
          <a:lstStyle>
            <a:lvl1pPr marL="457200" lvl="0" indent="-457200" rtl="0">
              <a:spcBef>
                <a:spcPts val="600"/>
              </a:spcBef>
              <a:spcAft>
                <a:spcPts val="0"/>
              </a:spcAft>
              <a:buSzPts val="3600"/>
              <a:buChar char="▪"/>
              <a:defRPr sz="3600"/>
            </a:lvl1pPr>
            <a:lvl2pPr marL="914400" lvl="1" indent="-457200" rtl="0">
              <a:spcBef>
                <a:spcPts val="0"/>
              </a:spcBef>
              <a:spcAft>
                <a:spcPts val="0"/>
              </a:spcAft>
              <a:buSzPts val="3600"/>
              <a:buChar char="▫"/>
              <a:defRPr sz="3600"/>
            </a:lvl2pPr>
            <a:lvl3pPr marL="1371600" lvl="2" indent="-457200" rtl="0">
              <a:spcBef>
                <a:spcPts val="0"/>
              </a:spcBef>
              <a:spcAft>
                <a:spcPts val="0"/>
              </a:spcAft>
              <a:buSzPts val="3600"/>
              <a:buChar char="▫"/>
              <a:defRPr sz="3600"/>
            </a:lvl3pPr>
            <a:lvl4pPr marL="1828800" lvl="3" indent="-457200" rtl="0">
              <a:spcBef>
                <a:spcPts val="0"/>
              </a:spcBef>
              <a:spcAft>
                <a:spcPts val="0"/>
              </a:spcAft>
              <a:buSzPts val="3600"/>
              <a:buChar char="▫"/>
              <a:defRPr sz="3600"/>
            </a:lvl4pPr>
            <a:lvl5pPr marL="2286000" lvl="4" indent="-457200" rtl="0">
              <a:spcBef>
                <a:spcPts val="0"/>
              </a:spcBef>
              <a:spcAft>
                <a:spcPts val="0"/>
              </a:spcAft>
              <a:buSzPts val="3600"/>
              <a:buChar char="○"/>
              <a:defRPr sz="3600"/>
            </a:lvl5pPr>
            <a:lvl6pPr marL="2743200" lvl="5" indent="-457200" rtl="0">
              <a:spcBef>
                <a:spcPts val="0"/>
              </a:spcBef>
              <a:spcAft>
                <a:spcPts val="0"/>
              </a:spcAft>
              <a:buSzPts val="3600"/>
              <a:buChar char="■"/>
              <a:defRPr sz="3600"/>
            </a:lvl6pPr>
            <a:lvl7pPr marL="3200400" lvl="6" indent="-457200" rtl="0">
              <a:spcBef>
                <a:spcPts val="0"/>
              </a:spcBef>
              <a:spcAft>
                <a:spcPts val="0"/>
              </a:spcAft>
              <a:buSzPts val="3600"/>
              <a:buChar char="●"/>
              <a:defRPr sz="3600"/>
            </a:lvl7pPr>
            <a:lvl8pPr marL="3657600" lvl="7" indent="-457200" rtl="0">
              <a:spcBef>
                <a:spcPts val="0"/>
              </a:spcBef>
              <a:spcAft>
                <a:spcPts val="0"/>
              </a:spcAft>
              <a:buSzPts val="3600"/>
              <a:buChar char="○"/>
              <a:defRPr sz="3600"/>
            </a:lvl8pPr>
            <a:lvl9pPr marL="4114800" lvl="8" indent="-457200" rtl="0">
              <a:spcBef>
                <a:spcPts val="0"/>
              </a:spcBef>
              <a:spcAft>
                <a:spcPts val="0"/>
              </a:spcAft>
              <a:buSzPts val="3600"/>
              <a:buChar char="■"/>
              <a:defRPr sz="3600"/>
            </a:lvl9pPr>
          </a:lstStyle>
          <a:p>
            <a:endParaRPr/>
          </a:p>
        </p:txBody>
      </p:sp>
      <p:sp>
        <p:nvSpPr>
          <p:cNvPr id="26" name="Google Shape;26;p4"/>
          <p:cNvSpPr txBox="1"/>
          <p:nvPr/>
        </p:nvSpPr>
        <p:spPr>
          <a:xfrm>
            <a:off x="-2000" y="76175"/>
            <a:ext cx="751500" cy="590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7200">
                <a:solidFill>
                  <a:schemeClr val="lt1"/>
                </a:solidFill>
                <a:latin typeface="Fira Sans SemiBold"/>
                <a:ea typeface="Fira Sans SemiBold"/>
                <a:cs typeface="Fira Sans SemiBold"/>
                <a:sym typeface="Fira Sans SemiBold"/>
              </a:rPr>
              <a:t>“</a:t>
            </a:r>
            <a:endParaRPr sz="7200">
              <a:solidFill>
                <a:schemeClr val="lt1"/>
              </a:solidFill>
              <a:latin typeface="Fira Sans SemiBold"/>
              <a:ea typeface="Fira Sans SemiBold"/>
              <a:cs typeface="Fira Sans SemiBold"/>
              <a:sym typeface="Fira Sans SemiBold"/>
            </a:endParaRPr>
          </a:p>
        </p:txBody>
      </p:sp>
      <p:sp>
        <p:nvSpPr>
          <p:cNvPr id="27" name="Google Shape;27;p4"/>
          <p:cNvSpPr txBox="1">
            <a:spLocks noGrp="1"/>
          </p:cNvSpPr>
          <p:nvPr>
            <p:ph type="sldNum" idx="12"/>
          </p:nvPr>
        </p:nvSpPr>
        <p:spPr>
          <a:xfrm>
            <a:off x="8392497" y="4391174"/>
            <a:ext cx="751500" cy="751500"/>
          </a:xfrm>
          <a:prstGeom prst="rect">
            <a:avLst/>
          </a:prstGeom>
          <a:solidFill>
            <a:srgbClr val="02102E">
              <a:alpha val="16200"/>
            </a:srgbClr>
          </a:solidFill>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5"/>
        <p:cNvGrpSpPr/>
        <p:nvPr/>
      </p:nvGrpSpPr>
      <p:grpSpPr>
        <a:xfrm>
          <a:off x="0" y="0"/>
          <a:ext cx="0" cy="0"/>
          <a:chOff x="0" y="0"/>
          <a:chExt cx="0" cy="0"/>
        </a:xfrm>
      </p:grpSpPr>
      <p:sp>
        <p:nvSpPr>
          <p:cNvPr id="36" name="Google Shape;36;p6"/>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p:nvPr/>
        </p:nvSpPr>
        <p:spPr>
          <a:xfrm>
            <a:off x="6860500" y="-25"/>
            <a:ext cx="2283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txBox="1">
            <a:spLocks noGrp="1"/>
          </p:cNvSpPr>
          <p:nvPr>
            <p:ph type="title"/>
          </p:nvPr>
        </p:nvSpPr>
        <p:spPr>
          <a:xfrm>
            <a:off x="751500" y="1217000"/>
            <a:ext cx="4491600" cy="396300"/>
          </a:xfrm>
          <a:prstGeom prst="rect">
            <a:avLst/>
          </a:prstGeom>
        </p:spPr>
        <p:txBody>
          <a:bodyPr spcFirstLastPara="1" wrap="square" lIns="0" tIns="0" rIns="0" bIns="0"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6"/>
          <p:cNvSpPr txBox="1">
            <a:spLocks noGrp="1"/>
          </p:cNvSpPr>
          <p:nvPr>
            <p:ph type="body" idx="1"/>
          </p:nvPr>
        </p:nvSpPr>
        <p:spPr>
          <a:xfrm>
            <a:off x="751500" y="1664175"/>
            <a:ext cx="2098500" cy="2727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1" name="Google Shape;41;p6"/>
          <p:cNvSpPr txBox="1">
            <a:spLocks noGrp="1"/>
          </p:cNvSpPr>
          <p:nvPr>
            <p:ph type="body" idx="2"/>
          </p:nvPr>
        </p:nvSpPr>
        <p:spPr>
          <a:xfrm>
            <a:off x="3144470" y="1664175"/>
            <a:ext cx="2098500" cy="2727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2" name="Google Shape;42;p6"/>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op title only">
  <p:cSld name="TITLE_ONLY_1">
    <p:spTree>
      <p:nvGrpSpPr>
        <p:cNvPr id="1" name="Shape 58"/>
        <p:cNvGrpSpPr/>
        <p:nvPr/>
      </p:nvGrpSpPr>
      <p:grpSpPr>
        <a:xfrm>
          <a:off x="0" y="0"/>
          <a:ext cx="0" cy="0"/>
          <a:chOff x="0" y="0"/>
          <a:chExt cx="0" cy="0"/>
        </a:xfrm>
      </p:grpSpPr>
      <p:sp>
        <p:nvSpPr>
          <p:cNvPr id="59" name="Google Shape;59;p9"/>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p:nvPr/>
        </p:nvSpPr>
        <p:spPr>
          <a:xfrm>
            <a:off x="8392600" y="0"/>
            <a:ext cx="7515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txBox="1">
            <a:spLocks noGrp="1"/>
          </p:cNvSpPr>
          <p:nvPr>
            <p:ph type="title"/>
          </p:nvPr>
        </p:nvSpPr>
        <p:spPr>
          <a:xfrm>
            <a:off x="987850" y="0"/>
            <a:ext cx="7404600" cy="751500"/>
          </a:xfrm>
          <a:prstGeom prst="rect">
            <a:avLst/>
          </a:prstGeom>
        </p:spPr>
        <p:txBody>
          <a:bodyPr spcFirstLastPara="1" wrap="square" lIns="0" tIns="0" rIns="0" bIns="0"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9"/>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11"/>
          <p:cNvSpPr/>
          <p:nvPr/>
        </p:nvSpPr>
        <p:spPr>
          <a:xfrm>
            <a:off x="-2000" y="0"/>
            <a:ext cx="9144000" cy="5143500"/>
          </a:xfrm>
          <a:prstGeom prst="rect">
            <a:avLst/>
          </a:prstGeom>
          <a:solidFill>
            <a:srgbClr val="02102E">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a:off x="8392600" y="0"/>
            <a:ext cx="7515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Background">
  <p:cSld name="BLANK_1">
    <p:spTree>
      <p:nvGrpSpPr>
        <p:cNvPr id="1" name="Shape 76"/>
        <p:cNvGrpSpPr/>
        <p:nvPr/>
      </p:nvGrpSpPr>
      <p:grpSpPr>
        <a:xfrm>
          <a:off x="0" y="0"/>
          <a:ext cx="0" cy="0"/>
          <a:chOff x="0" y="0"/>
          <a:chExt cx="0" cy="0"/>
        </a:xfrm>
      </p:grpSpPr>
      <p:sp>
        <p:nvSpPr>
          <p:cNvPr id="77" name="Google Shape;77;p12"/>
          <p:cNvSpPr/>
          <p:nvPr/>
        </p:nvSpPr>
        <p:spPr>
          <a:xfrm>
            <a:off x="0" y="0"/>
            <a:ext cx="9144000" cy="5143500"/>
          </a:xfrm>
          <a:prstGeom prst="frame">
            <a:avLst>
              <a:gd name="adj1" fmla="val 14632"/>
            </a:avLst>
          </a:prstGeom>
          <a:solidFill>
            <a:srgbClr val="02102E">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0" y="0"/>
            <a:ext cx="751500" cy="75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8392600" y="0"/>
            <a:ext cx="7515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81" name="Google Shape;81;p12"/>
          <p:cNvGrpSpPr/>
          <p:nvPr/>
        </p:nvGrpSpPr>
        <p:grpSpPr>
          <a:xfrm>
            <a:off x="759900" y="750444"/>
            <a:ext cx="7957877" cy="3965562"/>
            <a:chOff x="342730" y="751500"/>
            <a:chExt cx="7957877" cy="3965562"/>
          </a:xfrm>
        </p:grpSpPr>
        <p:pic>
          <p:nvPicPr>
            <p:cNvPr id="82" name="Google Shape;82;p12"/>
            <p:cNvPicPr preferRelativeResize="0"/>
            <p:nvPr/>
          </p:nvPicPr>
          <p:blipFill>
            <a:blip r:embed="rId2">
              <a:alphaModFix amt="35000"/>
            </a:blip>
            <a:stretch>
              <a:fillRect/>
            </a:stretch>
          </p:blipFill>
          <p:spPr>
            <a:xfrm>
              <a:off x="7975557" y="4392012"/>
              <a:ext cx="325050" cy="325050"/>
            </a:xfrm>
            <a:prstGeom prst="rect">
              <a:avLst/>
            </a:prstGeom>
            <a:noFill/>
            <a:ln>
              <a:noFill/>
            </a:ln>
          </p:spPr>
        </p:pic>
        <p:pic>
          <p:nvPicPr>
            <p:cNvPr id="83" name="Google Shape;83;p12"/>
            <p:cNvPicPr preferRelativeResize="0"/>
            <p:nvPr/>
          </p:nvPicPr>
          <p:blipFill>
            <a:blip r:embed="rId3">
              <a:alphaModFix amt="35000"/>
            </a:blip>
            <a:stretch>
              <a:fillRect/>
            </a:stretch>
          </p:blipFill>
          <p:spPr>
            <a:xfrm>
              <a:off x="7975558" y="751500"/>
              <a:ext cx="325039" cy="3640500"/>
            </a:xfrm>
            <a:prstGeom prst="rect">
              <a:avLst/>
            </a:prstGeom>
            <a:noFill/>
            <a:ln>
              <a:noFill/>
            </a:ln>
          </p:spPr>
        </p:pic>
        <p:pic>
          <p:nvPicPr>
            <p:cNvPr id="84" name="Google Shape;84;p12"/>
            <p:cNvPicPr preferRelativeResize="0"/>
            <p:nvPr/>
          </p:nvPicPr>
          <p:blipFill>
            <a:blip r:embed="rId3">
              <a:alphaModFix amt="35000"/>
            </a:blip>
            <a:stretch>
              <a:fillRect/>
            </a:stretch>
          </p:blipFill>
          <p:spPr>
            <a:xfrm rot="-5400000" flipH="1">
              <a:off x="3996617" y="738119"/>
              <a:ext cx="325050" cy="7632824"/>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1500" y="1217000"/>
            <a:ext cx="4491600" cy="396300"/>
          </a:xfrm>
          <a:prstGeom prst="rect">
            <a:avLst/>
          </a:prstGeom>
          <a:noFill/>
          <a:ln>
            <a:noFill/>
          </a:ln>
          <a:effectLst>
            <a:outerShdw blurRad="42863" dist="9525" dir="5400000" algn="bl" rotWithShape="0">
              <a:schemeClr val="dk1">
                <a:alpha val="20000"/>
              </a:schemeClr>
            </a:outerShdw>
          </a:effectLst>
        </p:spPr>
        <p:txBody>
          <a:bodyPr spcFirstLastPara="1" wrap="square" lIns="0" tIns="0" rIns="0" bIns="0" anchor="b" anchorCtr="0">
            <a:noAutofit/>
          </a:bodyPr>
          <a:lstStyle>
            <a:lvl1pPr lvl="0"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1pPr>
            <a:lvl2pPr lvl="1"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2pPr>
            <a:lvl3pPr lvl="2"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3pPr>
            <a:lvl4pPr lvl="3"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4pPr>
            <a:lvl5pPr lvl="4"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5pPr>
            <a:lvl6pPr lvl="5"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6pPr>
            <a:lvl7pPr lvl="6"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7pPr>
            <a:lvl8pPr lvl="7"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8pPr>
            <a:lvl9pPr lvl="8" rtl="0">
              <a:lnSpc>
                <a:spcPct val="90000"/>
              </a:lnSpc>
              <a:spcBef>
                <a:spcPts val="0"/>
              </a:spcBef>
              <a:spcAft>
                <a:spcPts val="0"/>
              </a:spcAft>
              <a:buClr>
                <a:schemeClr val="accent6"/>
              </a:buClr>
              <a:buSzPts val="2800"/>
              <a:buFont typeface="Fira Sans SemiBold"/>
              <a:buNone/>
              <a:defRPr sz="2800">
                <a:solidFill>
                  <a:schemeClr val="accent6"/>
                </a:solidFill>
                <a:latin typeface="Fira Sans SemiBold"/>
                <a:ea typeface="Fira Sans SemiBold"/>
                <a:cs typeface="Fira Sans SemiBold"/>
                <a:sym typeface="Fira Sans SemiBold"/>
              </a:defRPr>
            </a:lvl9pPr>
          </a:lstStyle>
          <a:p>
            <a:endParaRPr/>
          </a:p>
        </p:txBody>
      </p:sp>
      <p:sp>
        <p:nvSpPr>
          <p:cNvPr id="7" name="Google Shape;7;p1"/>
          <p:cNvSpPr txBox="1">
            <a:spLocks noGrp="1"/>
          </p:cNvSpPr>
          <p:nvPr>
            <p:ph type="body" idx="1"/>
          </p:nvPr>
        </p:nvSpPr>
        <p:spPr>
          <a:xfrm>
            <a:off x="751500" y="1664175"/>
            <a:ext cx="4491600" cy="2727000"/>
          </a:xfrm>
          <a:prstGeom prst="rect">
            <a:avLst/>
          </a:prstGeom>
          <a:noFill/>
          <a:ln>
            <a:noFill/>
          </a:ln>
        </p:spPr>
        <p:txBody>
          <a:bodyPr spcFirstLastPara="1" wrap="square" lIns="0" tIns="0" rIns="0" bIns="0" anchor="t" anchorCtr="0">
            <a:noAutofit/>
          </a:bodyPr>
          <a:lstStyle>
            <a:lvl1pPr marL="457200" lvl="0" indent="-368300" rtl="0">
              <a:spcBef>
                <a:spcPts val="600"/>
              </a:spcBef>
              <a:spcAft>
                <a:spcPts val="0"/>
              </a:spcAft>
              <a:buClr>
                <a:schemeClr val="accent1"/>
              </a:buClr>
              <a:buSzPts val="2200"/>
              <a:buFont typeface="Fira Sans Light"/>
              <a:buChar char="▪"/>
              <a:defRPr sz="2200">
                <a:solidFill>
                  <a:schemeClr val="lt1"/>
                </a:solidFill>
                <a:latin typeface="Fira Sans Light"/>
                <a:ea typeface="Fira Sans Light"/>
                <a:cs typeface="Fira Sans Light"/>
                <a:sym typeface="Fira Sans Light"/>
              </a:defRPr>
            </a:lvl1pPr>
            <a:lvl2pPr marL="914400" lvl="1" indent="-368300" rtl="0">
              <a:spcBef>
                <a:spcPts val="0"/>
              </a:spcBef>
              <a:spcAft>
                <a:spcPts val="0"/>
              </a:spcAft>
              <a:buClr>
                <a:schemeClr val="accent1"/>
              </a:buClr>
              <a:buSzPts val="2200"/>
              <a:buFont typeface="Fira Sans Light"/>
              <a:buChar char="▫"/>
              <a:defRPr sz="2200">
                <a:solidFill>
                  <a:schemeClr val="lt1"/>
                </a:solidFill>
                <a:latin typeface="Fira Sans Light"/>
                <a:ea typeface="Fira Sans Light"/>
                <a:cs typeface="Fira Sans Light"/>
                <a:sym typeface="Fira Sans Light"/>
              </a:defRPr>
            </a:lvl2pPr>
            <a:lvl3pPr marL="1371600" lvl="2" indent="-368300" rtl="0">
              <a:spcBef>
                <a:spcPts val="0"/>
              </a:spcBef>
              <a:spcAft>
                <a:spcPts val="0"/>
              </a:spcAft>
              <a:buClr>
                <a:schemeClr val="lt2"/>
              </a:buClr>
              <a:buSzPts val="2200"/>
              <a:buFont typeface="Fira Sans Light"/>
              <a:buChar char="▫"/>
              <a:defRPr sz="2200">
                <a:solidFill>
                  <a:schemeClr val="lt1"/>
                </a:solidFill>
                <a:latin typeface="Fira Sans Light"/>
                <a:ea typeface="Fira Sans Light"/>
                <a:cs typeface="Fira Sans Light"/>
                <a:sym typeface="Fira Sans Light"/>
              </a:defRPr>
            </a:lvl3pPr>
            <a:lvl4pPr marL="1828800" lvl="3" indent="-368300" rtl="0">
              <a:spcBef>
                <a:spcPts val="0"/>
              </a:spcBef>
              <a:spcAft>
                <a:spcPts val="0"/>
              </a:spcAft>
              <a:buClr>
                <a:schemeClr val="dk1"/>
              </a:buClr>
              <a:buSzPts val="2200"/>
              <a:buFont typeface="Fira Sans Light"/>
              <a:buChar char="▫"/>
              <a:defRPr sz="2200">
                <a:solidFill>
                  <a:schemeClr val="lt1"/>
                </a:solidFill>
                <a:latin typeface="Fira Sans Light"/>
                <a:ea typeface="Fira Sans Light"/>
                <a:cs typeface="Fira Sans Light"/>
                <a:sym typeface="Fira Sans Light"/>
              </a:defRPr>
            </a:lvl4pPr>
            <a:lvl5pPr marL="2286000" lvl="4"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5pPr>
            <a:lvl6pPr marL="2743200" lvl="5"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6pPr>
            <a:lvl7pPr marL="3200400" lvl="6"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7pPr>
            <a:lvl8pPr marL="3657600" lvl="7"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8pPr>
            <a:lvl9pPr marL="4114800" lvl="8" indent="-368300" rtl="0">
              <a:spcBef>
                <a:spcPts val="0"/>
              </a:spcBef>
              <a:spcAft>
                <a:spcPts val="0"/>
              </a:spcAft>
              <a:buClr>
                <a:schemeClr val="lt1"/>
              </a:buClr>
              <a:buSzPts val="2200"/>
              <a:buFont typeface="Fira Sans Light"/>
              <a:buChar char="■"/>
              <a:defRPr sz="2200">
                <a:solidFill>
                  <a:schemeClr val="lt1"/>
                </a:solidFill>
                <a:latin typeface="Fira Sans Light"/>
                <a:ea typeface="Fira Sans Light"/>
                <a:cs typeface="Fira Sans Light"/>
                <a:sym typeface="Fira Sans Light"/>
              </a:defRPr>
            </a:lvl9pPr>
          </a:lstStyle>
          <a:p>
            <a:endParaRPr/>
          </a:p>
        </p:txBody>
      </p:sp>
      <p:sp>
        <p:nvSpPr>
          <p:cNvPr id="8" name="Google Shape;8;p1"/>
          <p:cNvSpPr txBox="1">
            <a:spLocks noGrp="1"/>
          </p:cNvSpPr>
          <p:nvPr>
            <p:ph type="sldNum" idx="12"/>
          </p:nvPr>
        </p:nvSpPr>
        <p:spPr>
          <a:xfrm>
            <a:off x="8392497" y="4391174"/>
            <a:ext cx="751500" cy="751500"/>
          </a:xfrm>
          <a:prstGeom prst="rect">
            <a:avLst/>
          </a:prstGeom>
          <a:solidFill>
            <a:srgbClr val="02102E">
              <a:alpha val="16200"/>
            </a:srgbClr>
          </a:solidFill>
          <a:ln>
            <a:noFill/>
          </a:ln>
        </p:spPr>
        <p:txBody>
          <a:bodyPr spcFirstLastPara="1" wrap="square" lIns="0" tIns="0" rIns="0" bIns="0" anchor="ctr" anchorCtr="0">
            <a:noAutofit/>
          </a:bodyPr>
          <a:lstStyle>
            <a:lvl1pPr lvl="0" algn="ctr" rtl="0">
              <a:buNone/>
              <a:defRPr sz="1500">
                <a:solidFill>
                  <a:schemeClr val="accent6"/>
                </a:solidFill>
                <a:latin typeface="Fira Sans SemiBold"/>
                <a:ea typeface="Fira Sans SemiBold"/>
                <a:cs typeface="Fira Sans SemiBold"/>
                <a:sym typeface="Fira Sans SemiBold"/>
              </a:defRPr>
            </a:lvl1pPr>
            <a:lvl2pPr lvl="1" algn="ctr" rtl="0">
              <a:buNone/>
              <a:defRPr sz="1500">
                <a:solidFill>
                  <a:schemeClr val="accent6"/>
                </a:solidFill>
                <a:latin typeface="Fira Sans SemiBold"/>
                <a:ea typeface="Fira Sans SemiBold"/>
                <a:cs typeface="Fira Sans SemiBold"/>
                <a:sym typeface="Fira Sans SemiBold"/>
              </a:defRPr>
            </a:lvl2pPr>
            <a:lvl3pPr lvl="2" algn="ctr" rtl="0">
              <a:buNone/>
              <a:defRPr sz="1500">
                <a:solidFill>
                  <a:schemeClr val="accent6"/>
                </a:solidFill>
                <a:latin typeface="Fira Sans SemiBold"/>
                <a:ea typeface="Fira Sans SemiBold"/>
                <a:cs typeface="Fira Sans SemiBold"/>
                <a:sym typeface="Fira Sans SemiBold"/>
              </a:defRPr>
            </a:lvl3pPr>
            <a:lvl4pPr lvl="3" algn="ctr" rtl="0">
              <a:buNone/>
              <a:defRPr sz="1500">
                <a:solidFill>
                  <a:schemeClr val="accent6"/>
                </a:solidFill>
                <a:latin typeface="Fira Sans SemiBold"/>
                <a:ea typeface="Fira Sans SemiBold"/>
                <a:cs typeface="Fira Sans SemiBold"/>
                <a:sym typeface="Fira Sans SemiBold"/>
              </a:defRPr>
            </a:lvl4pPr>
            <a:lvl5pPr lvl="4" algn="ctr" rtl="0">
              <a:buNone/>
              <a:defRPr sz="1500">
                <a:solidFill>
                  <a:schemeClr val="accent6"/>
                </a:solidFill>
                <a:latin typeface="Fira Sans SemiBold"/>
                <a:ea typeface="Fira Sans SemiBold"/>
                <a:cs typeface="Fira Sans SemiBold"/>
                <a:sym typeface="Fira Sans SemiBold"/>
              </a:defRPr>
            </a:lvl5pPr>
            <a:lvl6pPr lvl="5" algn="ctr" rtl="0">
              <a:buNone/>
              <a:defRPr sz="1500">
                <a:solidFill>
                  <a:schemeClr val="accent6"/>
                </a:solidFill>
                <a:latin typeface="Fira Sans SemiBold"/>
                <a:ea typeface="Fira Sans SemiBold"/>
                <a:cs typeface="Fira Sans SemiBold"/>
                <a:sym typeface="Fira Sans SemiBold"/>
              </a:defRPr>
            </a:lvl6pPr>
            <a:lvl7pPr lvl="6" algn="ctr" rtl="0">
              <a:buNone/>
              <a:defRPr sz="1500">
                <a:solidFill>
                  <a:schemeClr val="accent6"/>
                </a:solidFill>
                <a:latin typeface="Fira Sans SemiBold"/>
                <a:ea typeface="Fira Sans SemiBold"/>
                <a:cs typeface="Fira Sans SemiBold"/>
                <a:sym typeface="Fira Sans SemiBold"/>
              </a:defRPr>
            </a:lvl7pPr>
            <a:lvl8pPr lvl="7" algn="ctr" rtl="0">
              <a:buNone/>
              <a:defRPr sz="1500">
                <a:solidFill>
                  <a:schemeClr val="accent6"/>
                </a:solidFill>
                <a:latin typeface="Fira Sans SemiBold"/>
                <a:ea typeface="Fira Sans SemiBold"/>
                <a:cs typeface="Fira Sans SemiBold"/>
                <a:sym typeface="Fira Sans SemiBold"/>
              </a:defRPr>
            </a:lvl8pPr>
            <a:lvl9pPr lvl="8" algn="ctr" rtl="0">
              <a:buNone/>
              <a:defRPr sz="1500">
                <a:solidFill>
                  <a:schemeClr val="accent6"/>
                </a:solidFill>
                <a:latin typeface="Fira Sans SemiBold"/>
                <a:ea typeface="Fira Sans SemiBold"/>
                <a:cs typeface="Fira Sans SemiBold"/>
                <a:sym typeface="Fira Sans SemiBol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7"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aircall.io/blog/ecommerce/ways-to-handle-post-holiday-returns/"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aircall.io/blog/remote-teams/virtual-collaboration/"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aircall.io/blog/sales/work-from-hom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aircall.io/blog/use-case/aircall-remote-teams/"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sp>
        <p:nvSpPr>
          <p:cNvPr id="90" name="Google Shape;90;p13"/>
          <p:cNvSpPr txBox="1">
            <a:spLocks noGrp="1"/>
          </p:cNvSpPr>
          <p:nvPr>
            <p:ph type="ctrTitle"/>
          </p:nvPr>
        </p:nvSpPr>
        <p:spPr>
          <a:xfrm>
            <a:off x="751500" y="751925"/>
            <a:ext cx="3426900" cy="3639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DISTRIBUTED TEAMS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8B07C04-EFE8-448B-8902-EF3A8125BEFD}"/>
              </a:ext>
            </a:extLst>
          </p:cNvPr>
          <p:cNvSpPr>
            <a:spLocks noGrp="1"/>
          </p:cNvSpPr>
          <p:nvPr>
            <p:ph type="body" idx="2"/>
          </p:nvPr>
        </p:nvSpPr>
        <p:spPr>
          <a:xfrm>
            <a:off x="565484" y="1010653"/>
            <a:ext cx="5715000" cy="3597442"/>
          </a:xfrm>
        </p:spPr>
        <p:txBody>
          <a:bodyPr/>
          <a:lstStyle/>
          <a:p>
            <a:pPr>
              <a:lnSpc>
                <a:spcPct val="150000"/>
              </a:lnSpc>
            </a:pPr>
            <a:r>
              <a:rPr lang="en-US" sz="2000" b="0" i="0" dirty="0">
                <a:solidFill>
                  <a:schemeClr val="bg1"/>
                </a:solidFill>
                <a:effectLst/>
                <a:latin typeface="Fira Sans Light" panose="020B0604020202020204" charset="0"/>
              </a:rPr>
              <a:t>What distributed and remote teams have in common is that some team members work in a physical location away from the other team members. </a:t>
            </a:r>
          </a:p>
          <a:p>
            <a:pPr>
              <a:lnSpc>
                <a:spcPct val="150000"/>
              </a:lnSpc>
            </a:pPr>
            <a:r>
              <a:rPr lang="en-US" sz="2000" b="0" i="0" dirty="0">
                <a:solidFill>
                  <a:schemeClr val="bg1"/>
                </a:solidFill>
                <a:effectLst/>
                <a:latin typeface="Fira Sans Light" panose="020B0604020202020204" charset="0"/>
              </a:rPr>
              <a:t>Members of distributed teams may be required to meet in one of the company offices. Some members rarely or never meet each other in person.  </a:t>
            </a:r>
            <a:endParaRPr lang="en-IN" sz="2000" dirty="0">
              <a:solidFill>
                <a:schemeClr val="bg1"/>
              </a:solidFill>
              <a:latin typeface="Fira Sans Light" panose="020B0604020202020204" charset="0"/>
            </a:endParaRPr>
          </a:p>
        </p:txBody>
      </p:sp>
      <p:sp>
        <p:nvSpPr>
          <p:cNvPr id="5" name="Slide Number Placeholder 4">
            <a:extLst>
              <a:ext uri="{FF2B5EF4-FFF2-40B4-BE49-F238E27FC236}">
                <a16:creationId xmlns:a16="http://schemas.microsoft.com/office/drawing/2014/main" id="{DBD2F9F9-ED28-45E0-BC07-49090DF34D9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03477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8"/>
        <p:cNvGrpSpPr/>
        <p:nvPr/>
      </p:nvGrpSpPr>
      <p:grpSpPr>
        <a:xfrm>
          <a:off x="0" y="0"/>
          <a:ext cx="0" cy="0"/>
          <a:chOff x="0" y="0"/>
          <a:chExt cx="0" cy="0"/>
        </a:xfrm>
      </p:grpSpPr>
      <p:sp>
        <p:nvSpPr>
          <p:cNvPr id="259" name="Google Shape;259;p26"/>
          <p:cNvSpPr/>
          <p:nvPr/>
        </p:nvSpPr>
        <p:spPr>
          <a:xfrm>
            <a:off x="179730" y="179744"/>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60" name="Google Shape;260;p26"/>
          <p:cNvSpPr/>
          <p:nvPr/>
        </p:nvSpPr>
        <p:spPr>
          <a:xfrm>
            <a:off x="895801" y="1047925"/>
            <a:ext cx="7409497" cy="3529721"/>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chemeClr val="lt1"/>
          </a:solidFill>
          <a:ln>
            <a:noFill/>
          </a:ln>
          <a:effectLst>
            <a:outerShdw blurRad="200025"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txBox="1">
            <a:spLocks noGrp="1"/>
          </p:cNvSpPr>
          <p:nvPr>
            <p:ph type="title"/>
          </p:nvPr>
        </p:nvSpPr>
        <p:spPr>
          <a:xfrm>
            <a:off x="987850" y="0"/>
            <a:ext cx="7404600" cy="751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latin typeface="Bahnschrift SemiBold" panose="020B0502040204020203" pitchFamily="34" charset="0"/>
              </a:rPr>
              <a:t>Distributed Teams:</a:t>
            </a:r>
            <a:endParaRPr dirty="0">
              <a:latin typeface="Bahnschrift SemiBold" panose="020B0502040204020203" pitchFamily="34" charset="0"/>
            </a:endParaRPr>
          </a:p>
        </p:txBody>
      </p:sp>
      <p:sp>
        <p:nvSpPr>
          <p:cNvPr id="262" name="Google Shape;262;p26"/>
          <p:cNvSpPr/>
          <p:nvPr/>
        </p:nvSpPr>
        <p:spPr>
          <a:xfrm>
            <a:off x="2262075" y="1788800"/>
            <a:ext cx="751500" cy="202500"/>
          </a:xfrm>
          <a:prstGeom prst="wedgeRectCallout">
            <a:avLst>
              <a:gd name="adj1" fmla="val -21428"/>
              <a:gd name="adj2" fmla="val 8428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Fira Sans Light"/>
                <a:ea typeface="Fira Sans Light"/>
                <a:cs typeface="Fira Sans Light"/>
                <a:sym typeface="Fira Sans Light"/>
              </a:rPr>
              <a:t>our office</a:t>
            </a:r>
            <a:endParaRPr sz="1000">
              <a:solidFill>
                <a:schemeClr val="dk1"/>
              </a:solidFill>
              <a:latin typeface="Fira Sans Light"/>
              <a:ea typeface="Fira Sans Light"/>
              <a:cs typeface="Fira Sans Light"/>
              <a:sym typeface="Fira Sans Light"/>
            </a:endParaRPr>
          </a:p>
        </p:txBody>
      </p:sp>
      <p:sp>
        <p:nvSpPr>
          <p:cNvPr id="263" name="Google Shape;263;p26"/>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265" name="Google Shape;265;p26"/>
          <p:cNvSpPr/>
          <p:nvPr/>
        </p:nvSpPr>
        <p:spPr>
          <a:xfrm>
            <a:off x="1472324" y="2101724"/>
            <a:ext cx="152809" cy="202513"/>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66" name="Google Shape;266;p26"/>
          <p:cNvSpPr/>
          <p:nvPr/>
        </p:nvSpPr>
        <p:spPr>
          <a:xfrm>
            <a:off x="2959099" y="3548074"/>
            <a:ext cx="152809" cy="202513"/>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67" name="Google Shape;267;p26"/>
          <p:cNvSpPr/>
          <p:nvPr/>
        </p:nvSpPr>
        <p:spPr>
          <a:xfrm>
            <a:off x="3944499" y="1899224"/>
            <a:ext cx="152809" cy="202513"/>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68" name="Google Shape;268;p26"/>
          <p:cNvSpPr/>
          <p:nvPr/>
        </p:nvSpPr>
        <p:spPr>
          <a:xfrm>
            <a:off x="6523099" y="2348674"/>
            <a:ext cx="152809" cy="202513"/>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69" name="Google Shape;269;p26"/>
          <p:cNvSpPr/>
          <p:nvPr/>
        </p:nvSpPr>
        <p:spPr>
          <a:xfrm>
            <a:off x="4597074" y="3803099"/>
            <a:ext cx="152809" cy="202513"/>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0" name="Google Shape;270;p26"/>
          <p:cNvSpPr/>
          <p:nvPr/>
        </p:nvSpPr>
        <p:spPr>
          <a:xfrm>
            <a:off x="7135224" y="3898899"/>
            <a:ext cx="152809" cy="202513"/>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6F2FF-0D02-4593-A323-0E9B118C336E}"/>
              </a:ext>
            </a:extLst>
          </p:cNvPr>
          <p:cNvSpPr>
            <a:spLocks noGrp="1"/>
          </p:cNvSpPr>
          <p:nvPr>
            <p:ph type="title"/>
          </p:nvPr>
        </p:nvSpPr>
        <p:spPr>
          <a:xfrm>
            <a:off x="869699" y="469232"/>
            <a:ext cx="7612563" cy="751500"/>
          </a:xfrm>
        </p:spPr>
        <p:txBody>
          <a:bodyPr/>
          <a:lstStyle/>
          <a:p>
            <a:r>
              <a:rPr lang="en-US" sz="3200" b="0" i="0" dirty="0">
                <a:solidFill>
                  <a:schemeClr val="accent1"/>
                </a:solidFill>
                <a:effectLst/>
                <a:latin typeface="Bahnschrift SemiBold" panose="020B0502040204020203" pitchFamily="34" charset="0"/>
              </a:rPr>
              <a:t>Why Businesses Are Shifting Towards a Distributed Team Model :</a:t>
            </a:r>
            <a:r>
              <a:rPr lang="en-US" b="0" i="0" dirty="0">
                <a:solidFill>
                  <a:srgbClr val="000000"/>
                </a:solidFill>
                <a:effectLst/>
                <a:latin typeface="Fellix"/>
              </a:rPr>
              <a:t/>
            </a:r>
            <a:br>
              <a:rPr lang="en-US" b="0" i="0" dirty="0">
                <a:solidFill>
                  <a:srgbClr val="000000"/>
                </a:solidFill>
                <a:effectLst/>
                <a:latin typeface="Fellix"/>
              </a:rPr>
            </a:br>
            <a:endParaRPr lang="en-IN" dirty="0"/>
          </a:p>
        </p:txBody>
      </p:sp>
      <p:sp>
        <p:nvSpPr>
          <p:cNvPr id="3" name="Slide Number Placeholder 2">
            <a:extLst>
              <a:ext uri="{FF2B5EF4-FFF2-40B4-BE49-F238E27FC236}">
                <a16:creationId xmlns:a16="http://schemas.microsoft.com/office/drawing/2014/main" id="{974FFE6E-30B9-4690-AD94-CD0D51A75A5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
        <p:nvSpPr>
          <p:cNvPr id="4" name="TextBox 3">
            <a:extLst>
              <a:ext uri="{FF2B5EF4-FFF2-40B4-BE49-F238E27FC236}">
                <a16:creationId xmlns:a16="http://schemas.microsoft.com/office/drawing/2014/main" id="{51706A93-D625-4409-9464-AA7716320D88}"/>
              </a:ext>
            </a:extLst>
          </p:cNvPr>
          <p:cNvSpPr txBox="1"/>
          <p:nvPr/>
        </p:nvSpPr>
        <p:spPr>
          <a:xfrm>
            <a:off x="505326" y="1220732"/>
            <a:ext cx="7411453" cy="3970318"/>
          </a:xfrm>
          <a:prstGeom prst="rect">
            <a:avLst/>
          </a:prstGeom>
          <a:noFill/>
        </p:spPr>
        <p:txBody>
          <a:bodyPr wrap="square" rtlCol="0">
            <a:spAutoFit/>
          </a:bodyPr>
          <a:lstStyle/>
          <a:p>
            <a:pPr>
              <a:lnSpc>
                <a:spcPct val="150000"/>
              </a:lnSpc>
            </a:pPr>
            <a:r>
              <a:rPr lang="en-US" sz="2000" b="0" i="0" dirty="0">
                <a:solidFill>
                  <a:schemeClr val="bg1"/>
                </a:solidFill>
                <a:effectLst/>
                <a:latin typeface="Fira Sans Light" panose="020B0604020202020204" charset="0"/>
              </a:rPr>
              <a:t>1) Upwork projects that 73% of companies will be using distributed teams by 2028.</a:t>
            </a:r>
          </a:p>
          <a:p>
            <a:pPr>
              <a:lnSpc>
                <a:spcPct val="150000"/>
              </a:lnSpc>
            </a:pPr>
            <a:r>
              <a:rPr lang="en-US" sz="2000" b="0" i="0" dirty="0">
                <a:solidFill>
                  <a:schemeClr val="bg1"/>
                </a:solidFill>
                <a:effectLst/>
                <a:latin typeface="Fira Sans Light" panose="020B0604020202020204" charset="0"/>
              </a:rPr>
              <a:t>2) This arrangement allows companies to be more employee-centric.</a:t>
            </a:r>
          </a:p>
          <a:p>
            <a:pPr>
              <a:lnSpc>
                <a:spcPct val="150000"/>
              </a:lnSpc>
            </a:pPr>
            <a:r>
              <a:rPr lang="en-US" sz="2000" b="0" i="0" dirty="0">
                <a:solidFill>
                  <a:schemeClr val="bg1"/>
                </a:solidFill>
                <a:effectLst/>
                <a:latin typeface="Fellix"/>
              </a:rPr>
              <a:t>3) The benefit for companies is that it gives them a larger talent pool to draw from because they’re not limited to the talent pool in their geographical area.</a:t>
            </a:r>
            <a:endParaRPr lang="en-US" sz="2000" b="0" i="0" dirty="0">
              <a:solidFill>
                <a:schemeClr val="bg1"/>
              </a:solidFill>
              <a:effectLst/>
              <a:latin typeface="Fira Sans Light" panose="020B0604020202020204" charset="0"/>
            </a:endParaRPr>
          </a:p>
          <a:p>
            <a:endParaRPr lang="en-US" sz="1800" b="0" i="0" dirty="0">
              <a:solidFill>
                <a:schemeClr val="bg1"/>
              </a:solidFill>
              <a:effectLst/>
              <a:latin typeface="Fira Sans Light" panose="020B0604020202020204" charset="0"/>
            </a:endParaRPr>
          </a:p>
          <a:p>
            <a:r>
              <a:rPr lang="en-US" sz="2400" dirty="0">
                <a:solidFill>
                  <a:schemeClr val="bg1"/>
                </a:solidFill>
                <a:latin typeface="Fira Sans Light" panose="020B0604020202020204" charset="0"/>
              </a:rPr>
              <a:t> </a:t>
            </a:r>
            <a:endParaRPr lang="en-IN" sz="2400" dirty="0">
              <a:solidFill>
                <a:schemeClr val="bg1"/>
              </a:solidFill>
              <a:latin typeface="Fira Sans Light" panose="020B0604020202020204" charset="0"/>
            </a:endParaRPr>
          </a:p>
        </p:txBody>
      </p:sp>
    </p:spTree>
    <p:extLst>
      <p:ext uri="{BB962C8B-B14F-4D97-AF65-F5344CB8AC3E}">
        <p14:creationId xmlns:p14="http://schemas.microsoft.com/office/powerpoint/2010/main" val="1016604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B5248-63A3-4615-8DC2-CE990EC60222}"/>
              </a:ext>
            </a:extLst>
          </p:cNvPr>
          <p:cNvSpPr>
            <a:spLocks noGrp="1"/>
          </p:cNvSpPr>
          <p:nvPr>
            <p:ph type="title"/>
          </p:nvPr>
        </p:nvSpPr>
        <p:spPr>
          <a:xfrm>
            <a:off x="530650" y="1118937"/>
            <a:ext cx="7404600" cy="3429000"/>
          </a:xfrm>
        </p:spPr>
        <p:txBody>
          <a:bodyPr/>
          <a:lstStyle/>
          <a:p>
            <a:pPr>
              <a:lnSpc>
                <a:spcPct val="150000"/>
              </a:lnSpc>
            </a:pPr>
            <a:r>
              <a:rPr lang="en-US" sz="2000" dirty="0">
                <a:solidFill>
                  <a:schemeClr val="bg1"/>
                </a:solidFill>
                <a:latin typeface="Fira Sans Light" panose="020B0604020202020204" charset="0"/>
              </a:rPr>
              <a:t>4</a:t>
            </a:r>
            <a:r>
              <a:rPr lang="en-US" sz="2000" b="0" i="0" dirty="0">
                <a:solidFill>
                  <a:schemeClr val="bg1"/>
                </a:solidFill>
                <a:effectLst/>
                <a:latin typeface="Fira Sans Light" panose="020B0604020202020204" charset="0"/>
              </a:rPr>
              <a:t>) Companies that are looking to scale a new market or introduce regional products can tap into the expertise of their employees living in those areas.</a:t>
            </a:r>
            <a:br>
              <a:rPr lang="en-US" sz="2000" b="0" i="0" dirty="0">
                <a:solidFill>
                  <a:schemeClr val="bg1"/>
                </a:solidFill>
                <a:effectLst/>
                <a:latin typeface="Fira Sans Light" panose="020B0604020202020204" charset="0"/>
              </a:rPr>
            </a:br>
            <a:r>
              <a:rPr lang="en-US" sz="2000" b="0" i="0" dirty="0">
                <a:solidFill>
                  <a:schemeClr val="bg1"/>
                </a:solidFill>
                <a:effectLst/>
                <a:latin typeface="Fira Sans Light" panose="020B0604020202020204" charset="0"/>
              </a:rPr>
              <a:t>5) Distributed teams make a world of difference for seasonal businesses, especially for</a:t>
            </a:r>
            <a:r>
              <a:rPr lang="en-US" sz="2000" b="0" i="0" u="none" strike="noStrike" dirty="0">
                <a:solidFill>
                  <a:schemeClr val="bg1"/>
                </a:solidFill>
                <a:effectLst/>
                <a:latin typeface="Fira Sans Light" panose="020B0604020202020204" charset="0"/>
                <a:hlinkClick r:id="rId2">
                  <a:extLst>
                    <a:ext uri="{A12FA001-AC4F-418D-AE19-62706E023703}">
                      <ahyp:hlinkClr xmlns:ahyp="http://schemas.microsoft.com/office/drawing/2018/hyperlinkcolor" xmlns="" val="tx"/>
                    </a:ext>
                  </a:extLst>
                </a:hlinkClick>
              </a:rPr>
              <a:t> retailers during the holiday season</a:t>
            </a:r>
            <a:r>
              <a:rPr lang="en-US" sz="1400" b="0" i="0" dirty="0">
                <a:solidFill>
                  <a:srgbClr val="4E4E4E"/>
                </a:solidFill>
                <a:effectLst/>
                <a:latin typeface="Fellix"/>
              </a:rPr>
              <a:t>.</a:t>
            </a:r>
            <a:br>
              <a:rPr lang="en-US" sz="1400" b="0" i="0" dirty="0">
                <a:solidFill>
                  <a:srgbClr val="4E4E4E"/>
                </a:solidFill>
                <a:effectLst/>
                <a:latin typeface="Fellix"/>
              </a:rPr>
            </a:br>
            <a:r>
              <a:rPr lang="en-US" sz="2000" b="0" i="0" dirty="0">
                <a:solidFill>
                  <a:schemeClr val="bg1"/>
                </a:solidFill>
                <a:effectLst/>
                <a:latin typeface="Fellix"/>
              </a:rPr>
              <a:t>6) </a:t>
            </a:r>
            <a:r>
              <a:rPr lang="en-US" sz="2000" b="0" i="0" dirty="0">
                <a:solidFill>
                  <a:schemeClr val="bg1"/>
                </a:solidFill>
                <a:effectLst/>
                <a:latin typeface="Fira Sans Light" panose="020B0604020202020204" charset="0"/>
              </a:rPr>
              <a:t>Distributed teams play a major role in sales, shipping, and customer service.</a:t>
            </a:r>
            <a:br>
              <a:rPr lang="en-US" sz="2000" b="0" i="0" dirty="0">
                <a:solidFill>
                  <a:schemeClr val="bg1"/>
                </a:solidFill>
                <a:effectLst/>
                <a:latin typeface="Fira Sans Light" panose="020B0604020202020204" charset="0"/>
              </a:rPr>
            </a:br>
            <a:endParaRPr lang="en-IN" sz="2000" dirty="0">
              <a:solidFill>
                <a:schemeClr val="bg1"/>
              </a:solidFill>
              <a:latin typeface="Fira Sans Light" panose="020B0604020202020204" charset="0"/>
            </a:endParaRPr>
          </a:p>
        </p:txBody>
      </p:sp>
      <p:sp>
        <p:nvSpPr>
          <p:cNvPr id="3" name="Slide Number Placeholder 2">
            <a:extLst>
              <a:ext uri="{FF2B5EF4-FFF2-40B4-BE49-F238E27FC236}">
                <a16:creationId xmlns:a16="http://schemas.microsoft.com/office/drawing/2014/main" id="{B5A94B09-EE58-452A-B629-97AE4550232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921849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DF076-0BC3-4427-8088-BFD3019EA00B}"/>
              </a:ext>
            </a:extLst>
          </p:cNvPr>
          <p:cNvSpPr>
            <a:spLocks noGrp="1"/>
          </p:cNvSpPr>
          <p:nvPr>
            <p:ph type="title"/>
          </p:nvPr>
        </p:nvSpPr>
        <p:spPr>
          <a:xfrm>
            <a:off x="987897" y="372979"/>
            <a:ext cx="7404600" cy="847753"/>
          </a:xfrm>
        </p:spPr>
        <p:txBody>
          <a:bodyPr/>
          <a:lstStyle/>
          <a:p>
            <a:r>
              <a:rPr lang="en-US" sz="3600" b="0" i="0" dirty="0">
                <a:solidFill>
                  <a:schemeClr val="accent1"/>
                </a:solidFill>
                <a:effectLst/>
                <a:latin typeface="Bahnschrift Light" panose="020B0502040204020203" pitchFamily="34" charset="0"/>
              </a:rPr>
              <a:t>Using the Right Technology Stack for Distributed Teams</a:t>
            </a:r>
            <a:r>
              <a:rPr lang="en-US" sz="3600" b="0" i="0" dirty="0">
                <a:solidFill>
                  <a:srgbClr val="000000"/>
                </a:solidFill>
                <a:effectLst/>
                <a:latin typeface="Fellix"/>
              </a:rPr>
              <a:t/>
            </a:r>
            <a:br>
              <a:rPr lang="en-US" sz="3600" b="0" i="0" dirty="0">
                <a:solidFill>
                  <a:srgbClr val="000000"/>
                </a:solidFill>
                <a:effectLst/>
                <a:latin typeface="Fellix"/>
              </a:rPr>
            </a:br>
            <a:endParaRPr lang="en-IN" sz="3600" dirty="0"/>
          </a:p>
        </p:txBody>
      </p:sp>
      <p:sp>
        <p:nvSpPr>
          <p:cNvPr id="3" name="Slide Number Placeholder 2">
            <a:extLst>
              <a:ext uri="{FF2B5EF4-FFF2-40B4-BE49-F238E27FC236}">
                <a16:creationId xmlns:a16="http://schemas.microsoft.com/office/drawing/2014/main" id="{24004D69-5001-4F7F-9C29-17894176AD6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
        <p:nvSpPr>
          <p:cNvPr id="4" name="TextBox 3">
            <a:extLst>
              <a:ext uri="{FF2B5EF4-FFF2-40B4-BE49-F238E27FC236}">
                <a16:creationId xmlns:a16="http://schemas.microsoft.com/office/drawing/2014/main" id="{E3C1AC4A-5D03-40A7-90A7-E0441628EED0}"/>
              </a:ext>
            </a:extLst>
          </p:cNvPr>
          <p:cNvSpPr txBox="1"/>
          <p:nvPr/>
        </p:nvSpPr>
        <p:spPr>
          <a:xfrm>
            <a:off x="252663" y="1220732"/>
            <a:ext cx="7903440" cy="40626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0" i="0" dirty="0">
                <a:solidFill>
                  <a:schemeClr val="bg1"/>
                </a:solidFill>
                <a:effectLst/>
                <a:latin typeface="Fira Sans Light" panose="020B0604020202020204" charset="0"/>
              </a:rPr>
              <a:t>Successful distributed teams need a technology stack for hardware and software that meets their customer’s needs as well as their own.</a:t>
            </a:r>
          </a:p>
          <a:p>
            <a:pPr marL="285750" indent="-285750">
              <a:lnSpc>
                <a:spcPct val="150000"/>
              </a:lnSpc>
              <a:buFont typeface="Arial" panose="020B0604020202020204" pitchFamily="34" charset="0"/>
              <a:buChar char="•"/>
            </a:pPr>
            <a:r>
              <a:rPr lang="en-US" sz="2400" b="0" i="0" dirty="0">
                <a:solidFill>
                  <a:schemeClr val="bg1"/>
                </a:solidFill>
                <a:effectLst/>
                <a:latin typeface="Fellix"/>
              </a:rPr>
              <a:t>It’s crucial to consider the most appropriate types of software applications for distributed teams in the interest of efficient communication and project management.</a:t>
            </a:r>
            <a:endParaRPr lang="en-US" sz="1800" b="0" i="0" dirty="0">
              <a:solidFill>
                <a:schemeClr val="bg1"/>
              </a:solidFill>
              <a:effectLst/>
              <a:latin typeface="Fira Sans Light" panose="020B0604020202020204" charset="0"/>
            </a:endParaRPr>
          </a:p>
          <a:p>
            <a:pPr marL="285750" indent="-285750">
              <a:buFont typeface="Arial" panose="020B0604020202020204" pitchFamily="34" charset="0"/>
              <a:buChar char="•"/>
            </a:pPr>
            <a:endParaRPr lang="en-IN" sz="2400" dirty="0">
              <a:solidFill>
                <a:schemeClr val="bg1"/>
              </a:solidFill>
              <a:latin typeface="Fira Sans Light" panose="020B0604020202020204" charset="0"/>
            </a:endParaRPr>
          </a:p>
        </p:txBody>
      </p:sp>
    </p:spTree>
    <p:extLst>
      <p:ext uri="{BB962C8B-B14F-4D97-AF65-F5344CB8AC3E}">
        <p14:creationId xmlns:p14="http://schemas.microsoft.com/office/powerpoint/2010/main" val="1831680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A0F67-F557-4A09-A851-167AC991AFC8}"/>
              </a:ext>
            </a:extLst>
          </p:cNvPr>
          <p:cNvSpPr>
            <a:spLocks noGrp="1"/>
          </p:cNvSpPr>
          <p:nvPr>
            <p:ph type="title"/>
          </p:nvPr>
        </p:nvSpPr>
        <p:spPr>
          <a:xfrm>
            <a:off x="662998" y="902367"/>
            <a:ext cx="7404600" cy="3705727"/>
          </a:xfrm>
        </p:spPr>
        <p:txBody>
          <a:bodyPr/>
          <a:lstStyle/>
          <a:p>
            <a:pPr marL="342900" indent="-342900">
              <a:lnSpc>
                <a:spcPct val="150000"/>
              </a:lnSpc>
              <a:buFont typeface="Arial" panose="020B0604020202020204" pitchFamily="34" charset="0"/>
              <a:buChar char="•"/>
            </a:pPr>
            <a:r>
              <a:rPr lang="en-US" sz="2000" b="0" i="1" dirty="0">
                <a:solidFill>
                  <a:schemeClr val="bg1"/>
                </a:solidFill>
                <a:effectLst/>
                <a:latin typeface="Fira Sans Light" panose="020B0604020202020204" charset="0"/>
              </a:rPr>
              <a:t>Video conferencing software</a:t>
            </a:r>
            <a:r>
              <a:rPr lang="en-US" sz="2000" b="0" i="0" dirty="0">
                <a:solidFill>
                  <a:schemeClr val="bg1"/>
                </a:solidFill>
                <a:effectLst/>
                <a:latin typeface="Fira Sans Light" panose="020B0604020202020204" charset="0"/>
              </a:rPr>
              <a:t>-Video meetings allow for virtual introductions. As the movement toward distributed teams grows, new norms are developing to help teams connect.</a:t>
            </a:r>
            <a:r>
              <a:rPr lang="en-US" sz="2000" b="0" i="0" dirty="0">
                <a:solidFill>
                  <a:schemeClr val="bg1"/>
                </a:solidFill>
                <a:effectLst/>
                <a:latin typeface="Fellix"/>
              </a:rPr>
              <a:t/>
            </a:r>
            <a:br>
              <a:rPr lang="en-US" sz="2000" b="0" i="0" dirty="0">
                <a:solidFill>
                  <a:schemeClr val="bg1"/>
                </a:solidFill>
                <a:effectLst/>
                <a:latin typeface="Fellix"/>
              </a:rPr>
            </a:br>
            <a:r>
              <a:rPr lang="en-US" sz="2000" b="0" i="0" dirty="0">
                <a:solidFill>
                  <a:schemeClr val="bg1"/>
                </a:solidFill>
                <a:effectLst/>
                <a:latin typeface="Fellix"/>
              </a:rPr>
              <a:t/>
            </a:r>
            <a:br>
              <a:rPr lang="en-US" sz="2000" b="0" i="0" dirty="0">
                <a:solidFill>
                  <a:schemeClr val="bg1"/>
                </a:solidFill>
                <a:effectLst/>
                <a:latin typeface="Fellix"/>
              </a:rPr>
            </a:br>
            <a:r>
              <a:rPr lang="en-US" sz="2000" b="0" i="1" dirty="0">
                <a:solidFill>
                  <a:schemeClr val="bg1"/>
                </a:solidFill>
                <a:effectLst/>
                <a:latin typeface="Fira Sans Light" panose="020B0604020202020204" charset="0"/>
              </a:rPr>
              <a:t>Project management software</a:t>
            </a:r>
            <a:r>
              <a:rPr lang="en-US" sz="2000" b="0" i="0" dirty="0">
                <a:solidFill>
                  <a:schemeClr val="bg1"/>
                </a:solidFill>
                <a:effectLst/>
                <a:latin typeface="Fira Sans Light" panose="020B0604020202020204" charset="0"/>
              </a:rPr>
              <a:t>-Distributed teams benefit from an application that allows for internal file-sharing, external file-sharing, task and goal management, and forecasting.</a:t>
            </a:r>
            <a:endParaRPr lang="en-IN" sz="2000" dirty="0">
              <a:solidFill>
                <a:schemeClr val="bg1"/>
              </a:solidFill>
              <a:latin typeface="Fira Sans Light" panose="020B0604020202020204" charset="0"/>
            </a:endParaRPr>
          </a:p>
        </p:txBody>
      </p:sp>
      <p:sp>
        <p:nvSpPr>
          <p:cNvPr id="3" name="Slide Number Placeholder 2">
            <a:extLst>
              <a:ext uri="{FF2B5EF4-FFF2-40B4-BE49-F238E27FC236}">
                <a16:creationId xmlns:a16="http://schemas.microsoft.com/office/drawing/2014/main" id="{776950F4-1F66-4CD0-B3B5-E2FD65B7AD1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38960660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27B3F1-C42E-4A80-9C1B-5CF0E6A52D1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sp>
        <p:nvSpPr>
          <p:cNvPr id="4" name="TextBox 3">
            <a:extLst>
              <a:ext uri="{FF2B5EF4-FFF2-40B4-BE49-F238E27FC236}">
                <a16:creationId xmlns:a16="http://schemas.microsoft.com/office/drawing/2014/main" id="{269101AF-8DB8-43DF-9C20-547E8DB7107A}"/>
              </a:ext>
            </a:extLst>
          </p:cNvPr>
          <p:cNvSpPr txBox="1"/>
          <p:nvPr/>
        </p:nvSpPr>
        <p:spPr>
          <a:xfrm>
            <a:off x="577516" y="1130968"/>
            <a:ext cx="7122695" cy="37382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0" i="1" dirty="0">
                <a:solidFill>
                  <a:schemeClr val="bg1"/>
                </a:solidFill>
                <a:effectLst/>
                <a:latin typeface="Fira Sans Light" panose="020B0604020202020204" charset="0"/>
              </a:rPr>
              <a:t>Cloud-based phone system-</a:t>
            </a:r>
            <a:r>
              <a:rPr lang="en-US" sz="2000" b="0" i="0" dirty="0">
                <a:solidFill>
                  <a:schemeClr val="bg1"/>
                </a:solidFill>
                <a:effectLst/>
                <a:latin typeface="Fira Sans Light" panose="020B0604020202020204" charset="0"/>
              </a:rPr>
              <a:t>Try </a:t>
            </a:r>
            <a:r>
              <a:rPr lang="en-US" sz="2000" b="0" i="0" dirty="0" err="1">
                <a:solidFill>
                  <a:schemeClr val="bg1"/>
                </a:solidFill>
                <a:effectLst/>
                <a:latin typeface="Fira Sans Light" panose="020B0604020202020204" charset="0"/>
              </a:rPr>
              <a:t>Aircall’s</a:t>
            </a:r>
            <a:r>
              <a:rPr lang="en-US" sz="2000" b="0" i="0" dirty="0">
                <a:solidFill>
                  <a:schemeClr val="bg1"/>
                </a:solidFill>
                <a:effectLst/>
                <a:latin typeface="Fira Sans Light" panose="020B0604020202020204" charset="0"/>
              </a:rPr>
              <a:t> </a:t>
            </a:r>
            <a:r>
              <a:rPr lang="en-US" sz="2000" b="1" i="0" dirty="0">
                <a:solidFill>
                  <a:schemeClr val="bg1"/>
                </a:solidFill>
                <a:effectLst/>
                <a:latin typeface="Fira Sans Light" panose="020B0604020202020204" charset="0"/>
              </a:rPr>
              <a:t>cloud-based system</a:t>
            </a:r>
            <a:r>
              <a:rPr lang="en-US" sz="2000" b="0" i="0" dirty="0">
                <a:solidFill>
                  <a:schemeClr val="bg1"/>
                </a:solidFill>
                <a:effectLst/>
                <a:latin typeface="Fira Sans Light" panose="020B0604020202020204" charset="0"/>
              </a:rPr>
              <a:t> for internal communication and collaboration for chat tools, email, web apps, sales automation, and CRM systems.</a:t>
            </a:r>
          </a:p>
          <a:p>
            <a:pPr marL="285750" indent="-285750">
              <a:lnSpc>
                <a:spcPct val="150000"/>
              </a:lnSpc>
              <a:buFont typeface="Arial" panose="020B0604020202020204" pitchFamily="34" charset="0"/>
              <a:buChar char="•"/>
            </a:pPr>
            <a:r>
              <a:rPr lang="en-US" sz="2000" b="0" i="1" dirty="0">
                <a:solidFill>
                  <a:schemeClr val="bg1"/>
                </a:solidFill>
                <a:effectLst/>
                <a:latin typeface="Fira Sans Light" panose="020B0604020202020204" charset="0"/>
              </a:rPr>
              <a:t>Document creation</a:t>
            </a:r>
            <a:r>
              <a:rPr lang="en-US" sz="2000" b="0" i="0" dirty="0">
                <a:solidFill>
                  <a:schemeClr val="bg1"/>
                </a:solidFill>
                <a:effectLst/>
                <a:latin typeface="Fira Sans Light" panose="020B0604020202020204" charset="0"/>
              </a:rPr>
              <a:t>-Distributed teams will also need an application for creating documents, spreadsheets, and presentations such as Microsoft Office suite or Google Drive. </a:t>
            </a:r>
            <a:endParaRPr lang="en-IN" sz="1600" dirty="0">
              <a:solidFill>
                <a:schemeClr val="bg1"/>
              </a:solidFill>
              <a:latin typeface="Fira Sans Light" panose="020B0604020202020204" charset="0"/>
            </a:endParaRPr>
          </a:p>
        </p:txBody>
      </p:sp>
    </p:spTree>
    <p:extLst>
      <p:ext uri="{BB962C8B-B14F-4D97-AF65-F5344CB8AC3E}">
        <p14:creationId xmlns:p14="http://schemas.microsoft.com/office/powerpoint/2010/main" val="3782016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9BA3B-9DE6-4404-89F4-F5764D6DC6A0}"/>
              </a:ext>
            </a:extLst>
          </p:cNvPr>
          <p:cNvSpPr>
            <a:spLocks noGrp="1"/>
          </p:cNvSpPr>
          <p:nvPr>
            <p:ph type="title"/>
          </p:nvPr>
        </p:nvSpPr>
        <p:spPr>
          <a:xfrm>
            <a:off x="987897" y="216568"/>
            <a:ext cx="7404600" cy="751500"/>
          </a:xfrm>
        </p:spPr>
        <p:txBody>
          <a:bodyPr/>
          <a:lstStyle/>
          <a:p>
            <a:r>
              <a:rPr lang="en-IN" sz="4400" b="0" i="0" dirty="0">
                <a:solidFill>
                  <a:schemeClr val="accent1"/>
                </a:solidFill>
                <a:effectLst/>
                <a:latin typeface="inherit"/>
              </a:rPr>
              <a:t>Distributed Teams Popularity</a:t>
            </a:r>
            <a:r>
              <a:rPr lang="en-IN" b="0" i="0" dirty="0">
                <a:solidFill>
                  <a:srgbClr val="000000"/>
                </a:solidFill>
                <a:effectLst/>
                <a:latin typeface="Fellix"/>
              </a:rPr>
              <a:t/>
            </a:r>
            <a:br>
              <a:rPr lang="en-IN" b="0" i="0" dirty="0">
                <a:solidFill>
                  <a:srgbClr val="000000"/>
                </a:solidFill>
                <a:effectLst/>
                <a:latin typeface="Fellix"/>
              </a:rPr>
            </a:br>
            <a:endParaRPr lang="en-IN" dirty="0"/>
          </a:p>
        </p:txBody>
      </p:sp>
      <p:sp>
        <p:nvSpPr>
          <p:cNvPr id="3" name="Slide Number Placeholder 2">
            <a:extLst>
              <a:ext uri="{FF2B5EF4-FFF2-40B4-BE49-F238E27FC236}">
                <a16:creationId xmlns:a16="http://schemas.microsoft.com/office/drawing/2014/main" id="{E695E51F-9B2C-4AD9-874C-7785645F5DC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sp>
        <p:nvSpPr>
          <p:cNvPr id="4" name="TextBox 3">
            <a:extLst>
              <a:ext uri="{FF2B5EF4-FFF2-40B4-BE49-F238E27FC236}">
                <a16:creationId xmlns:a16="http://schemas.microsoft.com/office/drawing/2014/main" id="{041491C0-3663-420C-8AAA-A9E4346F21D6}"/>
              </a:ext>
            </a:extLst>
          </p:cNvPr>
          <p:cNvSpPr txBox="1"/>
          <p:nvPr/>
        </p:nvSpPr>
        <p:spPr>
          <a:xfrm>
            <a:off x="570405" y="1350740"/>
            <a:ext cx="7748337" cy="2814873"/>
          </a:xfrm>
          <a:prstGeom prst="rect">
            <a:avLst/>
          </a:prstGeom>
          <a:noFill/>
        </p:spPr>
        <p:txBody>
          <a:bodyPr wrap="square" rtlCol="0">
            <a:spAutoFit/>
          </a:bodyPr>
          <a:lstStyle/>
          <a:p>
            <a:pPr>
              <a:lnSpc>
                <a:spcPct val="150000"/>
              </a:lnSpc>
            </a:pPr>
            <a:r>
              <a:rPr lang="en-US" sz="2000" b="0" i="0" dirty="0">
                <a:solidFill>
                  <a:schemeClr val="bg1"/>
                </a:solidFill>
                <a:effectLst/>
                <a:latin typeface="Fira Sans Light" panose="020B0604020202020204" charset="0"/>
              </a:rPr>
              <a:t>Whether businesses had been using distributed teams or whether they developed them in response to the pandemic, it’s clear that they can be successful, especially when they’re equipped with a </a:t>
            </a:r>
            <a:r>
              <a:rPr lang="en-US" sz="2000" b="1" i="0" dirty="0">
                <a:solidFill>
                  <a:schemeClr val="bg1"/>
                </a:solidFill>
                <a:effectLst/>
                <a:latin typeface="Fira Sans Light" panose="020B0604020202020204" charset="0"/>
              </a:rPr>
              <a:t>cloud-based phone system</a:t>
            </a:r>
            <a:r>
              <a:rPr lang="en-US" sz="2000" b="0" i="0" dirty="0">
                <a:solidFill>
                  <a:schemeClr val="bg1"/>
                </a:solidFill>
                <a:effectLst/>
                <a:latin typeface="Fira Sans Light" panose="020B0604020202020204" charset="0"/>
              </a:rPr>
              <a:t> and the right technology stack. The concept is expanding and it’s quickly becoming the wave of the future.</a:t>
            </a:r>
            <a:endParaRPr lang="en-IN" sz="2000" dirty="0">
              <a:solidFill>
                <a:schemeClr val="bg1"/>
              </a:solidFill>
              <a:latin typeface="Fira Sans Light" panose="020B0604020202020204" charset="0"/>
            </a:endParaRPr>
          </a:p>
        </p:txBody>
      </p:sp>
    </p:spTree>
    <p:extLst>
      <p:ext uri="{BB962C8B-B14F-4D97-AF65-F5344CB8AC3E}">
        <p14:creationId xmlns:p14="http://schemas.microsoft.com/office/powerpoint/2010/main" val="1986543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509"/>
        <p:cNvGrpSpPr/>
        <p:nvPr/>
      </p:nvGrpSpPr>
      <p:grpSpPr>
        <a:xfrm>
          <a:off x="0" y="0"/>
          <a:ext cx="0" cy="0"/>
          <a:chOff x="0" y="0"/>
          <a:chExt cx="0" cy="0"/>
        </a:xfrm>
      </p:grpSpPr>
      <p:sp>
        <p:nvSpPr>
          <p:cNvPr id="1511" name="Google Shape;1511;p51"/>
          <p:cNvSpPr txBox="1"/>
          <p:nvPr/>
        </p:nvSpPr>
        <p:spPr>
          <a:xfrm>
            <a:off x="1106100" y="2064268"/>
            <a:ext cx="6931800" cy="1014963"/>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4400" b="1" dirty="0">
                <a:solidFill>
                  <a:srgbClr val="434343"/>
                </a:solidFill>
                <a:latin typeface="Montserrat"/>
                <a:ea typeface="Montserrat"/>
                <a:cs typeface="Montserrat"/>
                <a:sym typeface="Montserrat"/>
              </a:rPr>
              <a:t>Thank You</a:t>
            </a:r>
            <a:endParaRPr sz="4400" b="1" dirty="0">
              <a:solidFill>
                <a:srgbClr val="434343"/>
              </a:solidFill>
              <a:latin typeface="Montserrat"/>
              <a:ea typeface="Montserrat"/>
              <a:cs typeface="Montserrat"/>
              <a:sym typeface="Montserrat"/>
            </a:endParaRPr>
          </a:p>
        </p:txBody>
      </p:sp>
      <p:sp>
        <p:nvSpPr>
          <p:cNvPr id="1525" name="Google Shape;1525;p51"/>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1E6196-9F93-43DE-9269-5B099F0EAABF}"/>
              </a:ext>
            </a:extLst>
          </p:cNvPr>
          <p:cNvSpPr>
            <a:spLocks noGrp="1"/>
          </p:cNvSpPr>
          <p:nvPr>
            <p:ph type="body" idx="1"/>
          </p:nvPr>
        </p:nvSpPr>
        <p:spPr>
          <a:xfrm>
            <a:off x="1988820" y="751500"/>
            <a:ext cx="6403580" cy="3639600"/>
          </a:xfrm>
        </p:spPr>
        <p:txBody>
          <a:bodyPr/>
          <a:lstStyle/>
          <a:p>
            <a:r>
              <a:rPr lang="en-IN" dirty="0"/>
              <a:t>Presented by-</a:t>
            </a:r>
          </a:p>
          <a:p>
            <a:r>
              <a:rPr lang="en-IN" sz="2400" dirty="0"/>
              <a:t>Name	     </a:t>
            </a:r>
            <a:r>
              <a:rPr lang="en-IN" sz="2400" dirty="0" smtClean="0"/>
              <a:t>Roll</a:t>
            </a:r>
            <a:r>
              <a:rPr lang="en-IN" sz="2400" dirty="0"/>
              <a:t>. No.</a:t>
            </a:r>
          </a:p>
          <a:p>
            <a:r>
              <a:rPr lang="en-IN" sz="1800" dirty="0" err="1"/>
              <a:t>Atul</a:t>
            </a:r>
            <a:r>
              <a:rPr lang="en-IN" sz="1800" dirty="0"/>
              <a:t> </a:t>
            </a:r>
            <a:r>
              <a:rPr lang="en-IN" sz="1800" dirty="0" err="1" smtClean="0"/>
              <a:t>Gadhari</a:t>
            </a:r>
            <a:r>
              <a:rPr lang="en-IN" sz="1800" dirty="0" smtClean="0"/>
              <a:t>         232015</a:t>
            </a:r>
          </a:p>
          <a:p>
            <a:r>
              <a:rPr lang="en-IN" sz="1800" dirty="0" err="1" smtClean="0"/>
              <a:t>Prashil</a:t>
            </a:r>
            <a:r>
              <a:rPr lang="en-IN" sz="1800" dirty="0" smtClean="0"/>
              <a:t> </a:t>
            </a:r>
            <a:r>
              <a:rPr lang="en-IN" sz="1800" dirty="0" err="1" smtClean="0"/>
              <a:t>Ganvir</a:t>
            </a:r>
            <a:r>
              <a:rPr lang="en-IN" sz="1800" dirty="0"/>
              <a:t> </a:t>
            </a:r>
            <a:r>
              <a:rPr lang="en-IN" sz="1800" dirty="0" smtClean="0"/>
              <a:t>     232016</a:t>
            </a:r>
          </a:p>
          <a:p>
            <a:r>
              <a:rPr lang="en-IN" sz="1800" smtClean="0"/>
              <a:t>Rishi Dixit	       232014</a:t>
            </a:r>
            <a:endParaRPr lang="en-IN" sz="1800" dirty="0"/>
          </a:p>
          <a:p>
            <a:r>
              <a:rPr lang="en-IN" sz="1800" dirty="0"/>
              <a:t>Tejas </a:t>
            </a:r>
            <a:r>
              <a:rPr lang="en-IN" sz="1800" dirty="0" err="1"/>
              <a:t>Adsare</a:t>
            </a:r>
            <a:r>
              <a:rPr lang="en-IN" sz="1800" dirty="0"/>
              <a:t>         </a:t>
            </a:r>
            <a:r>
              <a:rPr lang="en-IN" sz="1800" dirty="0" smtClean="0"/>
              <a:t>232002</a:t>
            </a:r>
            <a:endParaRPr lang="en-IN" sz="1800" dirty="0"/>
          </a:p>
          <a:p>
            <a:endParaRPr lang="en-IN" sz="1800" dirty="0"/>
          </a:p>
          <a:p>
            <a:endParaRPr lang="en-IN" dirty="0"/>
          </a:p>
        </p:txBody>
      </p:sp>
      <p:sp>
        <p:nvSpPr>
          <p:cNvPr id="3" name="Slide Number Placeholder 2">
            <a:extLst>
              <a:ext uri="{FF2B5EF4-FFF2-40B4-BE49-F238E27FC236}">
                <a16:creationId xmlns:a16="http://schemas.microsoft.com/office/drawing/2014/main" id="{1BF76967-9B28-4117-ABA6-EC1A0109D99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859011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
        <p:cNvGrpSpPr/>
        <p:nvPr/>
      </p:nvGrpSpPr>
      <p:grpSpPr>
        <a:xfrm>
          <a:off x="0" y="0"/>
          <a:ext cx="0" cy="0"/>
          <a:chOff x="0" y="0"/>
          <a:chExt cx="0" cy="0"/>
        </a:xfrm>
      </p:grpSpPr>
      <p:grpSp>
        <p:nvGrpSpPr>
          <p:cNvPr id="95" name="Google Shape;95;p14"/>
          <p:cNvGrpSpPr/>
          <p:nvPr/>
        </p:nvGrpSpPr>
        <p:grpSpPr>
          <a:xfrm>
            <a:off x="196575" y="226686"/>
            <a:ext cx="358351" cy="298118"/>
            <a:chOff x="1926350" y="995225"/>
            <a:chExt cx="428650" cy="356600"/>
          </a:xfrm>
        </p:grpSpPr>
        <p:sp>
          <p:nvSpPr>
            <p:cNvPr id="96" name="Google Shape;96;p14"/>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7" name="Google Shape;97;p14"/>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8" name="Google Shape;98;p14"/>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9" name="Google Shape;99;p14"/>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0" name="Google Shape;100;p14"/>
          <p:cNvSpPr txBox="1">
            <a:spLocks noGrp="1"/>
          </p:cNvSpPr>
          <p:nvPr>
            <p:ph type="title"/>
          </p:nvPr>
        </p:nvSpPr>
        <p:spPr>
          <a:xfrm>
            <a:off x="751500" y="915664"/>
            <a:ext cx="472728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What are Distributed Teams?</a:t>
            </a:r>
            <a:endParaRPr dirty="0"/>
          </a:p>
        </p:txBody>
      </p:sp>
      <p:sp>
        <p:nvSpPr>
          <p:cNvPr id="102" name="Google Shape;102;p14"/>
          <p:cNvSpPr txBox="1">
            <a:spLocks noGrp="1"/>
          </p:cNvSpPr>
          <p:nvPr>
            <p:ph type="body" idx="1"/>
          </p:nvPr>
        </p:nvSpPr>
        <p:spPr>
          <a:xfrm>
            <a:off x="751500" y="1664175"/>
            <a:ext cx="5839800" cy="2727000"/>
          </a:xfrm>
          <a:prstGeom prst="rect">
            <a:avLst/>
          </a:prstGeom>
        </p:spPr>
        <p:txBody>
          <a:bodyPr spcFirstLastPara="1" wrap="square" lIns="0" tIns="0" rIns="0" bIns="0" anchor="t" anchorCtr="0">
            <a:noAutofit/>
          </a:bodyPr>
          <a:lstStyle/>
          <a:p>
            <a:pPr marL="0" lvl="0" indent="0" algn="l" rtl="0">
              <a:lnSpc>
                <a:spcPct val="150000"/>
              </a:lnSpc>
              <a:spcBef>
                <a:spcPts val="600"/>
              </a:spcBef>
              <a:spcAft>
                <a:spcPts val="0"/>
              </a:spcAft>
              <a:buClr>
                <a:schemeClr val="dk1"/>
              </a:buClr>
              <a:buSzPts val="1100"/>
              <a:buFont typeface="Arial"/>
              <a:buNone/>
            </a:pPr>
            <a:r>
              <a:rPr lang="en-IN" sz="1600" dirty="0"/>
              <a:t>Distributed teams consists of two or more employees working in different locations. Team members don’t share the same physical workspace and they aren’t necessarily centralized in a central geographical area.</a:t>
            </a:r>
          </a:p>
          <a:p>
            <a:pPr marL="0" lvl="0" indent="0" algn="l" rtl="0">
              <a:lnSpc>
                <a:spcPct val="150000"/>
              </a:lnSpc>
              <a:spcBef>
                <a:spcPts val="600"/>
              </a:spcBef>
              <a:spcAft>
                <a:spcPts val="0"/>
              </a:spcAft>
              <a:buClr>
                <a:schemeClr val="dk1"/>
              </a:buClr>
              <a:buSzPts val="1100"/>
              <a:buFont typeface="Arial"/>
              <a:buNone/>
            </a:pPr>
            <a:r>
              <a:rPr lang="en-US" sz="1600" b="0" i="0" dirty="0">
                <a:solidFill>
                  <a:schemeClr val="bg1"/>
                </a:solidFill>
                <a:effectLst/>
                <a:latin typeface="Fira Sans Light" panose="020B0604020202020204" charset="0"/>
              </a:rPr>
              <a:t>They could be working in different cities or even in different countries. A distributed team might also consist of some team members working in an office while others work at home.</a:t>
            </a:r>
            <a:endParaRPr lang="en-IN" sz="1600" dirty="0">
              <a:solidFill>
                <a:schemeClr val="bg1"/>
              </a:solidFill>
              <a:latin typeface="Fira Sans Light" panose="020B0604020202020204" charset="0"/>
            </a:endParaRPr>
          </a:p>
        </p:txBody>
      </p:sp>
      <p:sp>
        <p:nvSpPr>
          <p:cNvPr id="104" name="Google Shape;104;p14"/>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4"/>
        <p:cNvGrpSpPr/>
        <p:nvPr/>
      </p:nvGrpSpPr>
      <p:grpSpPr>
        <a:xfrm>
          <a:off x="0" y="0"/>
          <a:ext cx="0" cy="0"/>
          <a:chOff x="0" y="0"/>
          <a:chExt cx="0" cy="0"/>
        </a:xfrm>
      </p:grpSpPr>
      <p:sp>
        <p:nvSpPr>
          <p:cNvPr id="125" name="Google Shape;125;p17"/>
          <p:cNvSpPr txBox="1">
            <a:spLocks noGrp="1"/>
          </p:cNvSpPr>
          <p:nvPr>
            <p:ph type="body" idx="1"/>
          </p:nvPr>
        </p:nvSpPr>
        <p:spPr>
          <a:xfrm>
            <a:off x="779318" y="1250263"/>
            <a:ext cx="7613179" cy="2843755"/>
          </a:xfrm>
          <a:prstGeom prst="rect">
            <a:avLst/>
          </a:prstGeom>
        </p:spPr>
        <p:txBody>
          <a:bodyPr spcFirstLastPara="1" wrap="square" lIns="0" tIns="0" rIns="0" bIns="0" anchor="t" anchorCtr="0">
            <a:noAutofit/>
          </a:bodyPr>
          <a:lstStyle/>
          <a:p>
            <a:pPr marL="0" lvl="0" indent="0" algn="l" rtl="0">
              <a:lnSpc>
                <a:spcPct val="150000"/>
              </a:lnSpc>
              <a:spcBef>
                <a:spcPts val="600"/>
              </a:spcBef>
              <a:spcAft>
                <a:spcPts val="0"/>
              </a:spcAft>
              <a:buNone/>
            </a:pPr>
            <a:r>
              <a:rPr lang="en-US" sz="2000" b="1" i="0" dirty="0">
                <a:solidFill>
                  <a:schemeClr val="bg1"/>
                </a:solidFill>
                <a:effectLst/>
                <a:latin typeface="Fira Sans Light" panose="020B0604020202020204" charset="0"/>
              </a:rPr>
              <a:t>Distributed teams</a:t>
            </a:r>
            <a:r>
              <a:rPr lang="en-US" sz="2000" b="0" i="0" dirty="0">
                <a:solidFill>
                  <a:schemeClr val="bg1"/>
                </a:solidFill>
                <a:effectLst/>
                <a:latin typeface="Fira Sans Light" panose="020B0604020202020204" charset="0"/>
              </a:rPr>
              <a:t> function better when they have an infrastructure that incorporates communication, </a:t>
            </a:r>
            <a:r>
              <a:rPr lang="en-US" sz="2000" b="0" i="0" u="none" strike="noStrike" dirty="0">
                <a:solidFill>
                  <a:schemeClr val="bg1"/>
                </a:solidFill>
                <a:effectLst/>
                <a:latin typeface="Fira Sans Light" panose="020B0604020202020204" charset="0"/>
                <a:hlinkClick r:id="rId4">
                  <a:extLst>
                    <a:ext uri="{A12FA001-AC4F-418D-AE19-62706E023703}">
                      <ahyp:hlinkClr xmlns:ahyp="http://schemas.microsoft.com/office/drawing/2018/hyperlinkcolor" xmlns="" val="tx"/>
                    </a:ext>
                  </a:extLst>
                </a:hlinkClick>
              </a:rPr>
              <a:t>collaboration</a:t>
            </a:r>
            <a:r>
              <a:rPr lang="en-US" sz="2000" b="0" i="0" dirty="0">
                <a:solidFill>
                  <a:schemeClr val="bg1"/>
                </a:solidFill>
                <a:effectLst/>
                <a:latin typeface="Fira Sans Light" panose="020B0604020202020204" charset="0"/>
              </a:rPr>
              <a:t>, organization, and coordination. Having teams in different locations working together makes it possible for companies to tap into the advantages of having a globally diverse workforce.</a:t>
            </a:r>
            <a:endParaRPr sz="2000" dirty="0">
              <a:solidFill>
                <a:schemeClr val="bg1"/>
              </a:solidFill>
              <a:latin typeface="Fira Sans Light" panose="020B0604020202020204" charset="0"/>
            </a:endParaRPr>
          </a:p>
        </p:txBody>
      </p:sp>
      <p:sp>
        <p:nvSpPr>
          <p:cNvPr id="126" name="Google Shape;126;p17"/>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9B79B3-0B28-4FE9-B80F-1A70C162EC1A}"/>
              </a:ext>
            </a:extLst>
          </p:cNvPr>
          <p:cNvSpPr>
            <a:spLocks noGrp="1"/>
          </p:cNvSpPr>
          <p:nvPr>
            <p:ph type="body" idx="1"/>
          </p:nvPr>
        </p:nvSpPr>
        <p:spPr>
          <a:xfrm>
            <a:off x="998718" y="845018"/>
            <a:ext cx="7393779" cy="3639600"/>
          </a:xfrm>
        </p:spPr>
        <p:txBody>
          <a:bodyPr/>
          <a:lstStyle/>
          <a:p>
            <a:pPr marL="0" indent="0">
              <a:lnSpc>
                <a:spcPct val="150000"/>
              </a:lnSpc>
              <a:buNone/>
            </a:pPr>
            <a:r>
              <a:rPr lang="en-US" sz="2000" dirty="0"/>
              <a:t>A cloud-based phone system and other </a:t>
            </a:r>
            <a:r>
              <a:rPr lang="en-US" sz="2000" dirty="0">
                <a:hlinkClick r:id="rId2">
                  <a:extLst>
                    <a:ext uri="{A12FA001-AC4F-418D-AE19-62706E023703}">
                      <ahyp:hlinkClr xmlns:ahyp="http://schemas.microsoft.com/office/drawing/2018/hyperlinkcolor" xmlns="" val="tx"/>
                    </a:ext>
                  </a:extLst>
                </a:hlinkClick>
              </a:rPr>
              <a:t>digital tools</a:t>
            </a:r>
            <a:r>
              <a:rPr lang="en-US" sz="2000" dirty="0"/>
              <a:t> play a significant role in helping manage important aspects of the team like communication, project management, human resources, and security.  Communicating online, one-on-one and group chats, and video meetings are the next best thing to meeting in person. These tools keep team members connected and teams keep business flowing.</a:t>
            </a:r>
            <a:endParaRPr lang="en-IN" sz="2000" dirty="0"/>
          </a:p>
        </p:txBody>
      </p:sp>
      <p:sp>
        <p:nvSpPr>
          <p:cNvPr id="3" name="Slide Number Placeholder 2">
            <a:extLst>
              <a:ext uri="{FF2B5EF4-FFF2-40B4-BE49-F238E27FC236}">
                <a16:creationId xmlns:a16="http://schemas.microsoft.com/office/drawing/2014/main" id="{F7F632FA-B826-4455-B10E-EF671EED459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2405975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4"/>
        <p:cNvGrpSpPr/>
        <p:nvPr/>
      </p:nvGrpSpPr>
      <p:grpSpPr>
        <a:xfrm>
          <a:off x="0" y="0"/>
          <a:ext cx="0" cy="0"/>
          <a:chOff x="0" y="0"/>
          <a:chExt cx="0" cy="0"/>
        </a:xfrm>
      </p:grpSpPr>
      <p:sp>
        <p:nvSpPr>
          <p:cNvPr id="145" name="Google Shape;145;p19"/>
          <p:cNvSpPr txBox="1">
            <a:spLocks noGrp="1"/>
          </p:cNvSpPr>
          <p:nvPr>
            <p:ph type="ctrTitle" idx="4294967295"/>
          </p:nvPr>
        </p:nvSpPr>
        <p:spPr>
          <a:xfrm>
            <a:off x="638234" y="1367914"/>
            <a:ext cx="4063200" cy="2678284"/>
          </a:xfrm>
          <a:prstGeom prst="rect">
            <a:avLst/>
          </a:prstGeom>
        </p:spPr>
        <p:txBody>
          <a:bodyPr spcFirstLastPara="1" wrap="square" lIns="0" tIns="0" rIns="0" bIns="0" anchor="b" anchorCtr="0">
            <a:noAutofit/>
          </a:bodyPr>
          <a:lstStyle/>
          <a:p>
            <a:r>
              <a:rPr lang="en-US" sz="4400" b="0" i="0" dirty="0">
                <a:solidFill>
                  <a:schemeClr val="accent1"/>
                </a:solidFill>
                <a:effectLst/>
                <a:latin typeface="Bahnschrift SemiBold" panose="020B0502040204020203" pitchFamily="34" charset="0"/>
              </a:rPr>
              <a:t>Distributed Teams vs. Remote Teams</a:t>
            </a:r>
            <a:r>
              <a:rPr lang="en-US" sz="2400" b="0" i="0" dirty="0">
                <a:solidFill>
                  <a:srgbClr val="000000"/>
                </a:solidFill>
                <a:effectLst/>
                <a:latin typeface="Fellix"/>
              </a:rPr>
              <a:t/>
            </a:r>
            <a:br>
              <a:rPr lang="en-US" sz="2400" b="0" i="0" dirty="0">
                <a:solidFill>
                  <a:srgbClr val="000000"/>
                </a:solidFill>
                <a:effectLst/>
                <a:latin typeface="Fellix"/>
              </a:rPr>
            </a:br>
            <a:endParaRPr sz="3600" dirty="0"/>
          </a:p>
        </p:txBody>
      </p:sp>
      <p:sp>
        <p:nvSpPr>
          <p:cNvPr id="147" name="Google Shape;147;p19"/>
          <p:cNvSpPr/>
          <p:nvPr/>
        </p:nvSpPr>
        <p:spPr>
          <a:xfrm>
            <a:off x="6494491" y="3662706"/>
            <a:ext cx="328208" cy="31338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9"/>
          <p:cNvGrpSpPr/>
          <p:nvPr/>
        </p:nvGrpSpPr>
        <p:grpSpPr>
          <a:xfrm>
            <a:off x="6087000" y="1902811"/>
            <a:ext cx="1406159" cy="1406531"/>
            <a:chOff x="6654650" y="3665275"/>
            <a:chExt cx="409100" cy="409125"/>
          </a:xfrm>
        </p:grpSpPr>
        <p:sp>
          <p:nvSpPr>
            <p:cNvPr id="149" name="Google Shape;14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19"/>
          <p:cNvGrpSpPr/>
          <p:nvPr/>
        </p:nvGrpSpPr>
        <p:grpSpPr>
          <a:xfrm rot="1056918">
            <a:off x="4731685" y="3008607"/>
            <a:ext cx="929009" cy="929132"/>
            <a:chOff x="570875" y="4322250"/>
            <a:chExt cx="443300" cy="443325"/>
          </a:xfrm>
        </p:grpSpPr>
        <p:sp>
          <p:nvSpPr>
            <p:cNvPr id="152" name="Google Shape;15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19"/>
          <p:cNvSpPr/>
          <p:nvPr/>
        </p:nvSpPr>
        <p:spPr>
          <a:xfrm rot="2466725">
            <a:off x="4836185" y="2175386"/>
            <a:ext cx="456024" cy="43542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rot="-1609335">
            <a:off x="5503104" y="2449369"/>
            <a:ext cx="328153" cy="31333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rot="2926353">
            <a:off x="7492949" y="2697599"/>
            <a:ext cx="245755" cy="2346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rot="-1609413">
            <a:off x="6470219" y="1125535"/>
            <a:ext cx="221416" cy="21141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161" name="Google Shape;161;p19"/>
          <p:cNvGrpSpPr/>
          <p:nvPr/>
        </p:nvGrpSpPr>
        <p:grpSpPr>
          <a:xfrm>
            <a:off x="268031" y="200148"/>
            <a:ext cx="215437" cy="351204"/>
            <a:chOff x="6730350" y="2315900"/>
            <a:chExt cx="257700" cy="420100"/>
          </a:xfrm>
        </p:grpSpPr>
        <p:sp>
          <p:nvSpPr>
            <p:cNvPr id="162" name="Google Shape;162;p19"/>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3" name="Google Shape;163;p19"/>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4" name="Google Shape;164;p19"/>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5" name="Google Shape;165;p19"/>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6" name="Google Shape;166;p19"/>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body" idx="1"/>
          </p:nvPr>
        </p:nvSpPr>
        <p:spPr>
          <a:xfrm>
            <a:off x="751499" y="1664175"/>
            <a:ext cx="5553047" cy="2727000"/>
          </a:xfrm>
          <a:prstGeom prst="rect">
            <a:avLst/>
          </a:prstGeom>
        </p:spPr>
        <p:txBody>
          <a:bodyPr spcFirstLastPara="1" wrap="square" lIns="0" tIns="0" rIns="0" bIns="0" anchor="t" anchorCtr="0">
            <a:noAutofit/>
          </a:bodyPr>
          <a:lstStyle/>
          <a:p>
            <a:pPr algn="l" fontAlgn="base"/>
            <a:r>
              <a:rPr lang="en-US" sz="2800" b="0" i="0" dirty="0">
                <a:solidFill>
                  <a:schemeClr val="bg1"/>
                </a:solidFill>
                <a:effectLst/>
                <a:latin typeface="Bahnschrift SemiBold" panose="020B0502040204020203" pitchFamily="34" charset="0"/>
              </a:rPr>
              <a:t>The terms </a:t>
            </a:r>
            <a:r>
              <a:rPr lang="en-US" sz="2800" b="1" i="0" dirty="0">
                <a:solidFill>
                  <a:schemeClr val="bg1"/>
                </a:solidFill>
                <a:effectLst/>
                <a:latin typeface="Bahnschrift SemiBold" panose="020B0502040204020203" pitchFamily="34" charset="0"/>
              </a:rPr>
              <a:t>distributed teams </a:t>
            </a:r>
            <a:r>
              <a:rPr lang="en-US" sz="2800" b="0" i="0" dirty="0">
                <a:solidFill>
                  <a:schemeClr val="bg1"/>
                </a:solidFill>
                <a:effectLst/>
                <a:latin typeface="Bahnschrift SemiBold" panose="020B0502040204020203" pitchFamily="34" charset="0"/>
              </a:rPr>
              <a:t>and</a:t>
            </a:r>
            <a:r>
              <a:rPr lang="en-US" sz="2800" b="1" i="0" dirty="0">
                <a:solidFill>
                  <a:schemeClr val="bg1"/>
                </a:solidFill>
                <a:effectLst/>
                <a:latin typeface="Bahnschrift SemiBold" panose="020B0502040204020203" pitchFamily="34" charset="0"/>
              </a:rPr>
              <a:t> remote teams</a:t>
            </a:r>
            <a:r>
              <a:rPr lang="en-US" sz="2800" b="0" i="0" dirty="0">
                <a:solidFill>
                  <a:schemeClr val="bg1"/>
                </a:solidFill>
                <a:effectLst/>
                <a:latin typeface="Bahnschrift SemiBold" panose="020B0502040204020203" pitchFamily="34" charset="0"/>
              </a:rPr>
              <a:t> have similar characteristics, but they’re not the same.</a:t>
            </a:r>
          </a:p>
          <a:p>
            <a:pPr marL="114300" indent="0">
              <a:buNone/>
            </a:pPr>
            <a:r>
              <a:rPr lang="en-US" sz="2400" b="0" i="0" dirty="0">
                <a:solidFill>
                  <a:srgbClr val="FFFFFF"/>
                </a:solidFill>
                <a:effectLst/>
                <a:latin typeface="Fellix"/>
              </a:rPr>
              <a:t/>
            </a:r>
            <a:br>
              <a:rPr lang="en-US" sz="2400" b="0" i="0" dirty="0">
                <a:solidFill>
                  <a:srgbClr val="FFFFFF"/>
                </a:solidFill>
                <a:effectLst/>
                <a:latin typeface="Fellix"/>
              </a:rPr>
            </a:br>
            <a:endParaRPr lang="en-US" sz="2400" b="1" i="0" dirty="0">
              <a:solidFill>
                <a:srgbClr val="FFFFFF"/>
              </a:solidFill>
              <a:effectLst/>
              <a:latin typeface="inherit"/>
            </a:endParaRPr>
          </a:p>
        </p:txBody>
      </p:sp>
      <p:sp>
        <p:nvSpPr>
          <p:cNvPr id="174" name="Google Shape;174;p20"/>
          <p:cNvSpPr txBox="1">
            <a:spLocks noGrp="1"/>
          </p:cNvSpPr>
          <p:nvPr>
            <p:ph type="sldNum" idx="12"/>
          </p:nvPr>
        </p:nvSpPr>
        <p:spPr>
          <a:xfrm>
            <a:off x="8392497" y="4391174"/>
            <a:ext cx="751500" cy="75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175" name="Google Shape;175;p20"/>
          <p:cNvGrpSpPr/>
          <p:nvPr/>
        </p:nvGrpSpPr>
        <p:grpSpPr>
          <a:xfrm>
            <a:off x="268031" y="200148"/>
            <a:ext cx="215437" cy="351204"/>
            <a:chOff x="6730350" y="2315900"/>
            <a:chExt cx="257700" cy="420100"/>
          </a:xfrm>
        </p:grpSpPr>
        <p:sp>
          <p:nvSpPr>
            <p:cNvPr id="176" name="Google Shape;176;p2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7" name="Google Shape;177;p2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8" name="Google Shape;178;p2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9" name="Google Shape;179;p2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0" name="Google Shape;180;p2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CB07708-62C6-4C89-AE72-11C8AE01C037}"/>
              </a:ext>
            </a:extLst>
          </p:cNvPr>
          <p:cNvSpPr>
            <a:spLocks noGrp="1"/>
          </p:cNvSpPr>
          <p:nvPr>
            <p:ph type="body" idx="1"/>
          </p:nvPr>
        </p:nvSpPr>
        <p:spPr>
          <a:xfrm>
            <a:off x="240632" y="1034716"/>
            <a:ext cx="6436894" cy="3356459"/>
          </a:xfrm>
        </p:spPr>
        <p:txBody>
          <a:bodyPr/>
          <a:lstStyle/>
          <a:p>
            <a:pPr>
              <a:lnSpc>
                <a:spcPct val="150000"/>
              </a:lnSpc>
            </a:pPr>
            <a:r>
              <a:rPr lang="en-US" b="0" i="0" dirty="0">
                <a:solidFill>
                  <a:schemeClr val="bg1"/>
                </a:solidFill>
                <a:effectLst/>
                <a:latin typeface="Fira Sans Light" panose="020B0604020202020204" charset="0"/>
              </a:rPr>
              <a:t>The term remote team simply means that some of the</a:t>
            </a:r>
            <a:r>
              <a:rPr lang="en-US" b="0" i="0" u="none" strike="noStrike" dirty="0">
                <a:solidFill>
                  <a:srgbClr val="FFFFFF"/>
                </a:solidFill>
                <a:effectLst/>
                <a:latin typeface="Fira Sans Light" panose="020B0604020202020204" charset="0"/>
                <a:hlinkClick r:id="rId2">
                  <a:extLst>
                    <a:ext uri="{A12FA001-AC4F-418D-AE19-62706E023703}">
                      <ahyp:hlinkClr xmlns:ahyp="http://schemas.microsoft.com/office/drawing/2018/hyperlinkcolor" xmlns="" val="tx"/>
                    </a:ext>
                  </a:extLst>
                </a:hlinkClick>
              </a:rPr>
              <a:t> </a:t>
            </a:r>
            <a:r>
              <a:rPr lang="en-US" b="0" i="0" u="none" strike="noStrike" dirty="0">
                <a:solidFill>
                  <a:schemeClr val="bg1"/>
                </a:solidFill>
                <a:effectLst/>
                <a:latin typeface="Fira Sans Light" panose="020B0604020202020204" charset="0"/>
                <a:hlinkClick r:id="rId2">
                  <a:extLst>
                    <a:ext uri="{A12FA001-AC4F-418D-AE19-62706E023703}">
                      <ahyp:hlinkClr xmlns:ahyp="http://schemas.microsoft.com/office/drawing/2018/hyperlinkcolor" xmlns="" val="tx"/>
                    </a:ext>
                  </a:extLst>
                </a:hlinkClick>
              </a:rPr>
              <a:t>team members work remotely</a:t>
            </a:r>
            <a:r>
              <a:rPr lang="en-US" b="0" i="0" dirty="0">
                <a:solidFill>
                  <a:schemeClr val="bg1"/>
                </a:solidFill>
                <a:effectLst/>
                <a:latin typeface="Fira Sans Light" panose="020B0604020202020204" charset="0"/>
              </a:rPr>
              <a:t>. </a:t>
            </a:r>
          </a:p>
          <a:p>
            <a:pPr>
              <a:lnSpc>
                <a:spcPct val="150000"/>
              </a:lnSpc>
            </a:pPr>
            <a:r>
              <a:rPr lang="en-US" b="0" i="0" dirty="0">
                <a:solidFill>
                  <a:schemeClr val="bg1"/>
                </a:solidFill>
                <a:effectLst/>
                <a:latin typeface="Fira Sans Light" panose="020B0604020202020204" charset="0"/>
              </a:rPr>
              <a:t>Some companies set up their remote teams by hiring employees that live within a reasonable geographical distance from one another and periodically, they may meet up together in person at the office. </a:t>
            </a:r>
          </a:p>
          <a:p>
            <a:pPr>
              <a:lnSpc>
                <a:spcPct val="150000"/>
              </a:lnSpc>
            </a:pPr>
            <a:r>
              <a:rPr lang="en-US" b="0" i="0" dirty="0">
                <a:solidFill>
                  <a:schemeClr val="bg1"/>
                </a:solidFill>
                <a:effectLst/>
                <a:latin typeface="Fira Sans Light" panose="020B0604020202020204" charset="0"/>
              </a:rPr>
              <a:t>Remote team members generally have the ability to work some amount of flexibility into their day.</a:t>
            </a:r>
            <a:endParaRPr lang="en-IN" dirty="0">
              <a:solidFill>
                <a:schemeClr val="bg1"/>
              </a:solidFill>
              <a:latin typeface="Fira Sans Light" panose="020B0604020202020204" charset="0"/>
            </a:endParaRPr>
          </a:p>
        </p:txBody>
      </p:sp>
      <p:sp>
        <p:nvSpPr>
          <p:cNvPr id="5" name="Slide Number Placeholder 4">
            <a:extLst>
              <a:ext uri="{FF2B5EF4-FFF2-40B4-BE49-F238E27FC236}">
                <a16:creationId xmlns:a16="http://schemas.microsoft.com/office/drawing/2014/main" id="{9BB10951-B6A3-4F8C-B815-71A2F94A8FE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202511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C53A93B-2F7B-419A-AE05-62C52B73C49F}"/>
              </a:ext>
            </a:extLst>
          </p:cNvPr>
          <p:cNvSpPr>
            <a:spLocks noGrp="1"/>
          </p:cNvSpPr>
          <p:nvPr>
            <p:ph type="body" idx="2"/>
          </p:nvPr>
        </p:nvSpPr>
        <p:spPr>
          <a:xfrm>
            <a:off x="81448" y="845394"/>
            <a:ext cx="8686799" cy="3452712"/>
          </a:xfrm>
        </p:spPr>
        <p:txBody>
          <a:bodyPr/>
          <a:lstStyle/>
          <a:p>
            <a:pPr>
              <a:lnSpc>
                <a:spcPct val="150000"/>
              </a:lnSpc>
            </a:pPr>
            <a:r>
              <a:rPr lang="en-US" sz="2000" b="0" i="0" dirty="0">
                <a:solidFill>
                  <a:schemeClr val="bg1"/>
                </a:solidFill>
                <a:effectLst/>
                <a:latin typeface="Fira Sans Light" panose="020B0604020202020204" charset="0"/>
              </a:rPr>
              <a:t>Distributed teams may be set up where team members work in various locations around the world, which means that they have team members working in many different time zones.</a:t>
            </a:r>
          </a:p>
          <a:p>
            <a:pPr>
              <a:lnSpc>
                <a:spcPct val="150000"/>
              </a:lnSpc>
            </a:pPr>
            <a:r>
              <a:rPr lang="en-US" sz="2000" b="0" i="0" dirty="0">
                <a:solidFill>
                  <a:schemeClr val="bg1"/>
                </a:solidFill>
                <a:effectLst/>
                <a:latin typeface="Fira Sans Light" panose="020B0604020202020204" charset="0"/>
              </a:rPr>
              <a:t> They are also identified by one or two team members that work in a specific office location and other team members that are spread out in various other locations. Members of distributed teams may be required to meet in one of the company offices. Some members rarely or never meet each other in person. </a:t>
            </a:r>
            <a:endParaRPr lang="en-IN" sz="2000" dirty="0">
              <a:solidFill>
                <a:schemeClr val="bg1"/>
              </a:solidFill>
              <a:latin typeface="Fira Sans Light" panose="020B0604020202020204" charset="0"/>
            </a:endParaRPr>
          </a:p>
        </p:txBody>
      </p:sp>
      <p:sp>
        <p:nvSpPr>
          <p:cNvPr id="5" name="Slide Number Placeholder 4">
            <a:extLst>
              <a:ext uri="{FF2B5EF4-FFF2-40B4-BE49-F238E27FC236}">
                <a16:creationId xmlns:a16="http://schemas.microsoft.com/office/drawing/2014/main" id="{48E6CAD1-3BA3-443A-B6AD-C0DEC1F5995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450342028"/>
      </p:ext>
    </p:extLst>
  </p:cSld>
  <p:clrMapOvr>
    <a:masterClrMapping/>
  </p:clrMapOvr>
</p:sld>
</file>

<file path=ppt/theme/theme1.xml><?xml version="1.0" encoding="utf-8"?>
<a:theme xmlns:a="http://schemas.openxmlformats.org/drawingml/2006/main" name="Leontes template">
  <a:themeElements>
    <a:clrScheme name="Custom 347">
      <a:dk1>
        <a:srgbClr val="03153B"/>
      </a:dk1>
      <a:lt1>
        <a:srgbClr val="FFFFFF"/>
      </a:lt1>
      <a:dk2>
        <a:srgbClr val="DFE2E9"/>
      </a:dk2>
      <a:lt2>
        <a:srgbClr val="6C7588"/>
      </a:lt2>
      <a:accent1>
        <a:srgbClr val="F36232"/>
      </a:accent1>
      <a:accent2>
        <a:srgbClr val="32A707"/>
      </a:accent2>
      <a:accent3>
        <a:srgbClr val="AFE435"/>
      </a:accent3>
      <a:accent4>
        <a:srgbClr val="9287E6"/>
      </a:accent4>
      <a:accent5>
        <a:srgbClr val="B5BDFD"/>
      </a:accent5>
      <a:accent6>
        <a:srgbClr val="FF703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450</Words>
  <Application>Microsoft Office PowerPoint</Application>
  <PresentationFormat>On-screen Show (16:9)</PresentationFormat>
  <Paragraphs>57</Paragraphs>
  <Slides>18</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Bahnschrift SemiBold</vt:lpstr>
      <vt:lpstr>Fira Sans Light</vt:lpstr>
      <vt:lpstr>Fellix</vt:lpstr>
      <vt:lpstr>Montserrat</vt:lpstr>
      <vt:lpstr>Arial</vt:lpstr>
      <vt:lpstr>inherit</vt:lpstr>
      <vt:lpstr>Fira Sans SemiBold</vt:lpstr>
      <vt:lpstr>Bahnschrift Light</vt:lpstr>
      <vt:lpstr>Leontes template</vt:lpstr>
      <vt:lpstr>DISTRIBUTED TEAMS</vt:lpstr>
      <vt:lpstr>PowerPoint Presentation</vt:lpstr>
      <vt:lpstr>What are Distributed Teams?</vt:lpstr>
      <vt:lpstr>PowerPoint Presentation</vt:lpstr>
      <vt:lpstr>PowerPoint Presentation</vt:lpstr>
      <vt:lpstr>Distributed Teams vs. Remote Teams </vt:lpstr>
      <vt:lpstr>PowerPoint Presentation</vt:lpstr>
      <vt:lpstr>PowerPoint Presentation</vt:lpstr>
      <vt:lpstr>PowerPoint Presentation</vt:lpstr>
      <vt:lpstr>PowerPoint Presentation</vt:lpstr>
      <vt:lpstr>Distributed Teams:</vt:lpstr>
      <vt:lpstr>Why Businesses Are Shifting Towards a Distributed Team Model : </vt:lpstr>
      <vt:lpstr>4) Companies that are looking to scale a new market or introduce regional products can tap into the expertise of their employees living in those areas. 5) Distributed teams make a world of difference for seasonal businesses, especially for retailers during the holiday season. 6) Distributed teams play a major role in sales, shipping, and customer service. </vt:lpstr>
      <vt:lpstr>Using the Right Technology Stack for Distributed Teams </vt:lpstr>
      <vt:lpstr>Video conferencing software-Video meetings allow for virtual introductions. As the movement toward distributed teams grows, new norms are developing to help teams connect.  Project management software-Distributed teams benefit from an application that allows for internal file-sharing, external file-sharing, task and goal management, and forecasting.</vt:lpstr>
      <vt:lpstr>PowerPoint Presentation</vt:lpstr>
      <vt:lpstr>Distributed Teams Popularity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TEAMS</dc:title>
  <dc:creator>tejas adsare</dc:creator>
  <cp:lastModifiedBy>Mario</cp:lastModifiedBy>
  <cp:revision>15</cp:revision>
  <dcterms:modified xsi:type="dcterms:W3CDTF">2021-04-11T15:28:59Z</dcterms:modified>
</cp:coreProperties>
</file>