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  <p:sldMasterId id="2147483692" r:id="rId4"/>
  </p:sldMasterIdLst>
  <p:notesMasterIdLst>
    <p:notesMasterId r:id="rId26"/>
  </p:notesMasterIdLst>
  <p:sldIdLst>
    <p:sldId id="713" r:id="rId5"/>
    <p:sldId id="709" r:id="rId6"/>
    <p:sldId id="714" r:id="rId7"/>
    <p:sldId id="754" r:id="rId8"/>
    <p:sldId id="756" r:id="rId9"/>
    <p:sldId id="757" r:id="rId10"/>
    <p:sldId id="755" r:id="rId11"/>
    <p:sldId id="741" r:id="rId12"/>
    <p:sldId id="742" r:id="rId13"/>
    <p:sldId id="743" r:id="rId14"/>
    <p:sldId id="715" r:id="rId15"/>
    <p:sldId id="744" r:id="rId16"/>
    <p:sldId id="745" r:id="rId17"/>
    <p:sldId id="758" r:id="rId18"/>
    <p:sldId id="759" r:id="rId19"/>
    <p:sldId id="746" r:id="rId20"/>
    <p:sldId id="748" r:id="rId21"/>
    <p:sldId id="750" r:id="rId22"/>
    <p:sldId id="751" r:id="rId23"/>
    <p:sldId id="752" r:id="rId24"/>
    <p:sldId id="753" r:id="rId25"/>
  </p:sldIdLst>
  <p:sldSz cx="6858000" cy="5143500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FC41921-4597-7D4B-82BF-035A3FAA6BBE}">
          <p14:sldIdLst>
            <p14:sldId id="713"/>
            <p14:sldId id="709"/>
            <p14:sldId id="714"/>
            <p14:sldId id="754"/>
            <p14:sldId id="756"/>
            <p14:sldId id="757"/>
            <p14:sldId id="755"/>
            <p14:sldId id="741"/>
            <p14:sldId id="742"/>
            <p14:sldId id="743"/>
            <p14:sldId id="715"/>
            <p14:sldId id="744"/>
            <p14:sldId id="745"/>
            <p14:sldId id="758"/>
            <p14:sldId id="759"/>
            <p14:sldId id="746"/>
            <p14:sldId id="748"/>
            <p14:sldId id="750"/>
            <p14:sldId id="751"/>
            <p14:sldId id="752"/>
            <p14:sldId id="7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39C0BA"/>
    <a:srgbClr val="CFD5EA"/>
    <a:srgbClr val="BF5700"/>
    <a:srgbClr val="586E75"/>
    <a:srgbClr val="FDF6E3"/>
    <a:srgbClr val="C6531F"/>
    <a:srgbClr val="C86A2B"/>
    <a:srgbClr val="C01338"/>
    <a:srgbClr val="C00000"/>
    <a:srgbClr val="79C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 autoAdjust="0"/>
    <p:restoredTop sz="90952" autoAdjust="0"/>
  </p:normalViewPr>
  <p:slideViewPr>
    <p:cSldViewPr>
      <p:cViewPr>
        <p:scale>
          <a:sx n="91" d="100"/>
          <a:sy n="91" d="100"/>
        </p:scale>
        <p:origin x="3320" y="111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i="0">
                <a:latin typeface="CMU Bright Roman" panose="02000603000000000000" pitchFamily="2" charset="0"/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>
                <a:latin typeface="CMU Bright Roman" panose="02000603000000000000" pitchFamily="2" charset="0"/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 smtClean="0"/>
              <a:pPr>
                <a:defRPr/>
              </a:pPr>
              <a:t>8/25/21</a:t>
            </a:fld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i="0">
                <a:latin typeface="CMU Bright Roman" panose="02000603000000000000" pitchFamily="2" charset="0"/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>
                <a:latin typeface="CMU Bright Roman" panose="02000603000000000000" pitchFamily="2" charset="0"/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1725" y="700088"/>
            <a:ext cx="46545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2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344"/>
            <a:ext cx="58293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49028"/>
            <a:ext cx="302895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749028"/>
            <a:ext cx="302895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516" y="641510"/>
            <a:ext cx="2256235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81287" y="920884"/>
            <a:ext cx="3833813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516" y="1601630"/>
            <a:ext cx="2256235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44216" y="3829050"/>
            <a:ext cx="41148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85800"/>
            <a:ext cx="41148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254818"/>
            <a:ext cx="41148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68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4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5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37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37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01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5800"/>
            <a:ext cx="61722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737360"/>
            <a:ext cx="61722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63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54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74470"/>
            <a:ext cx="302895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474470"/>
            <a:ext cx="302895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16" y="641510"/>
            <a:ext cx="2256235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920884"/>
            <a:ext cx="3833813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516" y="1601630"/>
            <a:ext cx="2256235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829050"/>
            <a:ext cx="41148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85800"/>
            <a:ext cx="41148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254818"/>
            <a:ext cx="41148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77478"/>
            <a:ext cx="61722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771650"/>
            <a:ext cx="61722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371475" y="1200150"/>
            <a:ext cx="5915025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71475" y="3333749"/>
            <a:ext cx="5915025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71487" y="3105150"/>
            <a:ext cx="421481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367788" y="4171950"/>
            <a:ext cx="5915025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b="0" i="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Position/Role,</a:t>
            </a:r>
            <a:r>
              <a:rPr lang="en-US" sz="1050" b="0" i="0" baseline="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The University of Texas at Austin</a:t>
            </a:r>
            <a:endParaRPr lang="en-US" sz="1050" b="0" i="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411480" y="457200"/>
            <a:ext cx="5871333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  <a:ea typeface="CMU Bright Roman" panose="02000603000000000000" pitchFamily="2" charset="0"/>
                <a:cs typeface="CMU Bright Roman" panose="02000603000000000000" pitchFamily="2" charset="0"/>
              </a:rPr>
              <a:t>Month 20xx</a:t>
            </a:r>
            <a:endParaRPr lang="en-US" sz="1200" b="0" i="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CMU Bright Roman" panose="02000603000000000000" pitchFamily="2" charset="0"/>
          <a:ea typeface="CMU Bright Roman" panose="02000603000000000000" pitchFamily="2" charset="0"/>
          <a:cs typeface="CMU Bright Roman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28650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80210"/>
            <a:ext cx="61722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1">
              <a:lumMod val="85000"/>
              <a:lumOff val="15000"/>
            </a:schemeClr>
          </a:solidFill>
          <a:latin typeface="CMU Bright Roman" panose="02000603000000000000" pitchFamily="2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>
              <a:lumMod val="85000"/>
              <a:lumOff val="15000"/>
            </a:schemeClr>
          </a:solidFill>
          <a:latin typeface="CMU Bright Roman" panose="02000603000000000000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>
              <a:lumMod val="85000"/>
              <a:lumOff val="15000"/>
            </a:schemeClr>
          </a:solidFill>
          <a:latin typeface="CMU Bright Roman" panose="02000603000000000000" pitchFamily="2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CMU Bright Roman" panose="02000603000000000000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CMU Bright Roman" panose="02000603000000000000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85000"/>
              <a:lumOff val="15000"/>
            </a:schemeClr>
          </a:solidFill>
          <a:latin typeface="CMU Bright Roman" panose="02000603000000000000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85800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79972"/>
            <a:ext cx="61722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3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 txBox="1">
            <a:spLocks/>
          </p:cNvSpPr>
          <p:nvPr/>
        </p:nvSpPr>
        <p:spPr>
          <a:xfrm>
            <a:off x="5583964" y="4726430"/>
            <a:ext cx="1432560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sz="1200" cap="all" dirty="0">
                <a:latin typeface="Arial Black" charset="0"/>
                <a:ea typeface="CMU Bright Roman" panose="02000603000000000000" pitchFamily="2" charset="0"/>
                <a:cs typeface="CMU Bright Roman" panose="02000603000000000000" pitchFamily="2" charset="0"/>
              </a:rPr>
              <a:t>August 25, 2021</a:t>
            </a:r>
            <a:endParaRPr lang="en-US" sz="12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6" y="-717464"/>
            <a:ext cx="6050267" cy="294682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0E70F7-6906-5942-9632-195F1134DFBD}"/>
              </a:ext>
            </a:extLst>
          </p:cNvPr>
          <p:cNvCxnSpPr>
            <a:cxnSpLocks/>
          </p:cNvCxnSpPr>
          <p:nvPr/>
        </p:nvCxnSpPr>
        <p:spPr>
          <a:xfrm>
            <a:off x="381000" y="3028950"/>
            <a:ext cx="5943600" cy="0"/>
          </a:xfrm>
          <a:prstGeom prst="line">
            <a:avLst/>
          </a:prstGeom>
          <a:ln w="50800">
            <a:solidFill>
              <a:srgbClr val="FFE6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3BFF9D5-358B-7F42-8A38-D58B5B926F26}"/>
              </a:ext>
            </a:extLst>
          </p:cNvPr>
          <p:cNvSpPr txBox="1">
            <a:spLocks/>
          </p:cNvSpPr>
          <p:nvPr/>
        </p:nvSpPr>
        <p:spPr>
          <a:xfrm>
            <a:off x="274320" y="3432756"/>
            <a:ext cx="5059680" cy="7810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800" cap="all" dirty="0">
                <a:latin typeface="Arial Black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Prashant K. Jha </a:t>
            </a:r>
          </a:p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Research Associate</a:t>
            </a:r>
            <a:r>
              <a:rPr lang="en-US" sz="1800" b="1" baseline="30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</a:t>
            </a:r>
          </a:p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Oden Institute for Computational Engineering and Sciences</a:t>
            </a:r>
          </a:p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The University of Texas at Austin</a:t>
            </a:r>
            <a:endParaRPr lang="en-US" sz="1400" baseline="30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2F75A80-8CB1-1D48-9EB8-D8EFEDF03406}"/>
              </a:ext>
            </a:extLst>
          </p:cNvPr>
          <p:cNvSpPr txBox="1">
            <a:spLocks/>
          </p:cNvSpPr>
          <p:nvPr/>
        </p:nvSpPr>
        <p:spPr>
          <a:xfrm>
            <a:off x="274320" y="4285281"/>
            <a:ext cx="4069077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Lecture: Introduction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47E3E3-9933-DF48-8B59-58046C6C5BE7}"/>
              </a:ext>
            </a:extLst>
          </p:cNvPr>
          <p:cNvCxnSpPr>
            <a:cxnSpLocks/>
          </p:cNvCxnSpPr>
          <p:nvPr/>
        </p:nvCxnSpPr>
        <p:spPr>
          <a:xfrm>
            <a:off x="152400" y="1428750"/>
            <a:ext cx="0" cy="3371850"/>
          </a:xfrm>
          <a:prstGeom prst="line">
            <a:avLst/>
          </a:prstGeom>
          <a:ln w="63500">
            <a:solidFill>
              <a:srgbClr val="39C0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7">
            <a:extLst>
              <a:ext uri="{FF2B5EF4-FFF2-40B4-BE49-F238E27FC236}">
                <a16:creationId xmlns:a16="http://schemas.microsoft.com/office/drawing/2014/main" id="{3DB60E34-FC74-BC4F-9B7B-0A4D2CFABE88}"/>
              </a:ext>
            </a:extLst>
          </p:cNvPr>
          <p:cNvSpPr txBox="1">
            <a:spLocks/>
          </p:cNvSpPr>
          <p:nvPr/>
        </p:nvSpPr>
        <p:spPr>
          <a:xfrm>
            <a:off x="274320" y="1843242"/>
            <a:ext cx="6050273" cy="103330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latin typeface="Arial" panose="020B0604020202020204" pitchFamily="34" charset="0"/>
                <a:ea typeface="CMU Bright Roman" panose="02000603000000000000" pitchFamily="2" charset="0"/>
                <a:cs typeface="Arial" panose="020B0604020202020204" pitchFamily="34" charset="0"/>
              </a:rPr>
              <a:t>BME 313L – Introduction to Numerical Methods in Biomedical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242703" cy="525673"/>
            <a:chOff x="27432" y="0"/>
            <a:chExt cx="4242703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196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Reference and Topics Covered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15F425-06F3-A643-98AB-C9CB6AC03B06}"/>
              </a:ext>
            </a:extLst>
          </p:cNvPr>
          <p:cNvSpPr/>
          <p:nvPr/>
        </p:nvSpPr>
        <p:spPr>
          <a:xfrm>
            <a:off x="75028" y="555114"/>
            <a:ext cx="4649372" cy="4266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1. Introduction to MATLAB (4 lectures) (Ch. 2,3)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2. Sources of Error in Computer Arithmetic and Algorithms (1 lecture) (Ch. 4)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3. Roots and optimization (4 lectures) (Ch. 5 – 7)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4. Linear Systems of Equations (6 lectures) (Ch. 8, 9, 12)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5. Eigenvalues and Eigenvectors (3 lectures) (Ch. 13)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6. Regression, curve fitting, least squares (3 lectures) (Ch. 14, 15)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7. Polynomial Interpolation (3 lectures) (Ch. 17)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8. Numerical Integration (3 lectures) (Ch. 19, 20)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9. Numerical Differentiation (3 lectures) (Ch. 21)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10. Solving Differential Equations, ODE (IVP), ODE (BVP) (4 lectures) (Ch. 22, 24) </a:t>
            </a:r>
          </a:p>
        </p:txBody>
      </p:sp>
      <p:pic>
        <p:nvPicPr>
          <p:cNvPr id="5" name="Picture 4" descr="A picture containing text, outdoor, mountain&#10;&#10;Description automatically generated">
            <a:extLst>
              <a:ext uri="{FF2B5EF4-FFF2-40B4-BE49-F238E27FC236}">
                <a16:creationId xmlns:a16="http://schemas.microsoft.com/office/drawing/2014/main" id="{EEDC2C7F-EE86-E541-932F-BEB6342A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94" y="1227374"/>
            <a:ext cx="2148078" cy="268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6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1602556" cy="525673"/>
            <a:chOff x="27432" y="0"/>
            <a:chExt cx="1602556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155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2. Grading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688964-7C8A-5241-8409-E78E9FBE237A}"/>
              </a:ext>
            </a:extLst>
          </p:cNvPr>
          <p:cNvSpPr/>
          <p:nvPr/>
        </p:nvSpPr>
        <p:spPr>
          <a:xfrm>
            <a:off x="75028" y="533798"/>
            <a:ext cx="66966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BF570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Attendance, active participation, pop-quizzes:</a:t>
            </a:r>
            <a: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10%</a:t>
            </a:r>
          </a:p>
          <a:p>
            <a:b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2000" b="1" dirty="0">
                <a:solidFill>
                  <a:srgbClr val="BF570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Homework</a:t>
            </a:r>
            <a:r>
              <a:rPr lang="en-US" sz="2000" b="1" baseline="30000" dirty="0">
                <a:solidFill>
                  <a:srgbClr val="BF570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*</a:t>
            </a:r>
            <a:r>
              <a:rPr lang="en-US" sz="2000" b="1" dirty="0">
                <a:solidFill>
                  <a:srgbClr val="BF570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:</a:t>
            </a:r>
            <a: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30% (6 assignments) </a:t>
            </a:r>
          </a:p>
          <a:p>
            <a:endParaRPr lang="en-US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*we will count best 4 out of 6 </a:t>
            </a:r>
          </a:p>
          <a:p>
            <a:endParaRPr lang="en-US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r>
              <a:rPr lang="en-US" sz="2000" b="1" dirty="0">
                <a:solidFill>
                  <a:srgbClr val="BF570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Projects:</a:t>
            </a:r>
            <a: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35% (2 projects, 20% and 15%) </a:t>
            </a:r>
          </a:p>
          <a:p>
            <a:endParaRPr lang="en-US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r>
              <a:rPr lang="en-US" sz="2000" b="1" dirty="0">
                <a:solidFill>
                  <a:srgbClr val="BF570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Final Exam:</a:t>
            </a:r>
            <a: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25%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5FBD93A8-02C6-2D4B-B30B-C31470D1F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5210740"/>
                  </p:ext>
                </p:extLst>
              </p:nvPr>
            </p:nvGraphicFramePr>
            <p:xfrm>
              <a:off x="156395" y="3646390"/>
              <a:ext cx="6447120" cy="11654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37835">
                      <a:extLst>
                        <a:ext uri="{9D8B030D-6E8A-4147-A177-3AD203B41FA5}">
                          <a16:colId xmlns:a16="http://schemas.microsoft.com/office/drawing/2014/main" val="801714247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3906430194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288634754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1594245492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3664135083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1957066425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288827891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4109338020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005698067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344128195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4132654311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885800782"/>
                        </a:ext>
                      </a:extLst>
                    </a:gridCol>
                  </a:tblGrid>
                  <a:tr h="38848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B+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C+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D+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extLst>
                      <a:ext uri="{0D108BD9-81ED-4DB2-BD59-A6C34878D82A}">
                        <a16:rowId xmlns:a16="http://schemas.microsoft.com/office/drawing/2014/main" val="999060291"/>
                      </a:ext>
                    </a:extLst>
                  </a:tr>
                  <a:tr h="7769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&gt; 90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100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&gt; 87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90</a:t>
                          </a:r>
                          <a:endParaRPr lang="en-US" sz="1400" dirty="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84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87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80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84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77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80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74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77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70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74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67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70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64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67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60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64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55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60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55</a:t>
                          </a:r>
                          <a:endParaRPr lang="en-US" sz="1400" dirty="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extLst>
                      <a:ext uri="{0D108BD9-81ED-4DB2-BD59-A6C34878D82A}">
                        <a16:rowId xmlns:a16="http://schemas.microsoft.com/office/drawing/2014/main" val="7377521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5FBD93A8-02C6-2D4B-B30B-C31470D1F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5210740"/>
                  </p:ext>
                </p:extLst>
              </p:nvPr>
            </p:nvGraphicFramePr>
            <p:xfrm>
              <a:off x="156395" y="3646390"/>
              <a:ext cx="6447120" cy="11654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37835">
                      <a:extLst>
                        <a:ext uri="{9D8B030D-6E8A-4147-A177-3AD203B41FA5}">
                          <a16:colId xmlns:a16="http://schemas.microsoft.com/office/drawing/2014/main" val="801714247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3906430194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288634754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1594245492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3664135083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1957066425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288827891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4109338020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005698067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344128195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4132654311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885800782"/>
                        </a:ext>
                      </a:extLst>
                    </a:gridCol>
                  </a:tblGrid>
                  <a:tr h="38848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B+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C+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D+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extLst>
                      <a:ext uri="{0D108BD9-81ED-4DB2-BD59-A6C34878D82A}">
                        <a16:rowId xmlns:a16="http://schemas.microsoft.com/office/drawing/2014/main" val="999060291"/>
                      </a:ext>
                    </a:extLst>
                  </a:tr>
                  <a:tr h="776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2381" t="-52459" r="-1116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100000" t="-52459" r="-99069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204762" t="-52459" r="-91428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304762" t="-52459" r="-81428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395349" t="-52459" r="-69534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507143" t="-52459" r="-61190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607143" t="-52459" r="-51190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690698" t="-52459" r="-4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809524" t="-52459" r="-30952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909524" t="-52459" r="-20952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986047" t="-52459" r="-10465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1111905" t="-52459" r="-714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77521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8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3615928" cy="525673"/>
            <a:chOff x="27432" y="0"/>
            <a:chExt cx="3615928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357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Assignments and Projects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7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D757EE-1123-DF43-82D4-5FDD4F06EF38}"/>
              </a:ext>
            </a:extLst>
          </p:cNvPr>
          <p:cNvSpPr/>
          <p:nvPr/>
        </p:nvSpPr>
        <p:spPr>
          <a:xfrm>
            <a:off x="75028" y="555114"/>
            <a:ext cx="660069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1. There will be a total of </a:t>
            </a:r>
            <a:r>
              <a:rPr lang="en-US" sz="16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6 assignments</a:t>
            </a: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(best 4 out of 6).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2. Assignment will be </a:t>
            </a:r>
            <a:r>
              <a:rPr lang="en-US" sz="16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due in a week</a:t>
            </a: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from the day it is assigned.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3. Delay allowed up to 4 days; each passing day you will </a:t>
            </a:r>
            <a:r>
              <a:rPr lang="en-US" sz="16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lose 20% </a:t>
            </a: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of the marks.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4. Late submission allowed but only if you have secured permission from the instructor.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5. In case of emergency, submit assignment late and inform instructor. If your reasons are not strong enough, it will be considered late submission.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6. Collaboration allowed but assignments must be prepared individually.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7. Codes should also be developed independently; you can, however, collaborate and brainstorm.</a:t>
            </a:r>
          </a:p>
        </p:txBody>
      </p:sp>
    </p:spTree>
    <p:extLst>
      <p:ext uri="{BB962C8B-B14F-4D97-AF65-F5344CB8AC3E}">
        <p14:creationId xmlns:p14="http://schemas.microsoft.com/office/powerpoint/2010/main" val="324429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3615928" cy="525673"/>
            <a:chOff x="27432" y="0"/>
            <a:chExt cx="3615928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357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Assignments and Projects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8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D757EE-1123-DF43-82D4-5FDD4F06EF38}"/>
              </a:ext>
            </a:extLst>
          </p:cNvPr>
          <p:cNvSpPr/>
          <p:nvPr/>
        </p:nvSpPr>
        <p:spPr>
          <a:xfrm>
            <a:off x="75028" y="555114"/>
            <a:ext cx="660069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1. There will be a total of </a:t>
            </a:r>
            <a:r>
              <a:rPr lang="en-US" sz="16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 projects</a:t>
            </a: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(best 4 out of 6).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2. Group of 5 students will be created and each group will finish the project.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3. Reports must be prepared individually.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4. Projects are due in </a:t>
            </a:r>
            <a:r>
              <a:rPr lang="en-US" sz="16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 weeks</a:t>
            </a: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0278D-D8C2-8E4E-8735-9CD4CB973256}"/>
              </a:ext>
            </a:extLst>
          </p:cNvPr>
          <p:cNvSpPr/>
          <p:nvPr/>
        </p:nvSpPr>
        <p:spPr>
          <a:xfrm>
            <a:off x="75028" y="2780529"/>
            <a:ext cx="3429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Project and Exam Dates</a:t>
            </a:r>
          </a:p>
          <a:p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Oct 1: Project 1 assigned</a:t>
            </a:r>
          </a:p>
          <a:p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Oct 15: Project 1 due</a:t>
            </a:r>
          </a:p>
          <a:p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Oct 29: Project 2 assigned</a:t>
            </a:r>
          </a:p>
          <a:p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Nov 12: Project 2 due</a:t>
            </a:r>
          </a:p>
          <a:p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Dec 14: Finals (Tue, 9 am – 12 pm)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6C15A5-EA87-3E42-B15D-AA2F0C40D745}"/>
              </a:ext>
            </a:extLst>
          </p:cNvPr>
          <p:cNvSpPr/>
          <p:nvPr/>
        </p:nvSpPr>
        <p:spPr>
          <a:xfrm>
            <a:off x="85419" y="4362563"/>
            <a:ext cx="3429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No-class Dates</a:t>
            </a:r>
          </a:p>
          <a:p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Sep 6, Nov 24, Nov 26</a:t>
            </a:r>
          </a:p>
        </p:txBody>
      </p:sp>
    </p:spTree>
    <p:extLst>
      <p:ext uri="{BB962C8B-B14F-4D97-AF65-F5344CB8AC3E}">
        <p14:creationId xmlns:p14="http://schemas.microsoft.com/office/powerpoint/2010/main" val="411778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1902318" cy="525673"/>
            <a:chOff x="27432" y="0"/>
            <a:chExt cx="1902318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18565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Lab Sessions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9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550A495-93DD-1042-AB67-9531B21D5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17" y="2420144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86A37-B94C-AA49-BB32-18C5A2F504FC}"/>
              </a:ext>
            </a:extLst>
          </p:cNvPr>
          <p:cNvSpPr/>
          <p:nvPr/>
        </p:nvSpPr>
        <p:spPr>
          <a:xfrm>
            <a:off x="75028" y="835094"/>
            <a:ext cx="483869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8"/>
            <a:r>
              <a:rPr lang="en-US" sz="16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Tuesday 9:30 am – </a:t>
            </a:r>
            <a:r>
              <a:rPr lang="en-US" sz="16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12:30 pm</a:t>
            </a:r>
          </a:p>
          <a:p>
            <a:pPr marL="7938"/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Unique </a:t>
            </a: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number: 15040</a:t>
            </a:r>
          </a:p>
          <a:p>
            <a:pPr marL="7938"/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Location: BME 3.312</a:t>
            </a:r>
          </a:p>
          <a:p>
            <a:pPr marL="7938"/>
            <a:r>
              <a:rPr lang="en-US" sz="1400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Chungmin</a:t>
            </a: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, Maria (9.30 am – 11 am)</a:t>
            </a:r>
          </a:p>
          <a:p>
            <a:pPr marL="7938"/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 </a:t>
            </a:r>
          </a:p>
          <a:p>
            <a:pPr marL="7938"/>
            <a:r>
              <a:rPr lang="en-US" sz="16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Tuesday 3:30 pm – 6:30 pm </a:t>
            </a:r>
          </a:p>
          <a:p>
            <a:pPr marL="7938"/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Unique number: 15050</a:t>
            </a:r>
          </a:p>
          <a:p>
            <a:pPr marL="7938"/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Location: ETC 2.132</a:t>
            </a:r>
          </a:p>
          <a:p>
            <a:pPr marL="7938"/>
            <a:r>
              <a:rPr lang="en-US" sz="1400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Chungmin</a:t>
            </a: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, Sung (3.30 pm – 5 pm)</a:t>
            </a:r>
          </a:p>
          <a:p>
            <a:pPr marL="7938"/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 </a:t>
            </a:r>
          </a:p>
          <a:p>
            <a:pPr marL="7938"/>
            <a:r>
              <a:rPr lang="en-US" sz="16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Thursday 12:30 pm – 3:30 pm </a:t>
            </a:r>
          </a:p>
          <a:p>
            <a:pPr marL="7938"/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Unique number: 15045</a:t>
            </a:r>
          </a:p>
          <a:p>
            <a:pPr marL="7938"/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Location: BME 3.312</a:t>
            </a:r>
          </a:p>
          <a:p>
            <a:pPr marL="7938"/>
            <a:r>
              <a:rPr lang="en-US" sz="1400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Chungmin</a:t>
            </a: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, </a:t>
            </a:r>
            <a:r>
              <a:rPr lang="en-US" sz="1400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Parth</a:t>
            </a: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(12.30 pm – 2 pm)</a:t>
            </a:r>
          </a:p>
        </p:txBody>
      </p:sp>
    </p:spTree>
    <p:extLst>
      <p:ext uri="{BB962C8B-B14F-4D97-AF65-F5344CB8AC3E}">
        <p14:creationId xmlns:p14="http://schemas.microsoft.com/office/powerpoint/2010/main" val="138044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1902318" cy="525673"/>
            <a:chOff x="27432" y="0"/>
            <a:chExt cx="1902318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18565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Lab Sessions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10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F21180-A149-524E-8B8E-55B2B517F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2494"/>
              </p:ext>
            </p:extLst>
          </p:nvPr>
        </p:nvGraphicFramePr>
        <p:xfrm>
          <a:off x="213617" y="1108342"/>
          <a:ext cx="5915024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6563">
                  <a:extLst>
                    <a:ext uri="{9D8B030D-6E8A-4147-A177-3AD203B41FA5}">
                      <a16:colId xmlns:a16="http://schemas.microsoft.com/office/drawing/2014/main" val="3384211192"/>
                    </a:ext>
                  </a:extLst>
                </a:gridCol>
                <a:gridCol w="630725">
                  <a:extLst>
                    <a:ext uri="{9D8B030D-6E8A-4147-A177-3AD203B41FA5}">
                      <a16:colId xmlns:a16="http://schemas.microsoft.com/office/drawing/2014/main" val="4054181636"/>
                    </a:ext>
                  </a:extLst>
                </a:gridCol>
                <a:gridCol w="1124171">
                  <a:extLst>
                    <a:ext uri="{9D8B030D-6E8A-4147-A177-3AD203B41FA5}">
                      <a16:colId xmlns:a16="http://schemas.microsoft.com/office/drawing/2014/main" val="2266003262"/>
                    </a:ext>
                  </a:extLst>
                </a:gridCol>
                <a:gridCol w="776861">
                  <a:extLst>
                    <a:ext uri="{9D8B030D-6E8A-4147-A177-3AD203B41FA5}">
                      <a16:colId xmlns:a16="http://schemas.microsoft.com/office/drawing/2014/main" val="903285946"/>
                    </a:ext>
                  </a:extLst>
                </a:gridCol>
                <a:gridCol w="2786704">
                  <a:extLst>
                    <a:ext uri="{9D8B030D-6E8A-4147-A177-3AD203B41FA5}">
                      <a16:colId xmlns:a16="http://schemas.microsoft.com/office/drawing/2014/main" val="680651233"/>
                    </a:ext>
                  </a:extLst>
                </a:gridCol>
              </a:tblGrid>
              <a:tr h="3036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Lab Number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Week Number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Dates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Topic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Comments</a:t>
                      </a:r>
                      <a:endParaRPr lang="en-US" sz="1200" dirty="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2036266018"/>
                  </a:ext>
                </a:extLst>
              </a:tr>
              <a:tr h="1518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2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8/30 – 9/3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MATLAB basics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2808431666"/>
                  </a:ext>
                </a:extLst>
              </a:tr>
              <a:tr h="1518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2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4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9/13 – 9/17 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1,2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MATLAB advance, Computing errors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2273373441"/>
                  </a:ext>
                </a:extLst>
              </a:tr>
              <a:tr h="1518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3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5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9/20 – 9/24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3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Roots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2002916199"/>
                  </a:ext>
                </a:extLst>
              </a:tr>
              <a:tr h="1518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4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6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9/27 – 10/1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4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Linear algebra and Gauss elimination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4241382712"/>
                  </a:ext>
                </a:extLst>
              </a:tr>
              <a:tr h="1518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5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7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10/4 – 10/8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 – 4 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Review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2619228368"/>
                  </a:ext>
                </a:extLst>
              </a:tr>
              <a:tr h="1518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6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8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10/11 – 10/15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4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Iterative methods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636439745"/>
                  </a:ext>
                </a:extLst>
              </a:tr>
              <a:tr h="1518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7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9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10/18 – 10/22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5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Eigenvalues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3080470663"/>
                  </a:ext>
                </a:extLst>
              </a:tr>
              <a:tr h="1518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8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10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10/25 – 10/29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6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Regression and curve fitting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2824565018"/>
                  </a:ext>
                </a:extLst>
              </a:tr>
              <a:tr h="1518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9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11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11/1 – 11/5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5 – 6 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Review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1472149324"/>
                  </a:ext>
                </a:extLst>
              </a:tr>
              <a:tr h="1518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10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12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11/8 – 11/12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7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Polynomial interpolation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2012927200"/>
                  </a:ext>
                </a:extLst>
              </a:tr>
              <a:tr h="1518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11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13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11/15 – 11/19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8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Numerical integration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2097390874"/>
                  </a:ext>
                </a:extLst>
              </a:tr>
              <a:tr h="1518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12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15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11/29 – 12/3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9</a:t>
                      </a:r>
                      <a:endParaRPr lang="en-US" sz="120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MU Bright Roman" panose="02000603000000000000" pitchFamily="2" charset="0"/>
                          <a:ea typeface="CMU Bright Roman" panose="02000603000000000000" pitchFamily="2" charset="0"/>
                          <a:cs typeface="CMU Bright Roman" panose="02000603000000000000" pitchFamily="2" charset="0"/>
                        </a:rPr>
                        <a:t>Numerical differentiation</a:t>
                      </a:r>
                      <a:endParaRPr lang="en-US" sz="1200" dirty="0">
                        <a:effectLst/>
                        <a:latin typeface="CMU Bright Roman" panose="02000603000000000000" pitchFamily="2" charset="0"/>
                        <a:ea typeface="CMU Bright Roman" panose="02000603000000000000" pitchFamily="2" charset="0"/>
                        <a:cs typeface="CMU Bright Roman" panose="02000603000000000000" pitchFamily="2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13043537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550A495-93DD-1042-AB67-9531B21D5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17" y="2420144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2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3393111" cy="525673"/>
            <a:chOff x="27432" y="0"/>
            <a:chExt cx="3393111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3347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Discussion on class type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11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2C66C-0B12-114A-B8F6-770C2F6CF7D2}"/>
              </a:ext>
            </a:extLst>
          </p:cNvPr>
          <p:cNvSpPr/>
          <p:nvPr/>
        </p:nvSpPr>
        <p:spPr>
          <a:xfrm>
            <a:off x="80667" y="859983"/>
            <a:ext cx="6696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In-person or mix of in-person and online?</a:t>
            </a:r>
          </a:p>
        </p:txBody>
      </p:sp>
    </p:spTree>
    <p:extLst>
      <p:ext uri="{BB962C8B-B14F-4D97-AF65-F5344CB8AC3E}">
        <p14:creationId xmlns:p14="http://schemas.microsoft.com/office/powerpoint/2010/main" val="1068030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782914" cy="525673"/>
            <a:chOff x="27432" y="0"/>
            <a:chExt cx="4782914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737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Key Topics and Their Applications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12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2C66C-0B12-114A-B8F6-770C2F6CF7D2}"/>
              </a:ext>
            </a:extLst>
          </p:cNvPr>
          <p:cNvSpPr/>
          <p:nvPr/>
        </p:nvSpPr>
        <p:spPr>
          <a:xfrm>
            <a:off x="75028" y="559775"/>
            <a:ext cx="6696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20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Roots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092613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782914" cy="525673"/>
            <a:chOff x="27432" y="0"/>
            <a:chExt cx="4782914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737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Key Topics and Their Applications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13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2C66C-0B12-114A-B8F6-770C2F6CF7D2}"/>
              </a:ext>
            </a:extLst>
          </p:cNvPr>
          <p:cNvSpPr/>
          <p:nvPr/>
        </p:nvSpPr>
        <p:spPr>
          <a:xfrm>
            <a:off x="75028" y="559775"/>
            <a:ext cx="6696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20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Linear Systems of Equations</a:t>
            </a:r>
          </a:p>
        </p:txBody>
      </p:sp>
    </p:spTree>
    <p:extLst>
      <p:ext uri="{BB962C8B-B14F-4D97-AF65-F5344CB8AC3E}">
        <p14:creationId xmlns:p14="http://schemas.microsoft.com/office/powerpoint/2010/main" val="550077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782914" cy="525673"/>
            <a:chOff x="27432" y="0"/>
            <a:chExt cx="4782914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737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Key Topics and Their Applications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14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2C66C-0B12-114A-B8F6-770C2F6CF7D2}"/>
              </a:ext>
            </a:extLst>
          </p:cNvPr>
          <p:cNvSpPr/>
          <p:nvPr/>
        </p:nvSpPr>
        <p:spPr>
          <a:xfrm>
            <a:off x="75028" y="559775"/>
            <a:ext cx="6696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20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Eigenvalues and Eigenvectors</a:t>
            </a:r>
          </a:p>
        </p:txBody>
      </p:sp>
    </p:spTree>
    <p:extLst>
      <p:ext uri="{BB962C8B-B14F-4D97-AF65-F5344CB8AC3E}">
        <p14:creationId xmlns:p14="http://schemas.microsoft.com/office/powerpoint/2010/main" val="212405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951737" cy="525673"/>
            <a:chOff x="27432" y="0"/>
            <a:chExt cx="951737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906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Goals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</a:t>
            </a: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663D93DA-D0ED-FD4C-BD97-0FA6A39A73EE}"/>
              </a:ext>
            </a:extLst>
          </p:cNvPr>
          <p:cNvSpPr txBox="1">
            <a:spLocks/>
          </p:cNvSpPr>
          <p:nvPr/>
        </p:nvSpPr>
        <p:spPr>
          <a:xfrm>
            <a:off x="182283" y="895350"/>
            <a:ext cx="6599517" cy="134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marR="386715" indent="-342900" algn="just" fontAlgn="auto">
              <a:lnSpc>
                <a:spcPts val="3020"/>
              </a:lnSpc>
              <a:spcAft>
                <a:spcPts val="0"/>
              </a:spcAft>
              <a:buClr>
                <a:srgbClr val="39C0BA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000" spc="-5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Introduction</a:t>
            </a:r>
          </a:p>
          <a:p>
            <a:pPr marL="355600" marR="386715" indent="-342900" algn="just" fontAlgn="auto">
              <a:lnSpc>
                <a:spcPts val="3020"/>
              </a:lnSpc>
              <a:spcAft>
                <a:spcPts val="0"/>
              </a:spcAft>
              <a:buClr>
                <a:srgbClr val="39C0BA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000" spc="-5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Grading, assignments, class-type</a:t>
            </a:r>
          </a:p>
          <a:p>
            <a:pPr marL="355600" marR="386715" indent="-342900" algn="just" fontAlgn="auto">
              <a:lnSpc>
                <a:spcPts val="3020"/>
              </a:lnSpc>
              <a:spcAft>
                <a:spcPts val="0"/>
              </a:spcAft>
              <a:buClr>
                <a:srgbClr val="39C0BA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000" spc="-5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Syllabus – Briefly looking at all key topics</a:t>
            </a: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782914" cy="525673"/>
            <a:chOff x="27432" y="0"/>
            <a:chExt cx="4782914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737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Key Topics and Their Applications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15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2C66C-0B12-114A-B8F6-770C2F6CF7D2}"/>
              </a:ext>
            </a:extLst>
          </p:cNvPr>
          <p:cNvSpPr/>
          <p:nvPr/>
        </p:nvSpPr>
        <p:spPr>
          <a:xfrm>
            <a:off x="75028" y="559775"/>
            <a:ext cx="6696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20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Regression, curve fitting,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89140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782914" cy="525673"/>
            <a:chOff x="27432" y="0"/>
            <a:chExt cx="4782914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737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Key Topics and Their Applications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16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2C66C-0B12-114A-B8F6-770C2F6CF7D2}"/>
              </a:ext>
            </a:extLst>
          </p:cNvPr>
          <p:cNvSpPr/>
          <p:nvPr/>
        </p:nvSpPr>
        <p:spPr>
          <a:xfrm>
            <a:off x="75028" y="559775"/>
            <a:ext cx="6696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20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Solving Differential Equations</a:t>
            </a:r>
          </a:p>
        </p:txBody>
      </p:sp>
    </p:spTree>
    <p:extLst>
      <p:ext uri="{BB962C8B-B14F-4D97-AF65-F5344CB8AC3E}">
        <p14:creationId xmlns:p14="http://schemas.microsoft.com/office/powerpoint/2010/main" val="158318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2178035" cy="525673"/>
            <a:chOff x="27432" y="0"/>
            <a:chExt cx="2178035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21323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1. Introduction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103F3B-0BCA-E34D-9A0D-28696F103693}"/>
              </a:ext>
            </a:extLst>
          </p:cNvPr>
          <p:cNvSpPr/>
          <p:nvPr/>
        </p:nvSpPr>
        <p:spPr>
          <a:xfrm>
            <a:off x="80725" y="666750"/>
            <a:ext cx="3424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00009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2000" b="1" spc="-4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Instructor: Prashant K. Jha</a:t>
            </a:r>
            <a:endParaRPr lang="en-US" sz="2200" spc="-4" dirty="0">
              <a:solidFill>
                <a:srgbClr val="00009A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16C81F0-0469-2D40-8CEC-F70A34348E01}"/>
              </a:ext>
            </a:extLst>
          </p:cNvPr>
          <p:cNvSpPr/>
          <p:nvPr/>
        </p:nvSpPr>
        <p:spPr>
          <a:xfrm>
            <a:off x="75028" y="971550"/>
            <a:ext cx="66966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106" marR="5603" indent="-342900">
              <a:spcBef>
                <a:spcPts val="0"/>
              </a:spcBef>
              <a:buClr>
                <a:srgbClr val="39C0BA"/>
              </a:buClr>
              <a:buFont typeface="Wingdings" pitchFamily="2" charset="2"/>
              <a:buChar char="Ø"/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Ph.D. (2016), Civil Engineering, Carnegie Mellon University</a:t>
            </a:r>
          </a:p>
          <a:p>
            <a:pPr marL="354106" marR="5603" indent="-342900">
              <a:spcBef>
                <a:spcPts val="0"/>
              </a:spcBef>
              <a:buClr>
                <a:srgbClr val="39C0BA"/>
              </a:buClr>
              <a:buFont typeface="Wingdings" pitchFamily="2" charset="2"/>
              <a:buChar char="Ø"/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Postdoc experience, Dept. of Mathematics, Louisiana State University</a:t>
            </a:r>
          </a:p>
          <a:p>
            <a:pPr marL="354106" marR="5603" indent="-342900">
              <a:spcBef>
                <a:spcPts val="0"/>
              </a:spcBef>
              <a:buClr>
                <a:srgbClr val="39C0BA"/>
              </a:buClr>
              <a:buFont typeface="Wingdings" pitchFamily="2" charset="2"/>
              <a:buChar char="Ø"/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Currently Research Associate at Oden Institute, University of Texas at Austin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F5D307A-67D2-F647-8965-D246364FFCA3}"/>
              </a:ext>
            </a:extLst>
          </p:cNvPr>
          <p:cNvSpPr/>
          <p:nvPr/>
        </p:nvSpPr>
        <p:spPr>
          <a:xfrm>
            <a:off x="75028" y="1956036"/>
            <a:ext cx="66966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My research work is at the intersection of applied mathematics and computational science. Currently, I am working in the areas of mechanics of solids and granular media, computational oncology and biomedical engineering, and multiscale modeling.</a:t>
            </a:r>
          </a:p>
        </p:txBody>
      </p:sp>
    </p:spTree>
    <p:extLst>
      <p:ext uri="{BB962C8B-B14F-4D97-AF65-F5344CB8AC3E}">
        <p14:creationId xmlns:p14="http://schemas.microsoft.com/office/powerpoint/2010/main" val="123008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875888" cy="525673"/>
            <a:chOff x="27432" y="0"/>
            <a:chExt cx="4875888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8301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Teaching Assistant: </a:t>
              </a:r>
              <a:r>
                <a:rPr lang="en-US" b="1" dirty="0" err="1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Chungmin</a:t>
              </a:r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 Han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F5D307A-67D2-F647-8965-D246364FFCA3}"/>
              </a:ext>
            </a:extLst>
          </p:cNvPr>
          <p:cNvSpPr/>
          <p:nvPr/>
        </p:nvSpPr>
        <p:spPr>
          <a:xfrm>
            <a:off x="2050015" y="1472595"/>
            <a:ext cx="46380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I'm a Ph.D. student with an interest in clinical/computational neuroscience. I study brain responses by utilizing non-invasive neuroimaging, fMRI, and MEG. Anyone who's seeking advice in this field is more than welcome to ask me questions.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CE82D4-6EE4-1C4E-BFA4-28174F92C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7" y="971550"/>
            <a:ext cx="1928813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8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853446" cy="525673"/>
            <a:chOff x="27432" y="0"/>
            <a:chExt cx="4853446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8077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Learning Assistants: Maria Amador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B486D4-18C1-CA43-80BF-2258A4BA2FB7}"/>
              </a:ext>
            </a:extLst>
          </p:cNvPr>
          <p:cNvSpPr/>
          <p:nvPr/>
        </p:nvSpPr>
        <p:spPr>
          <a:xfrm>
            <a:off x="2355760" y="1651318"/>
            <a:ext cx="44021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 am a 3rd year Track 2 BME and math major. This semester, I will continue my position as a policy coder for the UT-Oxford COVID-19 Modeling Consortium. I love to travel, play piano, and binge Netflix! After graduation, I hope to go to med school.</a:t>
            </a:r>
          </a:p>
        </p:txBody>
      </p:sp>
      <p:pic>
        <p:nvPicPr>
          <p:cNvPr id="3" name="Picture 2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BD30764C-B1D0-AE42-8059-095C2FF0C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" y="731173"/>
            <a:ext cx="2271879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8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951230" cy="525673"/>
            <a:chOff x="27432" y="0"/>
            <a:chExt cx="4951230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905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Learning Assistants: </a:t>
              </a:r>
              <a:r>
                <a:rPr lang="en-US" b="1" dirty="0" err="1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Parth</a:t>
              </a:r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 </a:t>
              </a:r>
              <a:r>
                <a:rPr lang="en-US" b="1" dirty="0" err="1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Malaviya</a:t>
              </a:r>
              <a:endParaRPr lang="en-US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B486D4-18C1-CA43-80BF-2258A4BA2FB7}"/>
              </a:ext>
            </a:extLst>
          </p:cNvPr>
          <p:cNvSpPr/>
          <p:nvPr/>
        </p:nvSpPr>
        <p:spPr>
          <a:xfrm>
            <a:off x="2895600" y="1043728"/>
            <a:ext cx="44021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Year: </a:t>
            </a:r>
            <a:r>
              <a:rPr lang="en-US" sz="1600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SeniorTrack</a:t>
            </a: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: BME - Cellular &amp; Bimolecular Engineering</a:t>
            </a:r>
          </a:p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Hobbies: Gardening and playing pick-up basketball</a:t>
            </a:r>
          </a:p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Career Interests: Medical School</a:t>
            </a:r>
          </a:p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b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endParaRPr lang="en-US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Undergrads, feel free to reach out about questions regarding this course or navigating BME during OH or via email/zoom.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48D0B-5665-A242-9FD1-BF57D6B12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t="20202"/>
          <a:stretch/>
        </p:blipFill>
        <p:spPr>
          <a:xfrm>
            <a:off x="56370" y="1428750"/>
            <a:ext cx="2708476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9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346897" cy="525673"/>
            <a:chOff x="27432" y="0"/>
            <a:chExt cx="4346897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3011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Learning Assistants: Sung Jung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522B0-A3BF-B740-9ADE-FB0A9B434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3" y="1276350"/>
            <a:ext cx="2006600" cy="2006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B486D4-18C1-CA43-80BF-2258A4BA2FB7}"/>
              </a:ext>
            </a:extLst>
          </p:cNvPr>
          <p:cNvSpPr/>
          <p:nvPr/>
        </p:nvSpPr>
        <p:spPr>
          <a:xfrm>
            <a:off x="2273608" y="1002377"/>
            <a:ext cx="44021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 am a 4th-year BME undergraduate student in the BSBME/MSE integrated program. My research interests are in applying computational techniques to model and simulate atomic and molecular phenomena. This fall, I will be continuing my position in the </a:t>
            </a:r>
            <a:r>
              <a:rPr lang="en-US" sz="1600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Henkelman</a:t>
            </a: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Research Group at Oden to optimize the querying algorithm of a database designed to accelerate adaptive kinetic Monte Carlo simulations of solid-state materials.</a:t>
            </a:r>
          </a:p>
        </p:txBody>
      </p:sp>
    </p:spTree>
    <p:extLst>
      <p:ext uri="{BB962C8B-B14F-4D97-AF65-F5344CB8AC3E}">
        <p14:creationId xmlns:p14="http://schemas.microsoft.com/office/powerpoint/2010/main" val="290553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1467904" cy="525673"/>
            <a:chOff x="27432" y="0"/>
            <a:chExt cx="1467904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Objective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3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719D8F3-2524-3C48-B3D1-7EC28B16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91" y="1200150"/>
            <a:ext cx="6676609" cy="14463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Develop</a:t>
            </a:r>
            <a: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the understanding of numerical algorithms to solve various classes of problems frequently encountered in engineering discipline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Develop</a:t>
            </a:r>
            <a: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ability to implement the ideas in computer and perform numerical calculation</a:t>
            </a:r>
          </a:p>
        </p:txBody>
      </p:sp>
    </p:spTree>
    <p:extLst>
      <p:ext uri="{BB962C8B-B14F-4D97-AF65-F5344CB8AC3E}">
        <p14:creationId xmlns:p14="http://schemas.microsoft.com/office/powerpoint/2010/main" val="154939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242703" cy="525673"/>
            <a:chOff x="27432" y="0"/>
            <a:chExt cx="4242703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196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Reference and Topics Covered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4</a:t>
            </a:r>
          </a:p>
        </p:txBody>
      </p:sp>
      <p:pic>
        <p:nvPicPr>
          <p:cNvPr id="5" name="Picture 4" descr="A picture containing text, outdoor, mountain&#10;&#10;Description automatically generated">
            <a:extLst>
              <a:ext uri="{FF2B5EF4-FFF2-40B4-BE49-F238E27FC236}">
                <a16:creationId xmlns:a16="http://schemas.microsoft.com/office/drawing/2014/main" id="{EEDC2C7F-EE86-E541-932F-BEB6342A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2" y="679377"/>
            <a:ext cx="2637117" cy="330088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F8ACD55-026D-FD4D-83CE-0BB6FA19BE74}"/>
              </a:ext>
            </a:extLst>
          </p:cNvPr>
          <p:cNvSpPr/>
          <p:nvPr/>
        </p:nvSpPr>
        <p:spPr>
          <a:xfrm>
            <a:off x="2854870" y="1274288"/>
            <a:ext cx="40204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Steven C. </a:t>
            </a:r>
            <a:r>
              <a:rPr lang="en-US" sz="1800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Chapra</a:t>
            </a:r>
            <a:r>
              <a:rPr lang="en-US" sz="1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, </a:t>
            </a:r>
            <a:r>
              <a:rPr lang="en-US" sz="1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Applied Numerical Methods with </a:t>
            </a:r>
            <a:r>
              <a:rPr lang="en-US" sz="1800" b="1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Matlab</a:t>
            </a:r>
            <a:r>
              <a:rPr lang="en-US" sz="1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for Engineers </a:t>
            </a:r>
            <a:r>
              <a:rPr lang="en-US" sz="1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and </a:t>
            </a:r>
            <a:r>
              <a:rPr lang="en-US" sz="1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Scientists</a:t>
            </a:r>
            <a:r>
              <a:rPr lang="en-US" sz="1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, </a:t>
            </a:r>
            <a:r>
              <a:rPr lang="en-US" sz="1800" i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3rd ed</a:t>
            </a:r>
            <a:r>
              <a:rPr lang="en-US" sz="1800" i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., McGraw-Hill, 2012.</a:t>
            </a:r>
          </a:p>
          <a:p>
            <a:br>
              <a:rPr lang="en-US" sz="1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*</a:t>
            </a:r>
            <a:r>
              <a:rPr lang="en-US" sz="1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4th ed. could also be used; however, I will use 3</a:t>
            </a:r>
            <a:r>
              <a:rPr lang="en-US" sz="1800" baseline="30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rd</a:t>
            </a:r>
            <a:r>
              <a:rPr lang="en-US" sz="1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ed. as main reference.</a:t>
            </a:r>
          </a:p>
        </p:txBody>
      </p:sp>
    </p:spTree>
    <p:extLst>
      <p:ext uri="{BB962C8B-B14F-4D97-AF65-F5344CB8AC3E}">
        <p14:creationId xmlns:p14="http://schemas.microsoft.com/office/powerpoint/2010/main" val="4096184351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23729</TotalTime>
  <Words>1242</Words>
  <Application>Microsoft Macintosh PowerPoint</Application>
  <PresentationFormat>Custom</PresentationFormat>
  <Paragraphs>218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Cambria Math</vt:lpstr>
      <vt:lpstr>CMU BRIGHT ROMAN</vt:lpstr>
      <vt:lpstr>CMU BRIGHT ROMAN</vt:lpstr>
      <vt:lpstr>New York</vt:lpstr>
      <vt:lpstr>Wingdings</vt:lpstr>
      <vt:lpstr>16-9 Cover</vt:lpstr>
      <vt:lpstr>16-9 Light Background</vt:lpstr>
      <vt:lpstr>16-9 White Backgroud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Prashant K Jha</cp:lastModifiedBy>
  <cp:revision>799</cp:revision>
  <cp:lastPrinted>2011-01-24T02:49:42Z</cp:lastPrinted>
  <dcterms:created xsi:type="dcterms:W3CDTF">2011-06-30T15:04:08Z</dcterms:created>
  <dcterms:modified xsi:type="dcterms:W3CDTF">2021-08-25T15:25:47Z</dcterms:modified>
  <cp:category/>
</cp:coreProperties>
</file>