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35"/>
  </p:notesMasterIdLst>
  <p:sldIdLst>
    <p:sldId id="256" r:id="rId2"/>
    <p:sldId id="257" r:id="rId3"/>
    <p:sldId id="258" r:id="rId4"/>
    <p:sldId id="288" r:id="rId5"/>
    <p:sldId id="259" r:id="rId6"/>
    <p:sldId id="260" r:id="rId7"/>
    <p:sldId id="265" r:id="rId8"/>
    <p:sldId id="261" r:id="rId9"/>
    <p:sldId id="262" r:id="rId10"/>
    <p:sldId id="263" r:id="rId11"/>
    <p:sldId id="264" r:id="rId12"/>
    <p:sldId id="266" r:id="rId13"/>
    <p:sldId id="278" r:id="rId14"/>
    <p:sldId id="277" r:id="rId15"/>
    <p:sldId id="279" r:id="rId16"/>
    <p:sldId id="280" r:id="rId17"/>
    <p:sldId id="275" r:id="rId18"/>
    <p:sldId id="268" r:id="rId19"/>
    <p:sldId id="276" r:id="rId20"/>
    <p:sldId id="267" r:id="rId21"/>
    <p:sldId id="269" r:id="rId22"/>
    <p:sldId id="285" r:id="rId23"/>
    <p:sldId id="286" r:id="rId24"/>
    <p:sldId id="282" r:id="rId25"/>
    <p:sldId id="271" r:id="rId26"/>
    <p:sldId id="270" r:id="rId27"/>
    <p:sldId id="284" r:id="rId28"/>
    <p:sldId id="273" r:id="rId29"/>
    <p:sldId id="272" r:id="rId30"/>
    <p:sldId id="287" r:id="rId31"/>
    <p:sldId id="274" r:id="rId32"/>
    <p:sldId id="283" r:id="rId33"/>
    <p:sldId id="28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8A8BB-5230-44BC-AD09-6D00A1E42787}" type="datetimeFigureOut">
              <a:rPr lang="en-US"/>
              <a:t>4/11/2015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32AF9-5819-43C4-B663-4B4BFDE633DE}" type="slidenum">
              <a:rPr lang="en-US"/>
              <a:t>‹#›</a:t>
            </a:fld>
            <a:endParaRPr lang="en-US"/>
          </a:p>
        </p:txBody>
      </p:sp>
    </p:spTree>
    <p:extLst>
      <p:ext uri="{BB962C8B-B14F-4D97-AF65-F5344CB8AC3E}">
        <p14:creationId xmlns:p14="http://schemas.microsoft.com/office/powerpoint/2010/main" val="4073568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189464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3498681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4087004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2417054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12</a:t>
            </a:fld>
            <a:endParaRPr lang="en-US"/>
          </a:p>
        </p:txBody>
      </p:sp>
    </p:spTree>
    <p:extLst>
      <p:ext uri="{BB962C8B-B14F-4D97-AF65-F5344CB8AC3E}">
        <p14:creationId xmlns:p14="http://schemas.microsoft.com/office/powerpoint/2010/main" val="3587437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12</a:t>
            </a:fld>
            <a:endParaRPr lang="en-US"/>
          </a:p>
        </p:txBody>
      </p:sp>
    </p:spTree>
    <p:extLst>
      <p:ext uri="{BB962C8B-B14F-4D97-AF65-F5344CB8AC3E}">
        <p14:creationId xmlns:p14="http://schemas.microsoft.com/office/powerpoint/2010/main" val="823067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14</a:t>
            </a:fld>
            <a:endParaRPr lang="en-US"/>
          </a:p>
        </p:txBody>
      </p:sp>
    </p:spTree>
    <p:extLst>
      <p:ext uri="{BB962C8B-B14F-4D97-AF65-F5344CB8AC3E}">
        <p14:creationId xmlns:p14="http://schemas.microsoft.com/office/powerpoint/2010/main" val="758669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15</a:t>
            </a:fld>
            <a:endParaRPr lang="en-US"/>
          </a:p>
        </p:txBody>
      </p:sp>
    </p:spTree>
    <p:extLst>
      <p:ext uri="{BB962C8B-B14F-4D97-AF65-F5344CB8AC3E}">
        <p14:creationId xmlns:p14="http://schemas.microsoft.com/office/powerpoint/2010/main" val="481835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128205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1093919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234514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1421771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3774541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266944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21</a:t>
            </a:fld>
            <a:endParaRPr lang="en-US"/>
          </a:p>
        </p:txBody>
      </p:sp>
    </p:spTree>
    <p:extLst>
      <p:ext uri="{BB962C8B-B14F-4D97-AF65-F5344CB8AC3E}">
        <p14:creationId xmlns:p14="http://schemas.microsoft.com/office/powerpoint/2010/main" val="2052846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22</a:t>
            </a:fld>
            <a:endParaRPr lang="en-US"/>
          </a:p>
        </p:txBody>
      </p:sp>
    </p:spTree>
    <p:extLst>
      <p:ext uri="{BB962C8B-B14F-4D97-AF65-F5344CB8AC3E}">
        <p14:creationId xmlns:p14="http://schemas.microsoft.com/office/powerpoint/2010/main" val="495888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21</a:t>
            </a:fld>
            <a:endParaRPr lang="en-US"/>
          </a:p>
        </p:txBody>
      </p:sp>
    </p:spTree>
    <p:extLst>
      <p:ext uri="{BB962C8B-B14F-4D97-AF65-F5344CB8AC3E}">
        <p14:creationId xmlns:p14="http://schemas.microsoft.com/office/powerpoint/2010/main" val="1609219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1549780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144149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3492558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766276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227262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4228504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29</a:t>
            </a:fld>
            <a:endParaRPr lang="en-US"/>
          </a:p>
        </p:txBody>
      </p:sp>
    </p:spTree>
    <p:extLst>
      <p:ext uri="{BB962C8B-B14F-4D97-AF65-F5344CB8AC3E}">
        <p14:creationId xmlns:p14="http://schemas.microsoft.com/office/powerpoint/2010/main" val="2805595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1403120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26</a:t>
            </a:fld>
            <a:endParaRPr lang="en-US"/>
          </a:p>
        </p:txBody>
      </p:sp>
    </p:spTree>
    <p:extLst>
      <p:ext uri="{BB962C8B-B14F-4D97-AF65-F5344CB8AC3E}">
        <p14:creationId xmlns:p14="http://schemas.microsoft.com/office/powerpoint/2010/main" val="2575185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26</a:t>
            </a:fld>
            <a:endParaRPr lang="en-US"/>
          </a:p>
        </p:txBody>
      </p:sp>
    </p:spTree>
    <p:extLst>
      <p:ext uri="{BB962C8B-B14F-4D97-AF65-F5344CB8AC3E}">
        <p14:creationId xmlns:p14="http://schemas.microsoft.com/office/powerpoint/2010/main" val="317705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4</a:t>
            </a:fld>
            <a:endParaRPr lang="en-US"/>
          </a:p>
        </p:txBody>
      </p:sp>
    </p:spTree>
    <p:extLst>
      <p:ext uri="{BB962C8B-B14F-4D97-AF65-F5344CB8AC3E}">
        <p14:creationId xmlns:p14="http://schemas.microsoft.com/office/powerpoint/2010/main" val="3606893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4134010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57536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722977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199712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B32AF9-5819-43C4-B663-4B4BFDE633DE}" type="slidenum">
              <a:rPr lang="en-US"/>
              <a:t>‹#›</a:t>
            </a:fld>
            <a:endParaRPr lang="en-US"/>
          </a:p>
        </p:txBody>
      </p:sp>
    </p:spTree>
    <p:extLst>
      <p:ext uri="{BB962C8B-B14F-4D97-AF65-F5344CB8AC3E}">
        <p14:creationId xmlns:p14="http://schemas.microsoft.com/office/powerpoint/2010/main" val="292360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135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70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4345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358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9193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558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627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800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88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378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50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98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42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166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48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657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4/11/2015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261058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rchive.ics.uci.edu/ml/datasets/Bike+Sharing+Datas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ncbi.nlm.nih.gov/pmc/articles/PMC3885826/"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en.wikipedia.org/wiki/Ensemble_learning#Stacking" TargetMode="External"/><Relationship Id="rId3" Type="http://schemas.openxmlformats.org/officeDocument/2006/relationships/hyperlink" Target="https://www.kaggle.com/c/bike-sharing-demand" TargetMode="External"/><Relationship Id="rId7" Type="http://schemas.openxmlformats.org/officeDocument/2006/relationships/hyperlink" Target="http://en.wikipedia.org/wiki/Gradient_boosti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cikit-learn.org/stable/modules/ensemble.html" TargetMode="External"/><Relationship Id="rId5" Type="http://schemas.openxmlformats.org/officeDocument/2006/relationships/hyperlink" Target="http://scikit-learn.org/stable/modules/generated/sklearn.linear_model.LinearRegression.html" TargetMode="External"/><Relationship Id="rId10" Type="http://schemas.openxmlformats.org/officeDocument/2006/relationships/hyperlink" Target="http://www.ncbi.nlm.nih.gov/pmc/articles/PMC3885826/" TargetMode="External"/><Relationship Id="rId4" Type="http://schemas.openxmlformats.org/officeDocument/2006/relationships/hyperlink" Target="http://cran.r-project.org/web/packages/partykit/vignettes/ctree.pdf" TargetMode="External"/><Relationship Id="rId9" Type="http://schemas.openxmlformats.org/officeDocument/2006/relationships/hyperlink" Target="http://cran.r-project.org/web/packages/neuralnet/neuraln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8909" y="466858"/>
            <a:ext cx="8915399" cy="2262781"/>
          </a:xfrm>
        </p:spPr>
        <p:txBody>
          <a:bodyPr>
            <a:normAutofit fontScale="90000"/>
          </a:bodyPr>
          <a:lstStyle/>
          <a:p>
            <a:pPr algn="ctr"/>
            <a:r>
              <a:rPr lang="en-US" sz="4800" b="1" dirty="0">
                <a:latin typeface="Courier New" charset="0"/>
                <a:cs typeface="Courier New" charset="0"/>
              </a:rPr>
              <a:t/>
            </a:r>
            <a:br>
              <a:rPr lang="en-US" sz="4800" b="1" dirty="0">
                <a:latin typeface="Courier New" charset="0"/>
                <a:cs typeface="Courier New" charset="0"/>
              </a:rPr>
            </a:br>
            <a:r>
              <a:rPr lang="en-US" b="1" dirty="0">
                <a:latin typeface="Calibri Light"/>
                <a:cs typeface="Courier New" charset="0"/>
              </a:rPr>
              <a:t>Predicting Bike Sharing </a:t>
            </a:r>
            <a:r>
              <a:rPr lang="en-US" b="1" dirty="0" smtClean="0">
                <a:latin typeface="Calibri Light"/>
                <a:cs typeface="Courier New" charset="0"/>
              </a:rPr>
              <a:t>Demand</a:t>
            </a:r>
            <a:r>
              <a:rPr lang="en-US" b="1" dirty="0">
                <a:latin typeface="Courier New" charset="0"/>
                <a:cs typeface="Courier New" charset="0"/>
              </a:rPr>
              <a:t/>
            </a:r>
            <a:br>
              <a:rPr lang="en-US" b="1" dirty="0">
                <a:latin typeface="Courier New" charset="0"/>
                <a:cs typeface="Courier New" charset="0"/>
              </a:rPr>
            </a:br>
            <a:r>
              <a:rPr lang="en-US" b="1" dirty="0" smtClean="0">
                <a:latin typeface="Courier New" charset="0"/>
                <a:cs typeface="Courier New" charset="0"/>
              </a:rPr>
              <a:t>	</a:t>
            </a:r>
            <a:r>
              <a:rPr lang="en-US" b="1" dirty="0" err="1" smtClean="0">
                <a:solidFill>
                  <a:srgbClr val="FF0000"/>
                </a:solidFill>
                <a:latin typeface="Calibri Light"/>
                <a:cs typeface="Courier New"/>
              </a:rPr>
              <a:t>Kaggle</a:t>
            </a:r>
            <a:r>
              <a:rPr lang="en-US" b="1" dirty="0" smtClean="0">
                <a:solidFill>
                  <a:srgbClr val="FF0000"/>
                </a:solidFill>
                <a:latin typeface="Calibri Light"/>
                <a:cs typeface="Courier New"/>
              </a:rPr>
              <a:t> </a:t>
            </a:r>
            <a:r>
              <a:rPr lang="en-US" b="1" dirty="0">
                <a:solidFill>
                  <a:srgbClr val="FF0000"/>
                </a:solidFill>
                <a:latin typeface="Calibri Light"/>
                <a:cs typeface="Courier New"/>
              </a:rPr>
              <a:t>Challenge</a:t>
            </a:r>
            <a:r>
              <a:rPr lang="en-US" b="1" dirty="0">
                <a:solidFill>
                  <a:srgbClr val="000000"/>
                </a:solidFill>
                <a:latin typeface="Calibri Light"/>
                <a:cs typeface="Courier New"/>
              </a:rPr>
              <a:t> </a:t>
            </a:r>
            <a:r>
              <a:rPr lang="en-US" b="1" dirty="0">
                <a:solidFill>
                  <a:srgbClr val="00B0F0"/>
                </a:solidFill>
                <a:latin typeface="Calibri Light"/>
                <a:cs typeface="Courier New"/>
              </a:rPr>
              <a:t>2015</a:t>
            </a:r>
            <a:endParaRPr lang="en-IN" dirty="0">
              <a:solidFill>
                <a:srgbClr val="00B0F0"/>
              </a:solidFill>
            </a:endParaRPr>
          </a:p>
        </p:txBody>
      </p:sp>
      <p:sp>
        <p:nvSpPr>
          <p:cNvPr id="3" name="Subtitle 2"/>
          <p:cNvSpPr>
            <a:spLocks noGrp="1"/>
          </p:cNvSpPr>
          <p:nvPr>
            <p:ph type="subTitle" idx="1"/>
          </p:nvPr>
        </p:nvSpPr>
        <p:spPr>
          <a:xfrm>
            <a:off x="2408909" y="3232598"/>
            <a:ext cx="8915399" cy="2762518"/>
          </a:xfrm>
        </p:spPr>
        <p:txBody>
          <a:bodyPr>
            <a:normAutofit fontScale="70000" lnSpcReduction="20000"/>
          </a:bodyPr>
          <a:lstStyle/>
          <a:p>
            <a:pPr algn="ctr"/>
            <a:endParaRPr lang="en-US" sz="2400" b="1" u="sng" dirty="0">
              <a:solidFill>
                <a:srgbClr val="000000"/>
              </a:solidFill>
            </a:endParaRPr>
          </a:p>
          <a:p>
            <a:pPr algn="ctr"/>
            <a:r>
              <a:rPr lang="en-US" sz="3200" b="1" u="sng" dirty="0">
                <a:solidFill>
                  <a:srgbClr val="00B0F0"/>
                </a:solidFill>
                <a:latin typeface="Calibri Light"/>
              </a:rPr>
              <a:t>Group 14</a:t>
            </a:r>
            <a:endParaRPr lang="en-US" sz="3200" b="1" dirty="0">
              <a:solidFill>
                <a:srgbClr val="00B0F0"/>
              </a:solidFill>
              <a:latin typeface="Calibri Light"/>
            </a:endParaRPr>
          </a:p>
          <a:p>
            <a:pPr algn="ctr"/>
            <a:r>
              <a:rPr lang="en-US" sz="3200" b="1" dirty="0" err="1">
                <a:solidFill>
                  <a:srgbClr val="FF0000"/>
                </a:solidFill>
                <a:latin typeface="Calibri Light"/>
              </a:rPr>
              <a:t>Piyush</a:t>
            </a:r>
            <a:r>
              <a:rPr lang="en-US" sz="3200" b="1" dirty="0">
                <a:solidFill>
                  <a:srgbClr val="FF0000"/>
                </a:solidFill>
                <a:latin typeface="Calibri Light"/>
              </a:rPr>
              <a:t> Kumar</a:t>
            </a:r>
            <a:r>
              <a:rPr lang="en-US" sz="2400" dirty="0"/>
              <a:t/>
            </a:r>
            <a:br>
              <a:rPr lang="en-US" sz="2400" dirty="0"/>
            </a:br>
            <a:r>
              <a:rPr lang="en-US" sz="3200" b="1" dirty="0">
                <a:solidFill>
                  <a:srgbClr val="002060"/>
                </a:solidFill>
                <a:latin typeface="Calibri Light"/>
              </a:rPr>
              <a:t>Prashant Kuma</a:t>
            </a:r>
            <a:r>
              <a:rPr lang="en-US" sz="3200" b="1" dirty="0">
                <a:solidFill>
                  <a:srgbClr val="000000"/>
                </a:solidFill>
                <a:latin typeface="Calibri Light"/>
              </a:rPr>
              <a:t>r </a:t>
            </a:r>
            <a:r>
              <a:rPr lang="en-US" sz="2400" b="1" dirty="0"/>
              <a:t/>
            </a:r>
            <a:br>
              <a:rPr lang="en-US" sz="2400" b="1" dirty="0"/>
            </a:br>
            <a:r>
              <a:rPr lang="en-US" sz="3200" b="1" dirty="0" err="1">
                <a:solidFill>
                  <a:srgbClr val="7030A0"/>
                </a:solidFill>
                <a:latin typeface="Calibri Light"/>
              </a:rPr>
              <a:t>Shujaat</a:t>
            </a:r>
            <a:r>
              <a:rPr lang="en-US" sz="3200" b="1" dirty="0">
                <a:solidFill>
                  <a:srgbClr val="7030A0"/>
                </a:solidFill>
                <a:latin typeface="Calibri Light"/>
              </a:rPr>
              <a:t> Ishaq</a:t>
            </a:r>
            <a:br>
              <a:rPr lang="en-US" sz="3200" b="1" dirty="0">
                <a:solidFill>
                  <a:srgbClr val="7030A0"/>
                </a:solidFill>
                <a:latin typeface="Calibri Light"/>
              </a:rPr>
            </a:br>
            <a:r>
              <a:rPr lang="en-US" sz="3200" b="1" dirty="0" err="1">
                <a:solidFill>
                  <a:srgbClr val="FFFFFF"/>
                </a:solidFill>
                <a:latin typeface="Calibri Light"/>
              </a:rPr>
              <a:t>Swaroop</a:t>
            </a:r>
            <a:r>
              <a:rPr lang="en-US" sz="3200" b="1" dirty="0">
                <a:solidFill>
                  <a:srgbClr val="FFFFFF"/>
                </a:solidFill>
                <a:latin typeface="Calibri Light"/>
              </a:rPr>
              <a:t> Deval</a:t>
            </a:r>
          </a:p>
          <a:p>
            <a:pPr algn="ctr"/>
            <a:endParaRPr lang="en-US" sz="2400" b="1" dirty="0">
              <a:solidFill>
                <a:srgbClr val="000000"/>
              </a:solidFill>
            </a:endParaRPr>
          </a:p>
          <a:p>
            <a:pPr algn="ctr"/>
            <a:r>
              <a:rPr lang="en-US" sz="2400" dirty="0"/>
              <a:t>a</a:t>
            </a:r>
            <a:endParaRPr lang="en-IN" sz="2400" dirty="0"/>
          </a:p>
        </p:txBody>
      </p:sp>
    </p:spTree>
    <p:extLst>
      <p:ext uri="{BB962C8B-B14F-4D97-AF65-F5344CB8AC3E}">
        <p14:creationId xmlns:p14="http://schemas.microsoft.com/office/powerpoint/2010/main" val="83016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Count v/s Hour</a:t>
            </a:r>
            <a:br>
              <a:rPr lang="en-IN" dirty="0"/>
            </a:br>
            <a:r>
              <a:rPr lang="en-IN" sz="1800" dirty="0"/>
              <a:t>(On </a:t>
            </a:r>
            <a:r>
              <a:rPr lang="en-IN" sz="1800" dirty="0" smtClean="0"/>
              <a:t>weekdays)</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4906" y="1702191"/>
            <a:ext cx="9706706" cy="4811151"/>
          </a:xfrm>
        </p:spPr>
      </p:pic>
    </p:spTree>
    <p:extLst>
      <p:ext uri="{BB962C8B-B14F-4D97-AF65-F5344CB8AC3E}">
        <p14:creationId xmlns:p14="http://schemas.microsoft.com/office/powerpoint/2010/main" val="755067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Count v/s Month</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3028" y="1500554"/>
            <a:ext cx="7160456" cy="4365674"/>
          </a:xfrm>
        </p:spPr>
      </p:pic>
    </p:spTree>
    <p:extLst>
      <p:ext uri="{BB962C8B-B14F-4D97-AF65-F5344CB8AC3E}">
        <p14:creationId xmlns:p14="http://schemas.microsoft.com/office/powerpoint/2010/main" val="3949766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Count v/s Season</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7207" y="2056327"/>
            <a:ext cx="7610015" cy="3778250"/>
          </a:xfrm>
        </p:spPr>
      </p:pic>
    </p:spTree>
    <p:extLst>
      <p:ext uri="{BB962C8B-B14F-4D97-AF65-F5344CB8AC3E}">
        <p14:creationId xmlns:p14="http://schemas.microsoft.com/office/powerpoint/2010/main" val="387593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a:t/>
            </a:r>
            <a:br>
              <a:rPr lang="en-IN" dirty="0"/>
            </a:br>
            <a:r>
              <a:rPr lang="en-IN" dirty="0"/>
              <a:t/>
            </a:r>
            <a:br>
              <a:rPr lang="en-IN" dirty="0"/>
            </a:br>
            <a:r>
              <a:rPr lang="en-IN" dirty="0"/>
              <a:t/>
            </a:r>
            <a:br>
              <a:rPr lang="en-IN" dirty="0"/>
            </a:br>
            <a:r>
              <a:rPr lang="en-IN" dirty="0"/>
              <a:t/>
            </a:r>
            <a:br>
              <a:rPr lang="en-IN" dirty="0"/>
            </a:br>
            <a:r>
              <a:rPr lang="en-IN" dirty="0">
                <a:solidFill>
                  <a:srgbClr val="002060"/>
                </a:solidFill>
              </a:rPr>
              <a:t>Feature Engineering</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399770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Digitization (</a:t>
            </a:r>
            <a:r>
              <a:rPr lang="en-IN" sz="3200" dirty="0"/>
              <a:t>Binarization</a:t>
            </a:r>
            <a:r>
              <a:rPr lang="en-IN" dirty="0"/>
              <a:t>) </a:t>
            </a:r>
          </a:p>
        </p:txBody>
      </p:sp>
      <p:sp>
        <p:nvSpPr>
          <p:cNvPr id="3" name="Content Placeholder 2"/>
          <p:cNvSpPr>
            <a:spLocks noGrp="1"/>
          </p:cNvSpPr>
          <p:nvPr>
            <p:ph idx="1"/>
          </p:nvPr>
        </p:nvSpPr>
        <p:spPr/>
        <p:txBody>
          <a:bodyPr/>
          <a:lstStyle/>
          <a:p>
            <a:r>
              <a:rPr lang="en-US" b="1"/>
              <a:t>Tried Approaches :</a:t>
            </a:r>
            <a:r>
              <a:rPr lang="en-US"/>
              <a:t/>
            </a:r>
            <a:br>
              <a:rPr lang="en-US"/>
            </a:br>
            <a:r>
              <a:rPr lang="en-US"/>
              <a:t/>
            </a:r>
            <a:br>
              <a:rPr lang="en-US"/>
            </a:br>
            <a:r>
              <a:rPr lang="en-US">
                <a:solidFill>
                  <a:srgbClr val="404040"/>
                </a:solidFill>
                <a:latin typeface="Century Gothic"/>
              </a:rPr>
              <a:t>Representing "Season" categorical variable with multiple Binary variables such as "Spring", "Summer", "Winter" and "Fall". </a:t>
            </a:r>
            <a:br>
              <a:rPr lang="en-US">
                <a:solidFill>
                  <a:srgbClr val="404040"/>
                </a:solidFill>
                <a:latin typeface="Century Gothic"/>
              </a:rPr>
            </a:br>
            <a:r>
              <a:rPr lang="en-US">
                <a:solidFill>
                  <a:srgbClr val="404040"/>
                </a:solidFill>
                <a:latin typeface="Century Gothic"/>
              </a:rPr>
              <a:t/>
            </a:r>
            <a:br>
              <a:rPr lang="en-US">
                <a:solidFill>
                  <a:srgbClr val="404040"/>
                </a:solidFill>
                <a:latin typeface="Century Gothic"/>
              </a:rPr>
            </a:br>
            <a:r>
              <a:rPr lang="en-US">
                <a:solidFill>
                  <a:srgbClr val="404040"/>
                </a:solidFill>
                <a:latin typeface="Century Gothic"/>
              </a:rPr>
              <a:t>Representing "Weather" </a:t>
            </a:r>
            <a:r>
              <a:rPr lang="en-US">
                <a:solidFill>
                  <a:srgbClr val="404040"/>
                </a:solidFill>
                <a:latin typeface="Century Gothic" charset="0"/>
              </a:rPr>
              <a:t>categorical variable with multiple Binary variables such as "Clear", "Mist", "Rainy".</a:t>
            </a:r>
          </a:p>
        </p:txBody>
      </p:sp>
    </p:spTree>
    <p:extLst>
      <p:ext uri="{BB962C8B-B14F-4D97-AF65-F5344CB8AC3E}">
        <p14:creationId xmlns:p14="http://schemas.microsoft.com/office/powerpoint/2010/main" val="2958658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Peak Hours</a:t>
            </a:r>
          </a:p>
        </p:txBody>
      </p:sp>
      <p:pic>
        <p:nvPicPr>
          <p:cNvPr id="4" name="Content Placeholder 3" descr="peakHour.jpg"/>
          <p:cNvPicPr>
            <a:picLocks noGrp="1" noChangeAspect="1"/>
          </p:cNvPicPr>
          <p:nvPr>
            <p:ph idx="1"/>
          </p:nvPr>
        </p:nvPicPr>
        <p:blipFill>
          <a:blip r:embed="rId3"/>
          <a:stretch>
            <a:fillRect/>
          </a:stretch>
        </p:blipFill>
        <p:spPr>
          <a:xfrm>
            <a:off x="2332136" y="1623496"/>
            <a:ext cx="9069775" cy="4831092"/>
          </a:xfrm>
        </p:spPr>
      </p:pic>
      <p:sp>
        <p:nvSpPr>
          <p:cNvPr id="5" name="TextBox 4"/>
          <p:cNvSpPr txBox="1"/>
          <p:nvPr/>
        </p:nvSpPr>
        <p:spPr>
          <a:xfrm>
            <a:off x="5333395" y="6434919"/>
            <a:ext cx="2743200" cy="246221"/>
          </a:xfrm>
          <a:prstGeom prst="rect">
            <a:avLst/>
          </a:prstGeom>
        </p:spPr>
        <p:txBody>
          <a:bodyPr rtlCol="0">
            <a:spAutoFit/>
          </a:bodyPr>
          <a:lstStyle/>
          <a:p>
            <a:pPr algn="ctr"/>
            <a:r>
              <a:rPr lang="en-US" sz="1000"/>
              <a:t>Source : Kaggle Scripts</a:t>
            </a:r>
            <a:endParaRPr lang="en-US"/>
          </a:p>
        </p:txBody>
      </p:sp>
    </p:spTree>
    <p:extLst>
      <p:ext uri="{BB962C8B-B14F-4D97-AF65-F5344CB8AC3E}">
        <p14:creationId xmlns:p14="http://schemas.microsoft.com/office/powerpoint/2010/main" val="178322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a:t>Other </a:t>
            </a:r>
            <a:r>
              <a:rPr lang="en-IN" sz="3200" dirty="0">
                <a:solidFill>
                  <a:srgbClr val="FF0000"/>
                </a:solidFill>
              </a:rPr>
              <a:t>Feature Engineering</a:t>
            </a:r>
            <a:r>
              <a:rPr lang="en-IN" sz="3200" dirty="0"/>
              <a:t> Approaches</a:t>
            </a:r>
          </a:p>
        </p:txBody>
      </p:sp>
      <p:sp>
        <p:nvSpPr>
          <p:cNvPr id="5" name="TextBox 4"/>
          <p:cNvSpPr txBox="1"/>
          <p:nvPr/>
        </p:nvSpPr>
        <p:spPr>
          <a:xfrm>
            <a:off x="5333395" y="6434919"/>
            <a:ext cx="2743200" cy="246221"/>
          </a:xfrm>
          <a:prstGeom prst="rect">
            <a:avLst/>
          </a:prstGeom>
        </p:spPr>
        <p:txBody>
          <a:bodyPr rtlCol="0">
            <a:spAutoFit/>
          </a:bodyPr>
          <a:lstStyle/>
          <a:p>
            <a:pPr algn="ctr"/>
            <a:r>
              <a:rPr lang="en-US" sz="1000"/>
              <a:t>Source : Kaggle Scripts</a:t>
            </a:r>
            <a:endParaRPr lang="en-US"/>
          </a:p>
        </p:txBody>
      </p:sp>
      <p:sp>
        <p:nvSpPr>
          <p:cNvPr id="3" name="Content Placeholder 2"/>
          <p:cNvSpPr>
            <a:spLocks noGrp="1"/>
          </p:cNvSpPr>
          <p:nvPr>
            <p:ph idx="1"/>
          </p:nvPr>
        </p:nvSpPr>
        <p:spPr/>
        <p:txBody>
          <a:bodyPr/>
          <a:lstStyle/>
          <a:p>
            <a:r>
              <a:rPr lang="en-US"/>
              <a:t>Introduced the idea of "sleep Hours".</a:t>
            </a:r>
          </a:p>
          <a:p>
            <a:r>
              <a:rPr lang="en-US"/>
              <a:t>Exploiting the high correlation between "temp" and "atemp" variable.</a:t>
            </a:r>
          </a:p>
          <a:p>
            <a:r>
              <a:rPr lang="en-US"/>
              <a:t>Low feature importance of "Holiday"</a:t>
            </a:r>
          </a:p>
          <a:p>
            <a:r>
              <a:rPr lang="en-US"/>
              <a:t>Conditional Expectation Value Mapping(CEVM) of categorical and Binary Variables. </a:t>
            </a:r>
          </a:p>
          <a:p>
            <a:r>
              <a:rPr lang="en-US"/>
              <a:t> Removed the ambiguity of "heavy rain" weather instances from test and train set.</a:t>
            </a:r>
          </a:p>
          <a:p>
            <a:r>
              <a:rPr lang="en-US"/>
              <a:t> Replaced the day variable with more relevant "weekDay" parameter.</a:t>
            </a:r>
          </a:p>
          <a:p>
            <a:r>
              <a:rPr lang="en-US"/>
              <a:t>Removed the month variable.</a:t>
            </a:r>
          </a:p>
        </p:txBody>
      </p:sp>
    </p:spTree>
    <p:extLst>
      <p:ext uri="{BB962C8B-B14F-4D97-AF65-F5344CB8AC3E}">
        <p14:creationId xmlns:p14="http://schemas.microsoft.com/office/powerpoint/2010/main" val="2079291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64890" y="2980944"/>
            <a:ext cx="8911687" cy="1280890"/>
          </a:xfrm>
        </p:spPr>
        <p:txBody>
          <a:bodyPr>
            <a:normAutofit/>
          </a:bodyPr>
          <a:lstStyle/>
          <a:p>
            <a:pPr algn="ctr"/>
            <a:r>
              <a:rPr lang="en-IN" sz="4000" dirty="0" smtClean="0">
                <a:solidFill>
                  <a:srgbClr val="002060"/>
                </a:solidFill>
              </a:rPr>
              <a:t>Linear Models</a:t>
            </a:r>
            <a:endParaRPr lang="en-IN" sz="4000" dirty="0">
              <a:solidFill>
                <a:srgbClr val="002060"/>
              </a:solidFill>
            </a:endParaRPr>
          </a:p>
        </p:txBody>
      </p:sp>
    </p:spTree>
    <p:extLst>
      <p:ext uri="{BB962C8B-B14F-4D97-AF65-F5344CB8AC3E}">
        <p14:creationId xmlns:p14="http://schemas.microsoft.com/office/powerpoint/2010/main" val="766100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Ridge Regression</a:t>
            </a:r>
            <a:endParaRPr lang="en-IN" dirty="0"/>
          </a:p>
        </p:txBody>
      </p:sp>
      <p:sp>
        <p:nvSpPr>
          <p:cNvPr id="5" name="Content Placeholder 4"/>
          <p:cNvSpPr>
            <a:spLocks noGrp="1"/>
          </p:cNvSpPr>
          <p:nvPr>
            <p:ph idx="1"/>
          </p:nvPr>
        </p:nvSpPr>
        <p:spPr/>
        <p:txBody>
          <a:bodyPr/>
          <a:lstStyle/>
          <a:p>
            <a:r>
              <a:rPr lang="en-US" sz="2400">
                <a:latin typeface="Calibri" charset="0"/>
              </a:rPr>
              <a:t>This model solves a regression model where the loss function is the linear least squares function and regularization is given by the l2-norm</a:t>
            </a:r>
          </a:p>
          <a:p>
            <a:endParaRPr lang="en-US" sz="2400">
              <a:latin typeface="Calibri" charset="0"/>
            </a:endParaRPr>
          </a:p>
        </p:txBody>
      </p:sp>
      <p:pic>
        <p:nvPicPr>
          <p:cNvPr id="6" name="Picture 5" descr="ridge.jpg"/>
          <p:cNvPicPr>
            <a:picLocks noChangeAspect="1"/>
          </p:cNvPicPr>
          <p:nvPr/>
        </p:nvPicPr>
        <p:blipFill>
          <a:blip r:embed="rId3"/>
          <a:stretch>
            <a:fillRect/>
          </a:stretch>
        </p:blipFill>
        <p:spPr>
          <a:xfrm>
            <a:off x="4173105" y="3226065"/>
            <a:ext cx="4715159" cy="3280992"/>
          </a:xfrm>
          <a:prstGeom prst="rect">
            <a:avLst/>
          </a:prstGeom>
        </p:spPr>
      </p:pic>
      <p:sp>
        <p:nvSpPr>
          <p:cNvPr id="7" name="TextBox 6"/>
          <p:cNvSpPr txBox="1"/>
          <p:nvPr/>
        </p:nvSpPr>
        <p:spPr>
          <a:xfrm>
            <a:off x="9574518" y="4162465"/>
            <a:ext cx="2743200" cy="338554"/>
          </a:xfrm>
          <a:prstGeom prst="rect">
            <a:avLst/>
          </a:prstGeom>
        </p:spPr>
        <p:txBody>
          <a:bodyPr rtlCol="0">
            <a:spAutoFit/>
          </a:bodyPr>
          <a:lstStyle/>
          <a:p>
            <a:pPr algn="ctr"/>
            <a:r>
              <a:rPr lang="en-US" sz="1600" b="1">
                <a:solidFill>
                  <a:srgbClr val="FF0000"/>
                </a:solidFill>
              </a:rPr>
              <a:t>Kaggle Score :  1.74</a:t>
            </a:r>
          </a:p>
        </p:txBody>
      </p:sp>
    </p:spTree>
    <p:extLst>
      <p:ext uri="{BB962C8B-B14F-4D97-AF65-F5344CB8AC3E}">
        <p14:creationId xmlns:p14="http://schemas.microsoft.com/office/powerpoint/2010/main" val="1104340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dirty="0"/>
              <a:t>Lasso Regression</a:t>
            </a:r>
            <a:br>
              <a:rPr lang="en-IN" dirty="0"/>
            </a:br>
            <a:r>
              <a:rPr lang="en-IN" sz="2800" dirty="0">
                <a:solidFill>
                  <a:srgbClr val="178DBB"/>
                </a:solidFill>
                <a:latin typeface="Century Gothic"/>
              </a:rPr>
              <a:t>(Basic Idea)</a:t>
            </a:r>
            <a:r>
              <a:rPr lang="en-IN" dirty="0"/>
              <a:t/>
            </a:r>
            <a:br>
              <a:rPr lang="en-IN" dirty="0"/>
            </a:br>
            <a:endParaRPr lang="en-IN" dirty="0"/>
          </a:p>
        </p:txBody>
      </p:sp>
      <p:sp>
        <p:nvSpPr>
          <p:cNvPr id="4" name="Content Placeholder 3"/>
          <p:cNvSpPr>
            <a:spLocks noGrp="1"/>
          </p:cNvSpPr>
          <p:nvPr>
            <p:ph idx="1"/>
          </p:nvPr>
        </p:nvSpPr>
        <p:spPr>
          <a:xfrm>
            <a:off x="2563454" y="1609859"/>
            <a:ext cx="8915400" cy="4301363"/>
          </a:xfrm>
        </p:spPr>
        <p:txBody>
          <a:bodyPr>
            <a:normAutofit/>
          </a:bodyPr>
          <a:lstStyle/>
          <a:p>
            <a:endParaRPr lang="en-IN" sz="2000" dirty="0">
              <a:latin typeface="Calibri" panose="020F0502020204030204" pitchFamily="34" charset="0"/>
            </a:endParaRPr>
          </a:p>
          <a:p>
            <a:r>
              <a:rPr lang="en-IN" sz="2000" dirty="0">
                <a:latin typeface="Calibri" panose="020F0502020204030204" pitchFamily="34" charset="0"/>
              </a:rPr>
              <a:t>Give a set of input measurements x1, x2 ...</a:t>
            </a:r>
            <a:r>
              <a:rPr lang="en-IN" sz="2000" dirty="0" err="1">
                <a:latin typeface="Calibri" panose="020F0502020204030204" pitchFamily="34" charset="0"/>
              </a:rPr>
              <a:t>xp</a:t>
            </a:r>
            <a:r>
              <a:rPr lang="en-IN" sz="2000" dirty="0">
                <a:latin typeface="Calibri" panose="020F0502020204030204" pitchFamily="34" charset="0"/>
              </a:rPr>
              <a:t> and an outcome measurement </a:t>
            </a:r>
            <a:r>
              <a:rPr lang="en-IN" sz="2000" dirty="0" err="1">
                <a:latin typeface="Calibri" panose="020F0502020204030204" pitchFamily="34" charset="0"/>
              </a:rPr>
              <a:t>y_pred</a:t>
            </a:r>
            <a:r>
              <a:rPr lang="en-IN" sz="2000" dirty="0">
                <a:latin typeface="Calibri" panose="020F0502020204030204" pitchFamily="34" charset="0"/>
              </a:rPr>
              <a:t> , the lasso fits a linear model </a:t>
            </a:r>
            <a:br>
              <a:rPr lang="en-IN" sz="2000" dirty="0">
                <a:latin typeface="Calibri" panose="020F0502020204030204" pitchFamily="34" charset="0"/>
              </a:rPr>
            </a:br>
            <a:r>
              <a:rPr lang="en-IN" sz="2000" dirty="0">
                <a:latin typeface="Calibri" panose="020F0502020204030204" pitchFamily="34" charset="0"/>
              </a:rPr>
              <a:t/>
            </a:r>
            <a:br>
              <a:rPr lang="en-IN" sz="2000" dirty="0">
                <a:latin typeface="Calibri" panose="020F0502020204030204" pitchFamily="34" charset="0"/>
              </a:rPr>
            </a:br>
            <a:r>
              <a:rPr lang="en-IN" sz="2000" dirty="0" err="1">
                <a:latin typeface="Calibri" panose="020F0502020204030204" pitchFamily="34" charset="0"/>
              </a:rPr>
              <a:t>y_pred</a:t>
            </a:r>
            <a:r>
              <a:rPr lang="en-IN" sz="2000" dirty="0">
                <a:latin typeface="Calibri" panose="020F0502020204030204" pitchFamily="34" charset="0"/>
              </a:rPr>
              <a:t> = w0 + w1*x1+ w2*x2 + ... </a:t>
            </a:r>
            <a:r>
              <a:rPr lang="en-IN" sz="2000" dirty="0" err="1">
                <a:latin typeface="Calibri" panose="020F0502020204030204" pitchFamily="34" charset="0"/>
              </a:rPr>
              <a:t>wp</a:t>
            </a:r>
            <a:r>
              <a:rPr lang="en-IN" sz="2000" dirty="0">
                <a:latin typeface="Calibri" panose="020F0502020204030204" pitchFamily="34" charset="0"/>
              </a:rPr>
              <a:t>*</a:t>
            </a:r>
            <a:r>
              <a:rPr lang="en-IN" sz="2000" dirty="0" err="1">
                <a:latin typeface="Calibri" panose="020F0502020204030204" pitchFamily="34" charset="0"/>
              </a:rPr>
              <a:t>xp </a:t>
            </a:r>
            <a:br>
              <a:rPr lang="en-IN" sz="2000" dirty="0" err="1">
                <a:latin typeface="Calibri" panose="020F0502020204030204" pitchFamily="34" charset="0"/>
              </a:rPr>
            </a:br>
            <a:r>
              <a:rPr lang="en-IN" sz="2000" dirty="0" err="1">
                <a:latin typeface="Calibri" panose="020F0502020204030204" pitchFamily="34" charset="0"/>
              </a:rPr>
              <a:t/>
            </a:r>
            <a:br>
              <a:rPr lang="en-IN" sz="2000" dirty="0" err="1">
                <a:latin typeface="Calibri" panose="020F0502020204030204" pitchFamily="34" charset="0"/>
              </a:rPr>
            </a:br>
            <a:r>
              <a:rPr lang="en-IN" sz="2000" dirty="0">
                <a:latin typeface="Calibri" panose="020F0502020204030204" pitchFamily="34" charset="0"/>
              </a:rPr>
              <a:t>The criterion it uses is: </a:t>
            </a:r>
            <a:br>
              <a:rPr lang="en-IN" sz="2000" dirty="0">
                <a:latin typeface="Calibri" panose="020F0502020204030204" pitchFamily="34" charset="0"/>
              </a:rPr>
            </a:br>
            <a:r>
              <a:rPr lang="en-IN" sz="2000" dirty="0">
                <a:latin typeface="Calibri" panose="020F0502020204030204" pitchFamily="34" charset="0"/>
              </a:rPr>
              <a:t/>
            </a:r>
            <a:br>
              <a:rPr lang="en-IN" sz="2000" dirty="0">
                <a:latin typeface="Calibri" panose="020F0502020204030204" pitchFamily="34" charset="0"/>
              </a:rPr>
            </a:br>
            <a:r>
              <a:rPr lang="en-IN" sz="2000" dirty="0">
                <a:latin typeface="Calibri" panose="020F0502020204030204" pitchFamily="34" charset="0"/>
              </a:rPr>
              <a:t>Minimize sum( (y-</a:t>
            </a:r>
            <a:r>
              <a:rPr lang="en-IN" sz="2000" dirty="0" err="1">
                <a:latin typeface="Calibri" panose="020F0502020204030204" pitchFamily="34" charset="0"/>
              </a:rPr>
              <a:t>y_pred</a:t>
            </a:r>
            <a:r>
              <a:rPr lang="en-IN" sz="2000" dirty="0">
                <a:latin typeface="Calibri" panose="020F0502020204030204" pitchFamily="34" charset="0"/>
              </a:rPr>
              <a:t>)^2 ) subject to sum[absolute value(</a:t>
            </a:r>
            <a:r>
              <a:rPr lang="en-IN" sz="2000" dirty="0" err="1">
                <a:latin typeface="Calibri" panose="020F0502020204030204" pitchFamily="34" charset="0"/>
              </a:rPr>
              <a:t>wj</a:t>
            </a:r>
            <a:r>
              <a:rPr lang="en-IN" sz="2000" dirty="0">
                <a:latin typeface="Calibri" panose="020F0502020204030204" pitchFamily="34" charset="0"/>
              </a:rPr>
              <a:t>)] &lt;= alpha </a:t>
            </a:r>
          </a:p>
          <a:p>
            <a:pPr marL="0" indent="0">
              <a:buNone/>
            </a:pPr>
            <a:r>
              <a:rPr lang="en-IN" sz="2000" dirty="0">
                <a:latin typeface="Calibri" panose="020F0502020204030204" pitchFamily="34" charset="0"/>
              </a:rPr>
              <a:t>       where alpha is a tuning parameter.</a:t>
            </a:r>
          </a:p>
        </p:txBody>
      </p:sp>
    </p:spTree>
    <p:extLst>
      <p:ext uri="{BB962C8B-B14F-4D97-AF65-F5344CB8AC3E}">
        <p14:creationId xmlns:p14="http://schemas.microsoft.com/office/powerpoint/2010/main" val="73436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0000"/>
                </a:solidFill>
                <a:latin typeface="Calibri Light" charset="0"/>
              </a:rPr>
              <a:t>Problem Statement</a:t>
            </a:r>
            <a:endParaRPr lang="en-IN" dirty="0"/>
          </a:p>
        </p:txBody>
      </p:sp>
      <p:sp>
        <p:nvSpPr>
          <p:cNvPr id="3" name="Content Placeholder 2"/>
          <p:cNvSpPr>
            <a:spLocks noGrp="1"/>
          </p:cNvSpPr>
          <p:nvPr>
            <p:ph idx="1"/>
          </p:nvPr>
        </p:nvSpPr>
        <p:spPr/>
        <p:txBody>
          <a:bodyPr/>
          <a:lstStyle/>
          <a:p>
            <a:r>
              <a:rPr lang="en-US" sz="2000" b="1" dirty="0">
                <a:solidFill>
                  <a:srgbClr val="434343"/>
                </a:solidFill>
                <a:latin typeface="Calibri" panose="020F0502020204030204" pitchFamily="34" charset="0"/>
                <a:cs typeface="Courier New" charset="0"/>
              </a:rPr>
              <a:t>Bike-sharing rental process is highly correlated to the environmental and seasonal settings </a:t>
            </a:r>
            <a:r>
              <a:rPr lang="en-US" sz="2000" b="1" dirty="0" smtClean="0">
                <a:solidFill>
                  <a:srgbClr val="434343"/>
                </a:solidFill>
                <a:latin typeface="Calibri" panose="020F0502020204030204" pitchFamily="34" charset="0"/>
                <a:cs typeface="Courier New" charset="0"/>
              </a:rPr>
              <a:t>. Our </a:t>
            </a:r>
            <a:r>
              <a:rPr lang="en-US" sz="2000" b="1" dirty="0">
                <a:solidFill>
                  <a:srgbClr val="434343"/>
                </a:solidFill>
                <a:latin typeface="Calibri" panose="020F0502020204030204" pitchFamily="34" charset="0"/>
                <a:cs typeface="Courier New" charset="0"/>
              </a:rPr>
              <a:t>aim is to predict the demand of bike rental count, hourly based on the relevant parameters</a:t>
            </a:r>
            <a:r>
              <a:rPr lang="en-US" sz="2000" b="1" dirty="0" smtClean="0">
                <a:solidFill>
                  <a:srgbClr val="434343"/>
                </a:solidFill>
                <a:latin typeface="Calibri" panose="020F0502020204030204" pitchFamily="34" charset="0"/>
                <a:cs typeface="Courier New" charset="0"/>
              </a:rPr>
              <a:t>.</a:t>
            </a:r>
          </a:p>
          <a:p>
            <a:pPr marL="0" indent="0">
              <a:buNone/>
            </a:pPr>
            <a:endParaRPr lang="en-US" sz="2000" b="1" dirty="0" smtClean="0">
              <a:solidFill>
                <a:srgbClr val="434343"/>
              </a:solidFill>
              <a:latin typeface="Calibri" panose="020F0502020204030204" pitchFamily="34" charset="0"/>
              <a:cs typeface="Courier New" charset="0"/>
            </a:endParaRPr>
          </a:p>
          <a:p>
            <a:r>
              <a:rPr lang="en-IN" sz="2000" b="1" u="sng" dirty="0" smtClean="0">
                <a:latin typeface="Calibri" panose="020F0502020204030204" pitchFamily="34" charset="0"/>
                <a:hlinkClick r:id="rId3"/>
              </a:rPr>
              <a:t>BIKE </a:t>
            </a:r>
            <a:r>
              <a:rPr lang="en-IN" sz="2000" b="1" u="sng" dirty="0">
                <a:latin typeface="Calibri" panose="020F0502020204030204" pitchFamily="34" charset="0"/>
                <a:hlinkClick r:id="rId3"/>
              </a:rPr>
              <a:t>SHARING </a:t>
            </a:r>
            <a:r>
              <a:rPr lang="en-IN" sz="2000" b="1" u="sng" dirty="0" smtClean="0">
                <a:latin typeface="Calibri" panose="020F0502020204030204" pitchFamily="34" charset="0"/>
                <a:hlinkClick r:id="rId3"/>
              </a:rPr>
              <a:t>DATASET</a:t>
            </a:r>
            <a:r>
              <a:rPr lang="en-IN" sz="2000" b="1" dirty="0" smtClean="0">
                <a:latin typeface="Calibri" panose="020F0502020204030204" pitchFamily="34" charset="0"/>
              </a:rPr>
              <a:t> - This </a:t>
            </a:r>
            <a:r>
              <a:rPr lang="en-IN" sz="2000" b="1" dirty="0">
                <a:latin typeface="Calibri" panose="020F0502020204030204" pitchFamily="34" charset="0"/>
              </a:rPr>
              <a:t>dataset contains the hourly and daily count of rental bikes between years 2011 and 2012 in Capital </a:t>
            </a:r>
            <a:r>
              <a:rPr lang="en-IN" sz="2000" b="1" dirty="0" smtClean="0">
                <a:latin typeface="Calibri" panose="020F0502020204030204" pitchFamily="34" charset="0"/>
              </a:rPr>
              <a:t>bike share </a:t>
            </a:r>
            <a:r>
              <a:rPr lang="en-IN" sz="2000" b="1" dirty="0">
                <a:latin typeface="Calibri" panose="020F0502020204030204" pitchFamily="34" charset="0"/>
              </a:rPr>
              <a:t>system with the corresponding weather and seasonal information.</a:t>
            </a:r>
          </a:p>
          <a:p>
            <a:pPr marL="0" indent="0">
              <a:buNone/>
            </a:pPr>
            <a:endParaRPr lang="en-US" b="1" dirty="0">
              <a:solidFill>
                <a:srgbClr val="434343"/>
              </a:solidFill>
              <a:latin typeface="Courier New" charset="0"/>
              <a:cs typeface="Courier New" charset="0"/>
            </a:endParaRPr>
          </a:p>
          <a:p>
            <a:endParaRPr lang="en-IN" dirty="0"/>
          </a:p>
        </p:txBody>
      </p:sp>
    </p:spTree>
    <p:extLst>
      <p:ext uri="{BB962C8B-B14F-4D97-AF65-F5344CB8AC3E}">
        <p14:creationId xmlns:p14="http://schemas.microsoft.com/office/powerpoint/2010/main" val="580180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Lasso Regression </a:t>
            </a:r>
            <a:br>
              <a:rPr lang="en-IN" dirty="0"/>
            </a:br>
            <a:r>
              <a:rPr lang="en-IN" sz="2800" dirty="0"/>
              <a:t>(Residual plot)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8915" y="2124391"/>
            <a:ext cx="5182781" cy="3607622"/>
          </a:xfrm>
        </p:spPr>
      </p:pic>
      <p:sp>
        <p:nvSpPr>
          <p:cNvPr id="3" name="TextBox 2"/>
          <p:cNvSpPr txBox="1"/>
          <p:nvPr/>
        </p:nvSpPr>
        <p:spPr>
          <a:xfrm>
            <a:off x="9585598" y="3233347"/>
            <a:ext cx="2743200" cy="338554"/>
          </a:xfrm>
          <a:prstGeom prst="rect">
            <a:avLst/>
          </a:prstGeom>
        </p:spPr>
        <p:txBody>
          <a:bodyPr rtlCol="0">
            <a:spAutoFit/>
          </a:bodyPr>
          <a:lstStyle/>
          <a:p>
            <a:pPr algn="ctr"/>
            <a:r>
              <a:rPr lang="en-US" sz="1600" b="1">
                <a:solidFill>
                  <a:srgbClr val="FF0000"/>
                </a:solidFill>
              </a:rPr>
              <a:t>Kaggle Score :  1.21</a:t>
            </a:r>
          </a:p>
        </p:txBody>
      </p:sp>
    </p:spTree>
    <p:extLst>
      <p:ext uri="{BB962C8B-B14F-4D97-AF65-F5344CB8AC3E}">
        <p14:creationId xmlns:p14="http://schemas.microsoft.com/office/powerpoint/2010/main" val="3557932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Elastic Net Residual</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34276" y="2983355"/>
            <a:ext cx="5182781" cy="3607622"/>
          </a:xfrm>
        </p:spPr>
      </p:pic>
      <p:sp>
        <p:nvSpPr>
          <p:cNvPr id="3" name="TextBox 2"/>
          <p:cNvSpPr txBox="1"/>
          <p:nvPr/>
        </p:nvSpPr>
        <p:spPr>
          <a:xfrm>
            <a:off x="3675651" y="1859640"/>
            <a:ext cx="7183780" cy="646113"/>
          </a:xfrm>
          <a:prstGeom prst="rect">
            <a:avLst/>
          </a:prstGeom>
        </p:spPr>
        <p:txBody>
          <a:bodyPr rtlCol="0">
            <a:spAutoFit/>
          </a:bodyPr>
          <a:lstStyle/>
          <a:p>
            <a:pPr marL="285750" indent="-285750">
              <a:buFont typeface="Arial" panose="020B0604020202020204" pitchFamily="34" charset="0"/>
              <a:buChar char="•"/>
            </a:pPr>
            <a:r>
              <a:rPr lang="en-US">
                <a:solidFill>
                  <a:srgbClr val="373E4D"/>
                </a:solidFill>
                <a:latin typeface="helvetica" charset="0"/>
                <a:cs typeface="helvetica" charset="0"/>
              </a:rPr>
              <a:t>Elastic net is linear regression with combined L1 and L2 priors as regularizer.</a:t>
            </a:r>
            <a:endParaRPr lang="en-US">
              <a:latin typeface="helvetica" charset="0"/>
              <a:cs typeface="helvetica" charset="0"/>
            </a:endParaRPr>
          </a:p>
        </p:txBody>
      </p:sp>
      <p:sp>
        <p:nvSpPr>
          <p:cNvPr id="5" name="TextBox 4"/>
          <p:cNvSpPr txBox="1"/>
          <p:nvPr/>
        </p:nvSpPr>
        <p:spPr>
          <a:xfrm>
            <a:off x="9574518" y="4108465"/>
            <a:ext cx="2743200" cy="338554"/>
          </a:xfrm>
          <a:prstGeom prst="rect">
            <a:avLst/>
          </a:prstGeom>
        </p:spPr>
        <p:txBody>
          <a:bodyPr rtlCol="0">
            <a:spAutoFit/>
          </a:bodyPr>
          <a:lstStyle/>
          <a:p>
            <a:pPr algn="ctr"/>
            <a:r>
              <a:rPr lang="en-US" sz="1600" b="1">
                <a:solidFill>
                  <a:srgbClr val="FF0000"/>
                </a:solidFill>
              </a:rPr>
              <a:t>Kaggle Score :  1.18</a:t>
            </a:r>
          </a:p>
        </p:txBody>
      </p:sp>
    </p:spTree>
    <p:extLst>
      <p:ext uri="{BB962C8B-B14F-4D97-AF65-F5344CB8AC3E}">
        <p14:creationId xmlns:p14="http://schemas.microsoft.com/office/powerpoint/2010/main" val="312710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2920" y="1545014"/>
            <a:ext cx="8915399" cy="2262781"/>
          </a:xfrm>
        </p:spPr>
        <p:txBody>
          <a:bodyPr/>
          <a:lstStyle/>
          <a:p>
            <a:pPr algn="ctr"/>
            <a:r>
              <a:rPr lang="en-IN" sz="4400" dirty="0"/>
              <a:t>Data Highly Non-Linear !!</a:t>
            </a:r>
          </a:p>
        </p:txBody>
      </p:sp>
    </p:spTree>
    <p:extLst>
      <p:ext uri="{BB962C8B-B14F-4D97-AF65-F5344CB8AC3E}">
        <p14:creationId xmlns:p14="http://schemas.microsoft.com/office/powerpoint/2010/main" val="26005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2920" y="1545014"/>
            <a:ext cx="8915399" cy="2262781"/>
          </a:xfrm>
        </p:spPr>
        <p:txBody>
          <a:bodyPr/>
          <a:lstStyle/>
          <a:p>
            <a:pPr algn="ctr"/>
            <a:r>
              <a:rPr lang="en-IN" sz="4400" dirty="0"/>
              <a:t>Non -Linear Regression Models</a:t>
            </a:r>
          </a:p>
        </p:txBody>
      </p:sp>
    </p:spTree>
    <p:extLst>
      <p:ext uri="{BB962C8B-B14F-4D97-AF65-F5344CB8AC3E}">
        <p14:creationId xmlns:p14="http://schemas.microsoft.com/office/powerpoint/2010/main" val="4068822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C-Tree</a:t>
            </a:r>
            <a:br>
              <a:rPr lang="en-IN" dirty="0"/>
            </a:br>
            <a:r>
              <a:rPr lang="en-IN" sz="2800" dirty="0"/>
              <a:t>(conditional inference tree)</a:t>
            </a:r>
          </a:p>
        </p:txBody>
      </p:sp>
      <p:sp>
        <p:nvSpPr>
          <p:cNvPr id="3" name="Content Placeholder 2"/>
          <p:cNvSpPr>
            <a:spLocks noGrp="1"/>
          </p:cNvSpPr>
          <p:nvPr>
            <p:ph idx="1"/>
          </p:nvPr>
        </p:nvSpPr>
        <p:spPr/>
        <p:txBody>
          <a:bodyPr/>
          <a:lstStyle/>
          <a:p>
            <a:r>
              <a:rPr lang="en-US">
                <a:solidFill>
                  <a:srgbClr val="373E4D"/>
                </a:solidFill>
                <a:latin typeface="helvetica" charset="0"/>
                <a:cs typeface="helvetica" charset="0"/>
              </a:rPr>
              <a:t>"Conditional inference trees estimate a regression relationship by binary recursive partitioning in a conditional inference framework. Roughly, the algorithm works as follows: 1) Test the global null hypothesis of independence between any of the input variables and the response (which may be multivariate as well). Stop if this hypothesis cannot be rejected. Otherwise select the input variable with strongest association to the resonse. This association is measured by a p-value corresponding to a test for the partial null hypothesis of a single input variable and the response. 2) Implement a binary split in the selected input variable. 3) Recursively repeate steps 1) and 2)" [2] </a:t>
            </a:r>
          </a:p>
        </p:txBody>
      </p:sp>
    </p:spTree>
    <p:extLst>
      <p:ext uri="{BB962C8B-B14F-4D97-AF65-F5344CB8AC3E}">
        <p14:creationId xmlns:p14="http://schemas.microsoft.com/office/powerpoint/2010/main" val="4101711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Conditional Inference Tree </a:t>
            </a:r>
            <a:br>
              <a:rPr lang="en-IN" dirty="0"/>
            </a:br>
            <a:r>
              <a:rPr lang="en-IN" sz="2800" dirty="0">
                <a:solidFill>
                  <a:srgbClr val="178DBB"/>
                </a:solidFill>
                <a:latin typeface="Century Gothic"/>
              </a:rPr>
              <a:t>(</a:t>
            </a:r>
            <a:r>
              <a:rPr lang="en-IN" sz="2800" dirty="0"/>
              <a:t>Residual plot)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5522" y="2218914"/>
            <a:ext cx="5182781" cy="3607622"/>
          </a:xfrm>
        </p:spPr>
      </p:pic>
      <p:sp>
        <p:nvSpPr>
          <p:cNvPr id="5" name="TextBox 4"/>
          <p:cNvSpPr txBox="1"/>
          <p:nvPr/>
        </p:nvSpPr>
        <p:spPr>
          <a:xfrm>
            <a:off x="9618683" y="3472163"/>
            <a:ext cx="2743200" cy="338554"/>
          </a:xfrm>
          <a:prstGeom prst="rect">
            <a:avLst/>
          </a:prstGeom>
        </p:spPr>
        <p:txBody>
          <a:bodyPr rtlCol="0">
            <a:spAutoFit/>
          </a:bodyPr>
          <a:lstStyle/>
          <a:p>
            <a:pPr algn="ctr"/>
            <a:r>
              <a:rPr lang="en-US" sz="1600" b="1">
                <a:solidFill>
                  <a:srgbClr val="FF0000"/>
                </a:solidFill>
              </a:rPr>
              <a:t>Kaggle Score :  0.52</a:t>
            </a:r>
          </a:p>
        </p:txBody>
      </p:sp>
    </p:spTree>
    <p:extLst>
      <p:ext uri="{BB962C8B-B14F-4D97-AF65-F5344CB8AC3E}">
        <p14:creationId xmlns:p14="http://schemas.microsoft.com/office/powerpoint/2010/main" val="3723294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Random Forest </a:t>
            </a:r>
            <a:br>
              <a:rPr lang="en-IN" dirty="0"/>
            </a:br>
            <a:r>
              <a:rPr lang="en-IN" sz="2800" dirty="0">
                <a:solidFill>
                  <a:srgbClr val="178DBB"/>
                </a:solidFill>
                <a:latin typeface="Century Gothic"/>
              </a:rPr>
              <a:t>(</a:t>
            </a:r>
            <a:r>
              <a:rPr lang="en-IN" sz="2800" dirty="0"/>
              <a:t>Residual Plot)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99264" y="3077855"/>
            <a:ext cx="5182781" cy="3607622"/>
          </a:xfrm>
        </p:spPr>
      </p:pic>
      <p:sp>
        <p:nvSpPr>
          <p:cNvPr id="3" name="TextBox 2"/>
          <p:cNvSpPr txBox="1"/>
          <p:nvPr/>
        </p:nvSpPr>
        <p:spPr>
          <a:xfrm>
            <a:off x="4645240" y="2127819"/>
            <a:ext cx="5780655" cy="369888"/>
          </a:xfrm>
          <a:prstGeom prst="rect">
            <a:avLst/>
          </a:prstGeom>
        </p:spPr>
        <p:txBody>
          <a:bodyPr rtlCol="0">
            <a:spAutoFit/>
          </a:bodyPr>
          <a:lstStyle/>
          <a:p>
            <a:r>
              <a:rPr lang="en-US"/>
              <a:t>Hypertuned using Grid Search. </a:t>
            </a:r>
          </a:p>
        </p:txBody>
      </p:sp>
      <p:sp>
        <p:nvSpPr>
          <p:cNvPr id="5" name="TextBox 4"/>
          <p:cNvSpPr txBox="1"/>
          <p:nvPr/>
        </p:nvSpPr>
        <p:spPr>
          <a:xfrm>
            <a:off x="9573649" y="4102992"/>
            <a:ext cx="2743200" cy="338554"/>
          </a:xfrm>
          <a:prstGeom prst="rect">
            <a:avLst/>
          </a:prstGeom>
        </p:spPr>
        <p:txBody>
          <a:bodyPr rtlCol="0">
            <a:spAutoFit/>
          </a:bodyPr>
          <a:lstStyle/>
          <a:p>
            <a:pPr algn="ctr"/>
            <a:r>
              <a:rPr lang="en-US" sz="1600" b="1">
                <a:solidFill>
                  <a:srgbClr val="FF0000"/>
                </a:solidFill>
              </a:rPr>
              <a:t>Kaggle Score :  0.3848</a:t>
            </a:r>
          </a:p>
        </p:txBody>
      </p:sp>
    </p:spTree>
    <p:extLst>
      <p:ext uri="{BB962C8B-B14F-4D97-AF65-F5344CB8AC3E}">
        <p14:creationId xmlns:p14="http://schemas.microsoft.com/office/powerpoint/2010/main" val="1763293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Gradient Boosting Model</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a:solidFill>
                  <a:srgbClr val="404040"/>
                </a:solidFill>
                <a:latin typeface="Calibri" charset="0"/>
                <a:sym typeface="Wingdings 3" charset="0"/>
              </a:rPr>
              <a:t>"In gradient boosting machines, or simply, GBMs, the learning procedure consecutively fits new models to provide a more accurate estimate of the response variable.</a:t>
            </a:r>
          </a:p>
          <a:p>
            <a:r>
              <a:rPr lang="en-US" sz="2400">
                <a:solidFill>
                  <a:srgbClr val="404040"/>
                </a:solidFill>
                <a:latin typeface="Calibri" charset="0"/>
                <a:sym typeface="Wingdings 3" charset="0"/>
              </a:rPr>
              <a:t> The principle idea behind this algorithm is to construct the new base-learners to be maximally correlated with the negative gradient of the loss function, associated with the whole ensemble." [8]</a:t>
            </a:r>
          </a:p>
          <a:p>
            <a:r>
              <a:rPr lang="en-US" sz="2400">
                <a:solidFill>
                  <a:srgbClr val="404040"/>
                </a:solidFill>
                <a:latin typeface="Calibri" charset="0"/>
                <a:sym typeface="Wingdings 3" charset="0"/>
              </a:rPr>
              <a:t>Two parameters to tune :</a:t>
            </a:r>
          </a:p>
          <a:p>
            <a:r>
              <a:rPr lang="en-US" sz="2400">
                <a:solidFill>
                  <a:srgbClr val="404040"/>
                </a:solidFill>
                <a:latin typeface="Calibri" charset="0"/>
                <a:sym typeface="Wingdings 3" charset="0"/>
              </a:rPr>
              <a:t> Learning Rate</a:t>
            </a:r>
          </a:p>
          <a:p>
            <a:r>
              <a:rPr lang="en-US" sz="2400">
                <a:latin typeface="Calibri" charset="0"/>
              </a:rPr>
              <a:t>Number of iterations(Trees)</a:t>
            </a:r>
          </a:p>
          <a:p>
            <a:r>
              <a:rPr lang="en-US" sz="2400">
                <a:latin typeface="Calibri" charset="0"/>
              </a:rPr>
              <a:t>Used grid search for hypertuning.</a:t>
            </a:r>
          </a:p>
          <a:p>
            <a:endParaRPr lang="en-US">
              <a:solidFill>
                <a:srgbClr val="3B5998"/>
              </a:solidFill>
              <a:latin typeface="Calibri" charset="0"/>
              <a:cs typeface="helvetica" charset="0"/>
              <a:hlinkClick r:id="rId3"/>
            </a:endParaRPr>
          </a:p>
        </p:txBody>
      </p:sp>
    </p:spTree>
    <p:extLst>
      <p:ext uri="{BB962C8B-B14F-4D97-AF65-F5344CB8AC3E}">
        <p14:creationId xmlns:p14="http://schemas.microsoft.com/office/powerpoint/2010/main" val="2219548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Gradient Boosting Model</a:t>
            </a:r>
            <a:br>
              <a:rPr lang="en-IN" dirty="0"/>
            </a:br>
            <a:r>
              <a:rPr lang="en-IN" sz="2800" dirty="0">
                <a:solidFill>
                  <a:srgbClr val="178DBB"/>
                </a:solidFill>
                <a:latin typeface="Century Gothic"/>
              </a:rPr>
              <a:t>(Residual Plot)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5522" y="2218914"/>
            <a:ext cx="5182781" cy="3607622"/>
          </a:xfrm>
        </p:spPr>
      </p:pic>
      <p:sp>
        <p:nvSpPr>
          <p:cNvPr id="5" name="TextBox 4"/>
          <p:cNvSpPr txBox="1"/>
          <p:nvPr/>
        </p:nvSpPr>
        <p:spPr>
          <a:xfrm>
            <a:off x="9573649" y="4102992"/>
            <a:ext cx="2743200" cy="338554"/>
          </a:xfrm>
          <a:prstGeom prst="rect">
            <a:avLst/>
          </a:prstGeom>
        </p:spPr>
        <p:txBody>
          <a:bodyPr rtlCol="0">
            <a:spAutoFit/>
          </a:bodyPr>
          <a:lstStyle/>
          <a:p>
            <a:pPr algn="ctr"/>
            <a:r>
              <a:rPr lang="en-US" sz="1600" b="1">
                <a:solidFill>
                  <a:srgbClr val="FF0000"/>
                </a:solidFill>
              </a:rPr>
              <a:t>Kaggle Score :  0.3672</a:t>
            </a:r>
          </a:p>
        </p:txBody>
      </p:sp>
    </p:spTree>
    <p:extLst>
      <p:ext uri="{BB962C8B-B14F-4D97-AF65-F5344CB8AC3E}">
        <p14:creationId xmlns:p14="http://schemas.microsoft.com/office/powerpoint/2010/main" val="2204146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Random Forest With GBM </a:t>
            </a:r>
            <a:r>
              <a:rPr lang="en-IN" sz="2800" dirty="0"/>
              <a:t>(Majority Voting)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5522" y="2218914"/>
            <a:ext cx="5182781" cy="3607622"/>
          </a:xfrm>
        </p:spPr>
      </p:pic>
      <p:sp>
        <p:nvSpPr>
          <p:cNvPr id="5" name="TextBox 4"/>
          <p:cNvSpPr txBox="1"/>
          <p:nvPr/>
        </p:nvSpPr>
        <p:spPr>
          <a:xfrm>
            <a:off x="9573649" y="4102992"/>
            <a:ext cx="2743200" cy="338554"/>
          </a:xfrm>
          <a:prstGeom prst="rect">
            <a:avLst/>
          </a:prstGeom>
        </p:spPr>
        <p:txBody>
          <a:bodyPr rtlCol="0">
            <a:spAutoFit/>
          </a:bodyPr>
          <a:lstStyle/>
          <a:p>
            <a:pPr algn="ctr"/>
            <a:r>
              <a:rPr lang="en-US" sz="1600" b="1">
                <a:solidFill>
                  <a:srgbClr val="FF0000"/>
                </a:solidFill>
              </a:rPr>
              <a:t>Kaggle Score :  0.3699</a:t>
            </a:r>
          </a:p>
        </p:txBody>
      </p:sp>
    </p:spTree>
    <p:extLst>
      <p:ext uri="{BB962C8B-B14F-4D97-AF65-F5344CB8AC3E}">
        <p14:creationId xmlns:p14="http://schemas.microsoft.com/office/powerpoint/2010/main" val="150438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DATASET </a:t>
            </a:r>
            <a:r>
              <a:rPr lang="en-IN" b="1" dirty="0" smtClean="0"/>
              <a:t> INFORMATION</a:t>
            </a:r>
            <a:endParaRPr lang="en-IN" dirty="0"/>
          </a:p>
        </p:txBody>
      </p:sp>
      <p:sp>
        <p:nvSpPr>
          <p:cNvPr id="3" name="Content Placeholder 2"/>
          <p:cNvSpPr>
            <a:spLocks noGrp="1"/>
          </p:cNvSpPr>
          <p:nvPr>
            <p:ph sz="half" idx="1"/>
          </p:nvPr>
        </p:nvSpPr>
        <p:spPr/>
        <p:txBody>
          <a:bodyPr>
            <a:normAutofit fontScale="92500" lnSpcReduction="20000"/>
          </a:bodyPr>
          <a:lstStyle/>
          <a:p>
            <a:pPr marL="0" indent="0" fontAlgn="base">
              <a:buNone/>
            </a:pPr>
            <a:r>
              <a:rPr lang="en-IN" u="sng" dirty="0" smtClean="0">
                <a:latin typeface="Calibri" panose="020F0502020204030204" pitchFamily="34" charset="0"/>
              </a:rPr>
              <a:t>Train + Test data</a:t>
            </a:r>
          </a:p>
          <a:p>
            <a:pPr fontAlgn="base"/>
            <a:r>
              <a:rPr lang="en-IN" dirty="0" smtClean="0">
                <a:latin typeface="Calibri" panose="020F0502020204030204" pitchFamily="34" charset="0"/>
              </a:rPr>
              <a:t>9 </a:t>
            </a:r>
            <a:r>
              <a:rPr lang="en-IN" dirty="0">
                <a:latin typeface="Calibri" panose="020F0502020204030204" pitchFamily="34" charset="0"/>
              </a:rPr>
              <a:t>input variables</a:t>
            </a:r>
          </a:p>
          <a:p>
            <a:pPr lvl="1" fontAlgn="base"/>
            <a:r>
              <a:rPr lang="en-IN" sz="1800" dirty="0" err="1">
                <a:latin typeface="Calibri" panose="020F0502020204030204" pitchFamily="34" charset="0"/>
              </a:rPr>
              <a:t>datetime</a:t>
            </a:r>
            <a:r>
              <a:rPr lang="en-IN" sz="1800" dirty="0">
                <a:latin typeface="Calibri" panose="020F0502020204030204" pitchFamily="34" charset="0"/>
              </a:rPr>
              <a:t>,</a:t>
            </a:r>
          </a:p>
          <a:p>
            <a:pPr lvl="1" fontAlgn="base"/>
            <a:r>
              <a:rPr lang="en-IN" sz="1800" dirty="0">
                <a:latin typeface="Calibri" panose="020F0502020204030204" pitchFamily="34" charset="0"/>
              </a:rPr>
              <a:t>season,</a:t>
            </a:r>
          </a:p>
          <a:p>
            <a:pPr lvl="1" fontAlgn="base"/>
            <a:r>
              <a:rPr lang="en-IN" sz="1800" dirty="0">
                <a:latin typeface="Calibri" panose="020F0502020204030204" pitchFamily="34" charset="0"/>
              </a:rPr>
              <a:t>holiday, </a:t>
            </a:r>
          </a:p>
          <a:p>
            <a:pPr lvl="1" fontAlgn="base"/>
            <a:r>
              <a:rPr lang="en-IN" sz="1800" dirty="0" err="1">
                <a:latin typeface="Calibri" panose="020F0502020204030204" pitchFamily="34" charset="0"/>
              </a:rPr>
              <a:t>workingDay</a:t>
            </a:r>
            <a:r>
              <a:rPr lang="en-IN" sz="1800" dirty="0">
                <a:latin typeface="Calibri" panose="020F0502020204030204" pitchFamily="34" charset="0"/>
              </a:rPr>
              <a:t>,</a:t>
            </a:r>
          </a:p>
          <a:p>
            <a:pPr lvl="1" fontAlgn="base"/>
            <a:r>
              <a:rPr lang="en-IN" sz="1800" dirty="0">
                <a:latin typeface="Calibri" panose="020F0502020204030204" pitchFamily="34" charset="0"/>
              </a:rPr>
              <a:t>weather, </a:t>
            </a:r>
          </a:p>
          <a:p>
            <a:pPr lvl="1" fontAlgn="base"/>
            <a:r>
              <a:rPr lang="en-IN" sz="1800" dirty="0">
                <a:latin typeface="Calibri" panose="020F0502020204030204" pitchFamily="34" charset="0"/>
              </a:rPr>
              <a:t>temp , </a:t>
            </a:r>
          </a:p>
          <a:p>
            <a:pPr lvl="1" fontAlgn="base"/>
            <a:r>
              <a:rPr lang="en-IN" sz="1800" dirty="0" err="1">
                <a:latin typeface="Calibri" panose="020F0502020204030204" pitchFamily="34" charset="0"/>
              </a:rPr>
              <a:t>atemp</a:t>
            </a:r>
            <a:r>
              <a:rPr lang="en-IN" sz="1800" dirty="0">
                <a:latin typeface="Calibri" panose="020F0502020204030204" pitchFamily="34" charset="0"/>
              </a:rPr>
              <a:t>,</a:t>
            </a:r>
          </a:p>
          <a:p>
            <a:pPr lvl="1" fontAlgn="base"/>
            <a:r>
              <a:rPr lang="en-IN" sz="1800" dirty="0">
                <a:latin typeface="Calibri" panose="020F0502020204030204" pitchFamily="34" charset="0"/>
              </a:rPr>
              <a:t>humidity , </a:t>
            </a:r>
          </a:p>
          <a:p>
            <a:pPr lvl="1" fontAlgn="base"/>
            <a:r>
              <a:rPr lang="en-IN" sz="1800" dirty="0" err="1">
                <a:latin typeface="Calibri" panose="020F0502020204030204" pitchFamily="34" charset="0"/>
              </a:rPr>
              <a:t>windspeed</a:t>
            </a:r>
            <a:endParaRPr lang="en-IN" sz="1800" dirty="0">
              <a:latin typeface="Calibri" panose="020F0502020204030204" pitchFamily="34" charset="0"/>
            </a:endParaRPr>
          </a:p>
          <a:p>
            <a:endParaRPr lang="en-IN" dirty="0"/>
          </a:p>
          <a:p>
            <a:endParaRPr lang="en-IN" dirty="0">
              <a:latin typeface="Calibri" panose="020F0502020204030204" pitchFamily="34" charset="0"/>
            </a:endParaRPr>
          </a:p>
        </p:txBody>
      </p:sp>
      <p:sp>
        <p:nvSpPr>
          <p:cNvPr id="4" name="Content Placeholder 3"/>
          <p:cNvSpPr>
            <a:spLocks noGrp="1"/>
          </p:cNvSpPr>
          <p:nvPr>
            <p:ph sz="half" idx="2"/>
          </p:nvPr>
        </p:nvSpPr>
        <p:spPr/>
        <p:txBody>
          <a:bodyPr>
            <a:normAutofit fontScale="92500" lnSpcReduction="20000"/>
          </a:bodyPr>
          <a:lstStyle/>
          <a:p>
            <a:pPr marL="0" indent="0" fontAlgn="base">
              <a:buNone/>
            </a:pPr>
            <a:r>
              <a:rPr lang="en-IN" u="sng" dirty="0" smtClean="0">
                <a:latin typeface="Calibri" panose="020F0502020204030204" pitchFamily="34" charset="0"/>
              </a:rPr>
              <a:t>Train Data</a:t>
            </a:r>
          </a:p>
          <a:p>
            <a:pPr fontAlgn="base"/>
            <a:r>
              <a:rPr lang="en-IN" dirty="0" smtClean="0">
                <a:latin typeface="Calibri" panose="020F0502020204030204" pitchFamily="34" charset="0"/>
              </a:rPr>
              <a:t>10887 </a:t>
            </a:r>
            <a:r>
              <a:rPr lang="en-IN" dirty="0">
                <a:latin typeface="Calibri" panose="020F0502020204030204" pitchFamily="34" charset="0"/>
              </a:rPr>
              <a:t>entries</a:t>
            </a:r>
            <a:endParaRPr lang="en-IN" dirty="0" smtClean="0">
              <a:latin typeface="Calibri" panose="020F0502020204030204" pitchFamily="34" charset="0"/>
            </a:endParaRPr>
          </a:p>
          <a:p>
            <a:pPr fontAlgn="base"/>
            <a:r>
              <a:rPr lang="en-IN" dirty="0" smtClean="0">
                <a:latin typeface="Calibri" panose="020F0502020204030204" pitchFamily="34" charset="0"/>
              </a:rPr>
              <a:t>3 Outcome variables(Bike Rental Count)</a:t>
            </a:r>
            <a:endParaRPr lang="en-IN" dirty="0">
              <a:latin typeface="Calibri" panose="020F0502020204030204" pitchFamily="34" charset="0"/>
            </a:endParaRPr>
          </a:p>
          <a:p>
            <a:pPr lvl="1" fontAlgn="base"/>
            <a:r>
              <a:rPr lang="en-IN" sz="1800" dirty="0">
                <a:latin typeface="Calibri" panose="020F0502020204030204" pitchFamily="34" charset="0"/>
              </a:rPr>
              <a:t>Casual   </a:t>
            </a:r>
          </a:p>
          <a:p>
            <a:pPr lvl="1" fontAlgn="base"/>
            <a:r>
              <a:rPr lang="en-IN" sz="1800" dirty="0">
                <a:latin typeface="Calibri" panose="020F0502020204030204" pitchFamily="34" charset="0"/>
              </a:rPr>
              <a:t>Registered </a:t>
            </a:r>
          </a:p>
          <a:p>
            <a:pPr lvl="1" fontAlgn="base"/>
            <a:r>
              <a:rPr lang="en-IN" sz="1800" dirty="0" smtClean="0">
                <a:latin typeface="Calibri" panose="020F0502020204030204" pitchFamily="34" charset="0"/>
              </a:rPr>
              <a:t>Count</a:t>
            </a:r>
            <a:endParaRPr lang="en-IN" sz="1800" dirty="0">
              <a:latin typeface="Calibri" panose="020F0502020204030204" pitchFamily="34" charset="0"/>
            </a:endParaRPr>
          </a:p>
          <a:p>
            <a:pPr marL="0" indent="0" fontAlgn="base">
              <a:buNone/>
            </a:pPr>
            <a:r>
              <a:rPr lang="en-IN" u="sng" dirty="0" smtClean="0">
                <a:latin typeface="Calibri" panose="020F0502020204030204" pitchFamily="34" charset="0"/>
              </a:rPr>
              <a:t>Test Data</a:t>
            </a:r>
          </a:p>
          <a:p>
            <a:pPr fontAlgn="base"/>
            <a:r>
              <a:rPr lang="en-IN" dirty="0" smtClean="0">
                <a:latin typeface="Calibri" panose="020F0502020204030204" pitchFamily="34" charset="0"/>
              </a:rPr>
              <a:t>6493 entries</a:t>
            </a:r>
          </a:p>
          <a:p>
            <a:pPr fontAlgn="base"/>
            <a:endParaRPr lang="en-IN" dirty="0">
              <a:latin typeface="Calibri" panose="020F0502020204030204" pitchFamily="34" charset="0"/>
            </a:endParaRPr>
          </a:p>
          <a:p>
            <a:pPr fontAlgn="base"/>
            <a:endParaRPr lang="en-IN" dirty="0" smtClean="0">
              <a:latin typeface="Calibri" panose="020F0502020204030204" pitchFamily="34" charset="0"/>
            </a:endParaRPr>
          </a:p>
          <a:p>
            <a:pPr fontAlgn="base"/>
            <a:endParaRPr lang="en-IN" dirty="0">
              <a:latin typeface="Calibri" panose="020F0502020204030204" pitchFamily="34" charset="0"/>
            </a:endParaRPr>
          </a:p>
        </p:txBody>
      </p:sp>
    </p:spTree>
    <p:extLst>
      <p:ext uri="{BB962C8B-B14F-4D97-AF65-F5344CB8AC3E}">
        <p14:creationId xmlns:p14="http://schemas.microsoft.com/office/powerpoint/2010/main" val="1492056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dirty="0"/>
              <a:t>Other Approaches Tried</a:t>
            </a:r>
          </a:p>
        </p:txBody>
      </p:sp>
      <p:sp>
        <p:nvSpPr>
          <p:cNvPr id="6" name="Content Placeholder 5"/>
          <p:cNvSpPr>
            <a:spLocks noGrp="1"/>
          </p:cNvSpPr>
          <p:nvPr>
            <p:ph idx="1"/>
          </p:nvPr>
        </p:nvSpPr>
        <p:spPr>
          <a:xfrm>
            <a:off x="2682489" y="2098301"/>
            <a:ext cx="8915400" cy="3777622"/>
          </a:xfrm>
        </p:spPr>
        <p:txBody>
          <a:bodyPr/>
          <a:lstStyle/>
          <a:p>
            <a:endParaRPr lang="en-US" sz="2400"/>
          </a:p>
          <a:p>
            <a:r>
              <a:rPr lang="en-US" sz="2400"/>
              <a:t>Ensemble Stacking</a:t>
            </a:r>
          </a:p>
          <a:p>
            <a:r>
              <a:rPr lang="en-US" sz="2400"/>
              <a:t>Neural Net</a:t>
            </a:r>
          </a:p>
          <a:p>
            <a:r>
              <a:rPr lang="en-US" sz="2400"/>
              <a:t>Extra Tree Regressor</a:t>
            </a:r>
          </a:p>
          <a:p>
            <a:r>
              <a:rPr lang="en-US" sz="2400"/>
              <a:t>SGD (Stochastic Gradient Descent Model )</a:t>
            </a:r>
          </a:p>
          <a:p>
            <a:r>
              <a:rPr lang="en-US" sz="2400"/>
              <a:t>SVR (Support Vector Regression)</a:t>
            </a:r>
          </a:p>
        </p:txBody>
      </p:sp>
    </p:spTree>
    <p:extLst>
      <p:ext uri="{BB962C8B-B14F-4D97-AF65-F5344CB8AC3E}">
        <p14:creationId xmlns:p14="http://schemas.microsoft.com/office/powerpoint/2010/main" val="2116082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0046" y="257577"/>
            <a:ext cx="8911687" cy="1004553"/>
          </a:xfrm>
        </p:spPr>
        <p:txBody>
          <a:bodyPr/>
          <a:lstStyle/>
          <a:p>
            <a:pPr algn="ctr"/>
            <a:r>
              <a:rPr lang="en-IN" dirty="0" err="1" smtClean="0"/>
              <a:t>Kaggle</a:t>
            </a:r>
            <a:r>
              <a:rPr lang="en-IN" dirty="0" smtClean="0"/>
              <a:t> Score</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0012" y="1107583"/>
            <a:ext cx="9929611" cy="5396248"/>
          </a:xfrm>
        </p:spPr>
      </p:pic>
    </p:spTree>
    <p:extLst>
      <p:ext uri="{BB962C8B-B14F-4D97-AF65-F5344CB8AC3E}">
        <p14:creationId xmlns:p14="http://schemas.microsoft.com/office/powerpoint/2010/main" val="3184833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Summary of Results</a:t>
            </a:r>
          </a:p>
        </p:txBody>
      </p:sp>
      <p:pic>
        <p:nvPicPr>
          <p:cNvPr id="6" name="Content Placeholder 5" descr="table.jpg"/>
          <p:cNvPicPr>
            <a:picLocks noGrp="1" noChangeAspect="1"/>
          </p:cNvPicPr>
          <p:nvPr>
            <p:ph idx="1"/>
          </p:nvPr>
        </p:nvPicPr>
        <p:blipFill>
          <a:blip r:embed="rId3"/>
          <a:stretch>
            <a:fillRect/>
          </a:stretch>
        </p:blipFill>
        <p:spPr>
          <a:xfrm>
            <a:off x="2243806" y="2018211"/>
            <a:ext cx="9459912" cy="3762612"/>
          </a:xfrm>
        </p:spPr>
      </p:pic>
    </p:spTree>
    <p:extLst>
      <p:ext uri="{BB962C8B-B14F-4D97-AF65-F5344CB8AC3E}">
        <p14:creationId xmlns:p14="http://schemas.microsoft.com/office/powerpoint/2010/main" val="3953854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581" y="512332"/>
            <a:ext cx="8911687" cy="1004553"/>
          </a:xfrm>
        </p:spPr>
        <p:txBody>
          <a:bodyPr/>
          <a:lstStyle/>
          <a:p>
            <a:pPr algn="ctr"/>
            <a:r>
              <a:rPr lang="en-IN" dirty="0" err="1"/>
              <a:t>References</a:t>
            </a:r>
            <a:endParaRPr lang="en-IN" dirty="0"/>
          </a:p>
        </p:txBody>
      </p:sp>
      <p:sp>
        <p:nvSpPr>
          <p:cNvPr id="3" name="Content Placeholder 2"/>
          <p:cNvSpPr>
            <a:spLocks noGrp="1"/>
          </p:cNvSpPr>
          <p:nvPr>
            <p:ph idx="1"/>
          </p:nvPr>
        </p:nvSpPr>
        <p:spPr>
          <a:xfrm>
            <a:off x="2663022" y="2135140"/>
            <a:ext cx="8915400" cy="3777622"/>
          </a:xfrm>
        </p:spPr>
        <p:txBody>
          <a:bodyPr/>
          <a:lstStyle/>
          <a:p>
            <a:r>
              <a:rPr lang="en-US"/>
              <a:t>1. "Kaggle Competition" - </a:t>
            </a:r>
            <a:r>
              <a:rPr lang="en-US">
                <a:hlinkClick r:id="rId3"/>
              </a:rPr>
              <a:t>Bike Sharing Demand</a:t>
            </a:r>
          </a:p>
          <a:p>
            <a:r>
              <a:rPr lang="en-US"/>
              <a:t>2.  cTree: Conditional Trees - </a:t>
            </a:r>
            <a:r>
              <a:rPr lang="en-US">
                <a:hlinkClick r:id="rId4"/>
              </a:rPr>
              <a:t>Paper</a:t>
            </a:r>
          </a:p>
          <a:p>
            <a:r>
              <a:rPr lang="en-US">
                <a:solidFill>
                  <a:srgbClr val="404040"/>
                </a:solidFill>
                <a:latin typeface="Century Gothic"/>
                <a:cs typeface="Arial" charset="0"/>
              </a:rPr>
              <a:t>3. Linear Regression Models : </a:t>
            </a:r>
            <a:r>
              <a:rPr lang="en-US">
                <a:solidFill>
                  <a:srgbClr val="404040"/>
                </a:solidFill>
                <a:latin typeface="Century Gothic"/>
                <a:cs typeface="Arial" charset="0"/>
                <a:hlinkClick r:id="rId5"/>
              </a:rPr>
              <a:t>Scikit Learn</a:t>
            </a:r>
          </a:p>
          <a:p>
            <a:r>
              <a:rPr lang="en-US">
                <a:solidFill>
                  <a:srgbClr val="404040"/>
                </a:solidFill>
                <a:latin typeface="Century Gothic"/>
                <a:cs typeface="Arial" charset="0"/>
              </a:rPr>
              <a:t>4. Bagging and Boosting Models : </a:t>
            </a:r>
            <a:r>
              <a:rPr lang="en-US">
                <a:solidFill>
                  <a:srgbClr val="404040"/>
                </a:solidFill>
                <a:latin typeface="Century Gothic"/>
                <a:cs typeface="Arial" charset="0"/>
                <a:hlinkClick r:id="rId6"/>
              </a:rPr>
              <a:t>Ensemble Methdods sklearn</a:t>
            </a:r>
          </a:p>
          <a:p>
            <a:r>
              <a:rPr lang="en-US">
                <a:solidFill>
                  <a:srgbClr val="404040"/>
                </a:solidFill>
                <a:latin typeface="Century Gothic"/>
                <a:cs typeface="Arial" charset="0"/>
              </a:rPr>
              <a:t>5. Gradient Boosting Model : </a:t>
            </a:r>
            <a:r>
              <a:rPr lang="en-US">
                <a:solidFill>
                  <a:srgbClr val="404040"/>
                </a:solidFill>
                <a:latin typeface="Century Gothic"/>
                <a:cs typeface="Arial" charset="0"/>
                <a:hlinkClick r:id="rId7"/>
              </a:rPr>
              <a:t>Wikipedia</a:t>
            </a:r>
            <a:r>
              <a:rPr lang="en-US">
                <a:solidFill>
                  <a:srgbClr val="404040"/>
                </a:solidFill>
                <a:latin typeface="Century Gothic"/>
                <a:cs typeface="Arial" charset="0"/>
              </a:rPr>
              <a:t>  </a:t>
            </a:r>
          </a:p>
          <a:p>
            <a:r>
              <a:rPr lang="en-US">
                <a:solidFill>
                  <a:srgbClr val="404040"/>
                </a:solidFill>
                <a:latin typeface="Century Gothic"/>
                <a:cs typeface="Arial" charset="0"/>
              </a:rPr>
              <a:t>6. Ensemble Stacking :</a:t>
            </a:r>
            <a:r>
              <a:rPr lang="en-US">
                <a:solidFill>
                  <a:srgbClr val="404040"/>
                </a:solidFill>
                <a:latin typeface="Century Gothic"/>
                <a:cs typeface="Arial" charset="0"/>
                <a:hlinkClick r:id="rId8"/>
              </a:rPr>
              <a:t>Wikipedia</a:t>
            </a:r>
          </a:p>
          <a:p>
            <a:r>
              <a:rPr lang="en-US">
                <a:solidFill>
                  <a:srgbClr val="404040"/>
                </a:solidFill>
                <a:latin typeface="Century Gothic"/>
                <a:cs typeface="Arial" charset="0"/>
              </a:rPr>
              <a:t>7. Neural Net : </a:t>
            </a:r>
            <a:r>
              <a:rPr lang="en-US">
                <a:solidFill>
                  <a:srgbClr val="404040"/>
                </a:solidFill>
                <a:latin typeface="Century Gothic"/>
                <a:cs typeface="Arial" charset="0"/>
                <a:hlinkClick r:id="rId9"/>
              </a:rPr>
              <a:t>'r' Package Documentation</a:t>
            </a:r>
          </a:p>
          <a:p>
            <a:r>
              <a:rPr lang="en-US">
                <a:solidFill>
                  <a:srgbClr val="404040"/>
                </a:solidFill>
                <a:latin typeface="Century Gothic"/>
                <a:cs typeface="Arial" charset="0"/>
              </a:rPr>
              <a:t>8. Gradient Boosting Model : </a:t>
            </a:r>
            <a:r>
              <a:rPr lang="en-US">
                <a:solidFill>
                  <a:srgbClr val="404040"/>
                </a:solidFill>
                <a:latin typeface="Century Gothic" charset="0"/>
                <a:cs typeface="Arial" charset="0"/>
                <a:hlinkClick r:id="rId10"/>
              </a:rPr>
              <a:t>http://www.ncbi.nlm.nih.gov/pmc/articles/PMC3885826/</a:t>
            </a:r>
            <a:r>
              <a:rPr lang="en-US">
                <a:solidFill>
                  <a:srgbClr val="404040"/>
                </a:solidFill>
                <a:latin typeface="Century Gothic"/>
                <a:cs typeface="Arial" charset="0"/>
              </a:rPr>
              <a:t> </a:t>
            </a:r>
            <a:endParaRPr lang="en-US">
              <a:solidFill>
                <a:srgbClr val="404040"/>
              </a:solidFill>
              <a:latin typeface="Century Gothic"/>
              <a:cs typeface="Arial" charset="0"/>
              <a:hlinkClick r:id="rId9"/>
            </a:endParaRPr>
          </a:p>
        </p:txBody>
      </p:sp>
    </p:spTree>
    <p:extLst>
      <p:ext uri="{BB962C8B-B14F-4D97-AF65-F5344CB8AC3E}">
        <p14:creationId xmlns:p14="http://schemas.microsoft.com/office/powerpoint/2010/main" val="4124272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Evaluation </a:t>
            </a:r>
            <a:endParaRPr lang="en-IN" dirty="0"/>
          </a:p>
        </p:txBody>
      </p:sp>
      <p:pic>
        <p:nvPicPr>
          <p:cNvPr id="8" name="Content Placeholder 7" descr="evaluation.jpg"/>
          <p:cNvPicPr>
            <a:picLocks noGrp="1" noChangeAspect="1"/>
          </p:cNvPicPr>
          <p:nvPr>
            <p:ph idx="1"/>
          </p:nvPr>
        </p:nvPicPr>
        <p:blipFill>
          <a:blip r:embed="rId3"/>
          <a:stretch>
            <a:fillRect/>
          </a:stretch>
        </p:blipFill>
        <p:spPr>
          <a:xfrm>
            <a:off x="2656630" y="2007229"/>
            <a:ext cx="8802836" cy="4258295"/>
          </a:xfrm>
        </p:spPr>
      </p:pic>
      <p:sp>
        <p:nvSpPr>
          <p:cNvPr id="9" name="TextBox 8"/>
          <p:cNvSpPr txBox="1"/>
          <p:nvPr/>
        </p:nvSpPr>
        <p:spPr>
          <a:xfrm>
            <a:off x="4782344" y="6355973"/>
            <a:ext cx="2743200" cy="276999"/>
          </a:xfrm>
          <a:prstGeom prst="rect">
            <a:avLst/>
          </a:prstGeom>
        </p:spPr>
        <p:txBody>
          <a:bodyPr rtlCol="0">
            <a:spAutoFit/>
          </a:bodyPr>
          <a:lstStyle/>
          <a:p>
            <a:pPr algn="ctr"/>
            <a:r>
              <a:rPr lang="en-US" sz="1200"/>
              <a:t>Ref: Kaggle challenges</a:t>
            </a:r>
          </a:p>
        </p:txBody>
      </p:sp>
    </p:spTree>
    <p:extLst>
      <p:ext uri="{BB962C8B-B14F-4D97-AF65-F5344CB8AC3E}">
        <p14:creationId xmlns:p14="http://schemas.microsoft.com/office/powerpoint/2010/main" val="1850271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Pre-processing </a:t>
            </a:r>
            <a:r>
              <a:rPr lang="en-IN" b="1" dirty="0"/>
              <a:t>the Data</a:t>
            </a:r>
            <a:endParaRPr lang="en-IN" dirty="0"/>
          </a:p>
        </p:txBody>
      </p:sp>
      <p:sp>
        <p:nvSpPr>
          <p:cNvPr id="6" name="Content Placeholder 5"/>
          <p:cNvSpPr>
            <a:spLocks noGrp="1"/>
          </p:cNvSpPr>
          <p:nvPr>
            <p:ph idx="1"/>
          </p:nvPr>
        </p:nvSpPr>
        <p:spPr/>
        <p:txBody>
          <a:bodyPr>
            <a:normAutofit/>
          </a:bodyPr>
          <a:lstStyle/>
          <a:p>
            <a:r>
              <a:rPr lang="en-IN" sz="2000" dirty="0">
                <a:latin typeface="Calibri" panose="020F0502020204030204" pitchFamily="34" charset="0"/>
              </a:rPr>
              <a:t>Some basic conversions.</a:t>
            </a:r>
          </a:p>
          <a:p>
            <a:pPr fontAlgn="base"/>
            <a:r>
              <a:rPr lang="en-IN" sz="2000" dirty="0">
                <a:latin typeface="Calibri" panose="020F0502020204030204" pitchFamily="34" charset="0"/>
              </a:rPr>
              <a:t>Parse ‘</a:t>
            </a:r>
            <a:r>
              <a:rPr lang="en-IN" sz="2000" i="1" dirty="0" err="1">
                <a:latin typeface="Calibri" panose="020F0502020204030204" pitchFamily="34" charset="0"/>
              </a:rPr>
              <a:t>datetime</a:t>
            </a:r>
            <a:r>
              <a:rPr lang="en-IN" sz="2000" i="1" dirty="0">
                <a:latin typeface="Calibri" panose="020F0502020204030204" pitchFamily="34" charset="0"/>
              </a:rPr>
              <a:t>’</a:t>
            </a:r>
            <a:r>
              <a:rPr lang="en-IN" sz="2000" dirty="0">
                <a:latin typeface="Calibri" panose="020F0502020204030204" pitchFamily="34" charset="0"/>
              </a:rPr>
              <a:t> entry into separate variables like ‘</a:t>
            </a:r>
            <a:r>
              <a:rPr lang="en-IN" sz="2000" i="1" dirty="0">
                <a:latin typeface="Calibri" panose="020F0502020204030204" pitchFamily="34" charset="0"/>
              </a:rPr>
              <a:t>year’ </a:t>
            </a:r>
            <a:r>
              <a:rPr lang="en-IN" sz="2000" dirty="0">
                <a:latin typeface="Calibri" panose="020F0502020204030204" pitchFamily="34" charset="0"/>
              </a:rPr>
              <a:t>,</a:t>
            </a:r>
            <a:r>
              <a:rPr lang="en-IN" sz="2000" i="1" dirty="0">
                <a:latin typeface="Calibri" panose="020F0502020204030204" pitchFamily="34" charset="0"/>
              </a:rPr>
              <a:t> ‘month’ </a:t>
            </a:r>
            <a:r>
              <a:rPr lang="en-IN" sz="2000" dirty="0">
                <a:latin typeface="Calibri" panose="020F0502020204030204" pitchFamily="34" charset="0"/>
              </a:rPr>
              <a:t>,</a:t>
            </a:r>
            <a:r>
              <a:rPr lang="en-IN" sz="2000" i="1" dirty="0">
                <a:latin typeface="Calibri" panose="020F0502020204030204" pitchFamily="34" charset="0"/>
              </a:rPr>
              <a:t> ‘day’ </a:t>
            </a:r>
            <a:r>
              <a:rPr lang="en-IN" sz="2000" dirty="0">
                <a:latin typeface="Calibri" panose="020F0502020204030204" pitchFamily="34" charset="0"/>
              </a:rPr>
              <a:t>and</a:t>
            </a:r>
            <a:r>
              <a:rPr lang="en-IN" sz="2000" i="1" dirty="0">
                <a:latin typeface="Calibri" panose="020F0502020204030204" pitchFamily="34" charset="0"/>
              </a:rPr>
              <a:t> ‘hour’ </a:t>
            </a:r>
            <a:r>
              <a:rPr lang="en-IN" sz="2000" dirty="0">
                <a:latin typeface="Calibri" panose="020F0502020204030204" pitchFamily="34" charset="0"/>
              </a:rPr>
              <a:t>removing the non-numeric data</a:t>
            </a:r>
            <a:r>
              <a:rPr lang="en-IN" sz="2000" i="1" dirty="0">
                <a:latin typeface="Calibri" panose="020F0502020204030204" pitchFamily="34" charset="0"/>
              </a:rPr>
              <a:t>.</a:t>
            </a:r>
            <a:r>
              <a:rPr lang="en-IN" sz="2000" dirty="0">
                <a:latin typeface="Calibri" panose="020F0502020204030204" pitchFamily="34" charset="0"/>
              </a:rPr>
              <a:t> </a:t>
            </a:r>
          </a:p>
          <a:p>
            <a:r>
              <a:rPr lang="en-IN" sz="2000" dirty="0">
                <a:latin typeface="Calibri" panose="020F0502020204030204" pitchFamily="34" charset="0"/>
              </a:rPr>
              <a:t>The variable ‘</a:t>
            </a:r>
            <a:r>
              <a:rPr lang="en-IN" sz="2000" i="1" dirty="0">
                <a:latin typeface="Calibri" panose="020F0502020204030204" pitchFamily="34" charset="0"/>
              </a:rPr>
              <a:t>day’</a:t>
            </a:r>
            <a:r>
              <a:rPr lang="en-IN" sz="2000" dirty="0">
                <a:latin typeface="Calibri" panose="020F0502020204030204" pitchFamily="34" charset="0"/>
              </a:rPr>
              <a:t> serves as an index to the dataset. We introduce ‘</a:t>
            </a:r>
            <a:r>
              <a:rPr lang="en-IN" sz="2000" i="1" dirty="0">
                <a:latin typeface="Calibri" panose="020F0502020204030204" pitchFamily="34" charset="0"/>
              </a:rPr>
              <a:t>weekday’ </a:t>
            </a:r>
            <a:r>
              <a:rPr lang="en-IN" sz="2000" dirty="0">
                <a:latin typeface="Calibri" panose="020F0502020204030204" pitchFamily="34" charset="0"/>
              </a:rPr>
              <a:t>denoting the day at a particular week.</a:t>
            </a:r>
          </a:p>
          <a:p>
            <a:r>
              <a:rPr lang="en-IN" sz="2000" dirty="0">
                <a:latin typeface="Calibri" panose="020F0502020204030204" pitchFamily="34" charset="0"/>
              </a:rPr>
              <a:t>Scaled up count, registered and Casual to log base to ensure that RMLSE is minimized.</a:t>
            </a:r>
          </a:p>
          <a:p>
            <a:r>
              <a:rPr lang="en-IN" sz="2000" dirty="0">
                <a:latin typeface="Calibri" panose="020F0502020204030204" pitchFamily="34" charset="0"/>
              </a:rPr>
              <a:t>After prediction this is again scaled down.</a:t>
            </a:r>
          </a:p>
        </p:txBody>
      </p:sp>
    </p:spTree>
    <p:extLst>
      <p:ext uri="{BB962C8B-B14F-4D97-AF65-F5344CB8AC3E}">
        <p14:creationId xmlns:p14="http://schemas.microsoft.com/office/powerpoint/2010/main" val="3169744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2012" y="2826397"/>
            <a:ext cx="8911687" cy="1280890"/>
          </a:xfrm>
        </p:spPr>
        <p:txBody>
          <a:bodyPr>
            <a:normAutofit/>
          </a:bodyPr>
          <a:lstStyle/>
          <a:p>
            <a:pPr algn="ctr"/>
            <a:r>
              <a:rPr lang="en-IN" sz="4000" dirty="0" smtClean="0"/>
              <a:t>DATA VISUALIZATION</a:t>
            </a:r>
            <a:endParaRPr lang="en-IN" sz="4000" dirty="0"/>
          </a:p>
        </p:txBody>
      </p:sp>
    </p:spTree>
    <p:extLst>
      <p:ext uri="{BB962C8B-B14F-4D97-AF65-F5344CB8AC3E}">
        <p14:creationId xmlns:p14="http://schemas.microsoft.com/office/powerpoint/2010/main" val="2928875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Feature Importance</a:t>
            </a:r>
            <a:br>
              <a:rPr lang="en-IN" dirty="0" smtClean="0"/>
            </a:br>
            <a:r>
              <a:rPr lang="en-IN" sz="1400" dirty="0" smtClean="0"/>
              <a:t>(Random Forest)</a:t>
            </a:r>
            <a:endParaRPr lang="en-IN" sz="1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2925" y="1603419"/>
            <a:ext cx="8911687" cy="5100034"/>
          </a:xfrm>
        </p:spPr>
      </p:pic>
    </p:spTree>
    <p:extLst>
      <p:ext uri="{BB962C8B-B14F-4D97-AF65-F5344CB8AC3E}">
        <p14:creationId xmlns:p14="http://schemas.microsoft.com/office/powerpoint/2010/main" val="3138280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dirty="0" smtClean="0"/>
              <a:t>Scatter Plot of Training Set</a:t>
            </a:r>
            <a:endParaRPr lang="en-IN" dirty="0"/>
          </a:p>
        </p:txBody>
      </p:sp>
      <p:sp>
        <p:nvSpPr>
          <p:cNvPr id="10" name="Content Placeholder 9"/>
          <p:cNvSpPr>
            <a:spLocks noGrp="1"/>
          </p:cNvSpPr>
          <p:nvPr>
            <p:ph idx="1"/>
          </p:nvPr>
        </p:nvSpPr>
        <p:spPr/>
        <p:txBody>
          <a:bodyPr/>
          <a:lstStyle/>
          <a:p>
            <a:r>
              <a:rPr lang="en-IN" dirty="0" smtClean="0">
                <a:latin typeface="Calibri" panose="020F0502020204030204" pitchFamily="34" charset="0"/>
              </a:rPr>
              <a:t>Show on laptop!!</a:t>
            </a:r>
            <a:endParaRPr lang="en-IN" dirty="0">
              <a:latin typeface="Calibri" panose="020F0502020204030204" pitchFamily="34" charset="0"/>
            </a:endParaRPr>
          </a:p>
        </p:txBody>
      </p:sp>
    </p:spTree>
    <p:extLst>
      <p:ext uri="{BB962C8B-B14F-4D97-AF65-F5344CB8AC3E}">
        <p14:creationId xmlns:p14="http://schemas.microsoft.com/office/powerpoint/2010/main" val="2204315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Count v/s Hour</a:t>
            </a:r>
            <a:br>
              <a:rPr lang="en-IN" dirty="0" smtClean="0"/>
            </a:br>
            <a:r>
              <a:rPr lang="en-IN" sz="1800" dirty="0" smtClean="0"/>
              <a:t>(On weekends)</a:t>
            </a:r>
            <a:endParaRPr lang="en-IN" sz="1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5582" y="1716258"/>
            <a:ext cx="9268153" cy="4783016"/>
          </a:xfrm>
        </p:spPr>
      </p:pic>
    </p:spTree>
    <p:extLst>
      <p:ext uri="{BB962C8B-B14F-4D97-AF65-F5344CB8AC3E}">
        <p14:creationId xmlns:p14="http://schemas.microsoft.com/office/powerpoint/2010/main" val="3673893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TotalTime>
  <Words>245</Words>
  <Application>Microsoft Office PowerPoint</Application>
  <PresentationFormat>Widescreen</PresentationFormat>
  <Paragraphs>53</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Wisp</vt:lpstr>
      <vt:lpstr> Predicting Bike Sharing Demand  Kaggle Challenge 2015</vt:lpstr>
      <vt:lpstr>Problem Statement</vt:lpstr>
      <vt:lpstr>DATASET  INFORMATION</vt:lpstr>
      <vt:lpstr>Evaluation </vt:lpstr>
      <vt:lpstr>Pre-processing the Data</vt:lpstr>
      <vt:lpstr>DATA VISUALIZATION</vt:lpstr>
      <vt:lpstr>Feature Importance (Random Forest)</vt:lpstr>
      <vt:lpstr>Scatter Plot of Training Set</vt:lpstr>
      <vt:lpstr>Count v/s Hour (On weekends)</vt:lpstr>
      <vt:lpstr>Count v/s Hour (On weekdays)</vt:lpstr>
      <vt:lpstr>Count v/s Month</vt:lpstr>
      <vt:lpstr>Count v/s Season</vt:lpstr>
      <vt:lpstr>    Feature Engineering  </vt:lpstr>
      <vt:lpstr>Digitization (Binarization) </vt:lpstr>
      <vt:lpstr>Peak Hours</vt:lpstr>
      <vt:lpstr>Other Feature Engineering Approaches</vt:lpstr>
      <vt:lpstr>Linear Models</vt:lpstr>
      <vt:lpstr>Ridge Regression</vt:lpstr>
      <vt:lpstr>Lasso Regression (Basic Idea) </vt:lpstr>
      <vt:lpstr>Lasso Regression  (Residual plot)</vt:lpstr>
      <vt:lpstr>Elastic Net Residual</vt:lpstr>
      <vt:lpstr>Data Highly Non-Linear !!</vt:lpstr>
      <vt:lpstr>Non -Linear Regression Models</vt:lpstr>
      <vt:lpstr>C-Tree (conditional inference tree)</vt:lpstr>
      <vt:lpstr>Conditional Inference Tree  (Residual plot)</vt:lpstr>
      <vt:lpstr>Random Forest  (Residual Plot)</vt:lpstr>
      <vt:lpstr>Gradient Boosting Model</vt:lpstr>
      <vt:lpstr>Gradient Boosting Model (Residual Plot)</vt:lpstr>
      <vt:lpstr>Random Forest With GBM (Majority Voting)</vt:lpstr>
      <vt:lpstr>Other Approaches Tried</vt:lpstr>
      <vt:lpstr>Kaggle Score</vt:lpstr>
      <vt:lpstr>Summary of Results</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Bike Sharing Demand  Kaggle Challenge 2015</dc:title>
  <dc:creator>prashkr</dc:creator>
  <cp:lastModifiedBy>prashkr</cp:lastModifiedBy>
  <cp:revision>102</cp:revision>
  <dcterms:created xsi:type="dcterms:W3CDTF">2015-04-10T21:10:07Z</dcterms:created>
  <dcterms:modified xsi:type="dcterms:W3CDTF">2015-04-11T06:03:18Z</dcterms:modified>
</cp:coreProperties>
</file>