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6" r:id="rId5"/>
    <p:sldId id="305" r:id="rId6"/>
    <p:sldId id="307" r:id="rId7"/>
    <p:sldId id="306" r:id="rId8"/>
    <p:sldId id="317" r:id="rId9"/>
    <p:sldId id="318" r:id="rId10"/>
    <p:sldId id="319" r:id="rId11"/>
    <p:sldId id="320" r:id="rId12"/>
    <p:sldId id="321" r:id="rId13"/>
    <p:sldId id="325" r:id="rId14"/>
    <p:sldId id="326" r:id="rId15"/>
    <p:sldId id="328" r:id="rId16"/>
    <p:sldId id="329" r:id="rId17"/>
    <p:sldId id="330" r:id="rId18"/>
    <p:sldId id="33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9/26/2022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9/26/2022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16</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 Id="rId5" Type="http://schemas.openxmlformats.org/officeDocument/2006/relationships/image" Target="../media/image22.jpe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fontScale="85000" lnSpcReduction="10000"/>
          </a:bodyPr>
          <a:lstStyle/>
          <a:p>
            <a:r>
              <a:rPr lang="en-US" dirty="0"/>
              <a:t>SP</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043930" y="1674795"/>
            <a:ext cx="4907278" cy="3147461"/>
          </a:xfrm>
        </p:spPr>
        <p:txBody>
          <a:bodyPr vert="horz" lIns="91440" tIns="45720" rIns="91440" bIns="45720" rtlCol="0" anchor="t">
            <a:normAutofit fontScale="70000" lnSpcReduction="20000"/>
          </a:bodyPr>
          <a:lstStyle/>
          <a:p>
            <a:pPr marL="0" indent="0">
              <a:lnSpc>
                <a:spcPct val="150000"/>
              </a:lnSpc>
              <a:buNone/>
            </a:pPr>
            <a:r>
              <a:rPr lang="en-US" b="1" dirty="0">
                <a:solidFill>
                  <a:srgbClr val="002060"/>
                </a:solidFill>
                <a:latin typeface="Times New Roman" panose="02020603050405020304" pitchFamily="18" charset="0"/>
                <a:cs typeface="Times New Roman" panose="02020603050405020304" pitchFamily="18" charset="0"/>
              </a:rPr>
              <a:t>	   </a:t>
            </a:r>
            <a:r>
              <a:rPr lang="en-US" sz="3200" b="1" dirty="0">
                <a:solidFill>
                  <a:srgbClr val="002060"/>
                </a:solidFill>
                <a:latin typeface="Times New Roman" panose="02020603050405020304" pitchFamily="18" charset="0"/>
                <a:cs typeface="Times New Roman" panose="02020603050405020304" pitchFamily="18" charset="0"/>
              </a:rPr>
              <a:t>Project Presentation</a:t>
            </a:r>
            <a:endParaRPr lang="en-US" b="1" dirty="0">
              <a:solidFill>
                <a:srgbClr val="00206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3400" b="1" dirty="0">
                <a:solidFill>
                  <a:schemeClr val="accent3"/>
                </a:solidFill>
                <a:latin typeface="Times New Roman" panose="02020603050405020304" pitchFamily="18" charset="0"/>
                <a:cs typeface="Times New Roman" panose="02020603050405020304" pitchFamily="18" charset="0"/>
              </a:rPr>
              <a:t>Hotel Booking Management System</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              Presented By:</a:t>
            </a:r>
            <a:endParaRPr lang="en-US" sz="2400" dirty="0">
              <a:solidFill>
                <a:srgbClr val="002060"/>
              </a:solidFill>
              <a:latin typeface="Times New Roman" panose="02020603050405020304" pitchFamily="18" charset="0"/>
              <a:cs typeface="Times New Roman" panose="02020603050405020304" pitchFamily="18" charset="0"/>
            </a:endParaRPr>
          </a:p>
          <a:p>
            <a:r>
              <a:rPr lang="en-US" sz="1800" b="1" dirty="0">
                <a:solidFill>
                  <a:schemeClr val="accent3"/>
                </a:solidFill>
                <a:latin typeface="Times New Roman" panose="02020603050405020304" pitchFamily="18" charset="0"/>
                <a:cs typeface="Times New Roman" panose="02020603050405020304" pitchFamily="18" charset="0"/>
              </a:rPr>
              <a:t>                     	                 </a:t>
            </a:r>
            <a:r>
              <a:rPr lang="en-US" sz="2600" b="1" dirty="0">
                <a:solidFill>
                  <a:schemeClr val="accent3"/>
                </a:solidFill>
                <a:latin typeface="Times New Roman" panose="02020603050405020304" pitchFamily="18" charset="0"/>
                <a:cs typeface="Times New Roman" panose="02020603050405020304" pitchFamily="18" charset="0"/>
              </a:rPr>
              <a:t>Group No-IX</a:t>
            </a:r>
          </a:p>
          <a:p>
            <a:r>
              <a:rPr lang="en-US" sz="1800"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Guided By:</a:t>
            </a:r>
          </a:p>
          <a:p>
            <a:r>
              <a:rPr lang="en-US" sz="34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Mrs. Roopa</a:t>
            </a:r>
            <a:endParaRPr lang="en-US" sz="3400" b="1" dirty="0">
              <a:solidFill>
                <a:schemeClr val="accent3"/>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1</a:t>
            </a:fld>
            <a:endParaRPr lang="en-US" dirty="0"/>
          </a:p>
        </p:txBody>
      </p:sp>
      <p:pic>
        <p:nvPicPr>
          <p:cNvPr id="2" name="Picture 1">
            <a:extLst>
              <a:ext uri="{FF2B5EF4-FFF2-40B4-BE49-F238E27FC236}">
                <a16:creationId xmlns:a16="http://schemas.microsoft.com/office/drawing/2014/main" id="{15277211-4068-FE00-5B39-EA063CAA488A}"/>
              </a:ext>
            </a:extLst>
          </p:cNvPr>
          <p:cNvPicPr>
            <a:picLocks noChangeAspect="1"/>
          </p:cNvPicPr>
          <p:nvPr/>
        </p:nvPicPr>
        <p:blipFill>
          <a:blip r:embed="rId5"/>
          <a:stretch>
            <a:fillRect/>
          </a:stretch>
        </p:blipFill>
        <p:spPr>
          <a:xfrm>
            <a:off x="1225295" y="1426464"/>
            <a:ext cx="3922776" cy="4005072"/>
          </a:xfrm>
          <a:prstGeom prst="rect">
            <a:avLst/>
          </a:prstGeom>
        </p:spPr>
      </p:pic>
    </p:spTree>
    <p:extLst>
      <p:ext uri="{BB962C8B-B14F-4D97-AF65-F5344CB8AC3E}">
        <p14:creationId xmlns:p14="http://schemas.microsoft.com/office/powerpoint/2010/main" val="1859527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A525-D6F9-0BDA-F966-0119170841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FRONT-END TECHNOLOGY:</a:t>
            </a:r>
          </a:p>
        </p:txBody>
      </p:sp>
      <p:sp>
        <p:nvSpPr>
          <p:cNvPr id="3" name="Text Placeholder 2">
            <a:extLst>
              <a:ext uri="{FF2B5EF4-FFF2-40B4-BE49-F238E27FC236}">
                <a16:creationId xmlns:a16="http://schemas.microsoft.com/office/drawing/2014/main" id="{0E755E7B-482E-C5D8-96B5-18C3AD4EF6E8}"/>
              </a:ext>
            </a:extLst>
          </p:cNvPr>
          <p:cNvSpPr>
            <a:spLocks noGrp="1"/>
          </p:cNvSpPr>
          <p:nvPr>
            <p:ph type="body" idx="1"/>
          </p:nvPr>
        </p:nvSpPr>
        <p:spPr/>
        <p:txBody>
          <a:bodyPr/>
          <a:lstStyle/>
          <a:p>
            <a:r>
              <a:rPr lang="en-IN" b="1" u="sng" dirty="0">
                <a:latin typeface="Times New Roman" panose="02020603050405020304" pitchFamily="18" charset="0"/>
                <a:cs typeface="Times New Roman" panose="02020603050405020304" pitchFamily="18" charset="0"/>
              </a:rPr>
              <a:t>HTML</a:t>
            </a:r>
          </a:p>
        </p:txBody>
      </p:sp>
      <p:sp>
        <p:nvSpPr>
          <p:cNvPr id="4" name="Content Placeholder 3">
            <a:extLst>
              <a:ext uri="{FF2B5EF4-FFF2-40B4-BE49-F238E27FC236}">
                <a16:creationId xmlns:a16="http://schemas.microsoft.com/office/drawing/2014/main" id="{63797E44-5769-F694-63F3-297CE0E9FFBE}"/>
              </a:ext>
            </a:extLst>
          </p:cNvPr>
          <p:cNvSpPr>
            <a:spLocks noGrp="1"/>
          </p:cNvSpPr>
          <p:nvPr>
            <p:ph sz="half" idx="2"/>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HTML stands for Hyper Text Markup Language.</a:t>
            </a:r>
          </a:p>
          <a:p>
            <a:r>
              <a:rPr lang="en-US" dirty="0">
                <a:latin typeface="Times New Roman" panose="02020603050405020304" pitchFamily="18" charset="0"/>
                <a:cs typeface="Times New Roman" panose="02020603050405020304" pitchFamily="18" charset="0"/>
              </a:rPr>
              <a:t>HTML is the standard markup language for creating Web pages.</a:t>
            </a:r>
          </a:p>
          <a:p>
            <a:r>
              <a:rPr lang="en-US" dirty="0">
                <a:latin typeface="Times New Roman" panose="02020603050405020304" pitchFamily="18" charset="0"/>
                <a:cs typeface="Times New Roman" panose="02020603050405020304" pitchFamily="18" charset="0"/>
              </a:rPr>
              <a:t>HTML describes the structure of a Web page.</a:t>
            </a:r>
          </a:p>
          <a:p>
            <a:r>
              <a:rPr lang="en-US" dirty="0">
                <a:latin typeface="Times New Roman" panose="02020603050405020304" pitchFamily="18" charset="0"/>
                <a:cs typeface="Times New Roman" panose="02020603050405020304" pitchFamily="18" charset="0"/>
              </a:rPr>
              <a:t>HTML consists of a series of elements.</a:t>
            </a:r>
          </a:p>
          <a:p>
            <a:r>
              <a:rPr lang="en-US" dirty="0">
                <a:latin typeface="Times New Roman" panose="02020603050405020304" pitchFamily="18" charset="0"/>
                <a:cs typeface="Times New Roman" panose="02020603050405020304" pitchFamily="18" charset="0"/>
              </a:rPr>
              <a:t>HTML elements tell the browser how to display the content.</a:t>
            </a:r>
          </a:p>
          <a:p>
            <a:r>
              <a:rPr lang="en-US" dirty="0">
                <a:latin typeface="Times New Roman" panose="02020603050405020304" pitchFamily="18" charset="0"/>
                <a:cs typeface="Times New Roman" panose="02020603050405020304" pitchFamily="18" charset="0"/>
              </a:rPr>
              <a:t>HTML elements label pieces of content such as "this is a heading", "this is a paragraph", "this is a link", etc.</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E8F9F6C-0A7C-BA76-24E1-FC8427A8CF5C}"/>
              </a:ext>
            </a:extLst>
          </p:cNvPr>
          <p:cNvSpPr>
            <a:spLocks noGrp="1"/>
          </p:cNvSpPr>
          <p:nvPr>
            <p:ph type="body" sz="quarter" idx="3"/>
          </p:nvPr>
        </p:nvSpPr>
        <p:spPr/>
        <p:txBody>
          <a:bodyPr/>
          <a:lstStyle/>
          <a:p>
            <a:r>
              <a:rPr lang="en-IN" b="1" u="sng" dirty="0">
                <a:latin typeface="Times New Roman" panose="02020603050405020304" pitchFamily="18" charset="0"/>
                <a:cs typeface="Times New Roman" panose="02020603050405020304" pitchFamily="18" charset="0"/>
              </a:rPr>
              <a:t>CSS</a:t>
            </a:r>
          </a:p>
        </p:txBody>
      </p:sp>
      <p:sp>
        <p:nvSpPr>
          <p:cNvPr id="6" name="Content Placeholder 5">
            <a:extLst>
              <a:ext uri="{FF2B5EF4-FFF2-40B4-BE49-F238E27FC236}">
                <a16:creationId xmlns:a16="http://schemas.microsoft.com/office/drawing/2014/main" id="{D34A81CC-60F9-028A-1982-08CEE3AB5BE5}"/>
              </a:ext>
            </a:extLst>
          </p:cNvPr>
          <p:cNvSpPr>
            <a:spLocks noGrp="1"/>
          </p:cNvSpPr>
          <p:nvPr>
            <p:ph sz="quarter" idx="4"/>
          </p:nvPr>
        </p:nvSpPr>
        <p:spPr/>
        <p:txBody>
          <a:bodyPr>
            <a:normAutofit fontScale="92500" lnSpcReduction="10000"/>
          </a:bodyPr>
          <a:lstStyle/>
          <a:p>
            <a:r>
              <a:rPr lang="en-US" dirty="0">
                <a:latin typeface="Time"/>
              </a:rPr>
              <a:t>The syntax and forms of the language. Specificity, inheritance, and the Cascade.</a:t>
            </a:r>
          </a:p>
          <a:p>
            <a:r>
              <a:rPr lang="en-US" dirty="0">
                <a:latin typeface="Time"/>
              </a:rPr>
              <a:t>CSS units and values and functional notations.</a:t>
            </a:r>
          </a:p>
          <a:p>
            <a:pPr marL="0" indent="0">
              <a:buNone/>
            </a:pPr>
            <a:r>
              <a:rPr lang="en-US" dirty="0">
                <a:latin typeface="Time"/>
              </a:rPr>
              <a:t>•   Box model and margin collapse.</a:t>
            </a:r>
          </a:p>
          <a:p>
            <a:pPr marL="0" indent="0">
              <a:buNone/>
            </a:pPr>
            <a:r>
              <a:rPr lang="en-US" dirty="0">
                <a:latin typeface="Time"/>
              </a:rPr>
              <a:t>•   The containing block</a:t>
            </a:r>
          </a:p>
          <a:p>
            <a:pPr marL="0" indent="0">
              <a:buNone/>
            </a:pPr>
            <a:r>
              <a:rPr lang="en-US" dirty="0">
                <a:latin typeface="Time"/>
              </a:rPr>
              <a:t>•   Stacking and block-formatting                                             contexts.</a:t>
            </a:r>
          </a:p>
          <a:p>
            <a:pPr marL="0" indent="0">
              <a:buNone/>
            </a:pPr>
            <a:r>
              <a:rPr lang="en-US" dirty="0">
                <a:latin typeface="Time"/>
              </a:rPr>
              <a:t>•    Initial, computed, used, and actual values</a:t>
            </a:r>
            <a:endParaRPr lang="en-IN" dirty="0">
              <a:latin typeface="Time"/>
            </a:endParaRPr>
          </a:p>
        </p:txBody>
      </p:sp>
      <p:sp>
        <p:nvSpPr>
          <p:cNvPr id="7" name="Footer Placeholder 6">
            <a:extLst>
              <a:ext uri="{FF2B5EF4-FFF2-40B4-BE49-F238E27FC236}">
                <a16:creationId xmlns:a16="http://schemas.microsoft.com/office/drawing/2014/main" id="{E833BB51-7291-C28A-78EB-318438D343E3}"/>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3513776B-608C-3167-AAFD-7E74A5E99B08}"/>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9" name="Text Placeholder 8">
            <a:extLst>
              <a:ext uri="{FF2B5EF4-FFF2-40B4-BE49-F238E27FC236}">
                <a16:creationId xmlns:a16="http://schemas.microsoft.com/office/drawing/2014/main" id="{FBD82213-AB54-F0EB-701D-BFD7767E472E}"/>
              </a:ext>
            </a:extLst>
          </p:cNvPr>
          <p:cNvSpPr>
            <a:spLocks noGrp="1"/>
          </p:cNvSpPr>
          <p:nvPr>
            <p:ph type="body" sz="quarter" idx="13"/>
          </p:nvPr>
        </p:nvSpPr>
        <p:spPr/>
        <p:txBody>
          <a:bodyPr/>
          <a:lstStyle/>
          <a:p>
            <a:r>
              <a:rPr lang="en-IN" b="1" u="sng" dirty="0">
                <a:latin typeface="Times New Roman" panose="02020603050405020304" pitchFamily="18" charset="0"/>
                <a:cs typeface="Times New Roman" panose="02020603050405020304" pitchFamily="18" charset="0"/>
              </a:rPr>
              <a:t>BOOTSTRAP</a:t>
            </a:r>
          </a:p>
        </p:txBody>
      </p:sp>
      <p:sp>
        <p:nvSpPr>
          <p:cNvPr id="10" name="Content Placeholder 9">
            <a:extLst>
              <a:ext uri="{FF2B5EF4-FFF2-40B4-BE49-F238E27FC236}">
                <a16:creationId xmlns:a16="http://schemas.microsoft.com/office/drawing/2014/main" id="{C6723846-113F-E079-BC31-B6B6D507E6E3}"/>
              </a:ext>
            </a:extLst>
          </p:cNvPr>
          <p:cNvSpPr>
            <a:spLocks noGrp="1"/>
          </p:cNvSpPr>
          <p:nvPr>
            <p:ph sz="quarter" idx="14"/>
          </p:nvPr>
        </p:nvSpPr>
        <p:spPr/>
        <p:txBody>
          <a:bodyPr/>
          <a:lstStyle/>
          <a:p>
            <a:r>
              <a:rPr lang="en-US" dirty="0">
                <a:latin typeface="Times New Roman" panose="02020603050405020304" pitchFamily="18" charset="0"/>
                <a:cs typeface="Times New Roman" panose="02020603050405020304" pitchFamily="18" charset="0"/>
              </a:rPr>
              <a:t>Easy to Use.</a:t>
            </a:r>
          </a:p>
          <a:p>
            <a:r>
              <a:rPr lang="en-US" dirty="0">
                <a:latin typeface="Times New Roman" panose="02020603050405020304" pitchFamily="18" charset="0"/>
                <a:cs typeface="Times New Roman" panose="02020603050405020304" pitchFamily="18" charset="0"/>
              </a:rPr>
              <a:t>Mobile-Friendly.</a:t>
            </a:r>
          </a:p>
          <a:p>
            <a:r>
              <a:rPr lang="en-US" dirty="0">
                <a:latin typeface="Times New Roman" panose="02020603050405020304" pitchFamily="18" charset="0"/>
                <a:cs typeface="Times New Roman" panose="02020603050405020304" pitchFamily="18" charset="0"/>
              </a:rPr>
              <a:t>Customizable Bootstrap. </a:t>
            </a:r>
          </a:p>
          <a:p>
            <a:r>
              <a:rPr lang="en-US" dirty="0">
                <a:latin typeface="Times New Roman" panose="02020603050405020304" pitchFamily="18" charset="0"/>
                <a:cs typeface="Times New Roman" panose="02020603050405020304" pitchFamily="18" charset="0"/>
              </a:rPr>
              <a:t>Simple Integration.•</a:t>
            </a:r>
          </a:p>
          <a:p>
            <a:r>
              <a:rPr lang="en-US" dirty="0">
                <a:latin typeface="Times New Roman" panose="02020603050405020304" pitchFamily="18" charset="0"/>
                <a:cs typeface="Times New Roman" panose="02020603050405020304" pitchFamily="18" charset="0"/>
              </a:rPr>
              <a:t>Pre-styled Components. </a:t>
            </a:r>
          </a:p>
          <a:p>
            <a:r>
              <a:rPr lang="en-US" dirty="0">
                <a:latin typeface="Times New Roman" panose="02020603050405020304" pitchFamily="18" charset="0"/>
                <a:cs typeface="Times New Roman" panose="02020603050405020304" pitchFamily="18" charset="0"/>
              </a:rPr>
              <a:t>Browser Compatibility.</a:t>
            </a:r>
          </a:p>
          <a:p>
            <a:r>
              <a:rPr lang="en-US" dirty="0">
                <a:latin typeface="Times New Roman" panose="02020603050405020304" pitchFamily="18" charset="0"/>
                <a:cs typeface="Times New Roman" panose="02020603050405020304" pitchFamily="18" charset="0"/>
              </a:rPr>
              <a:t>Great Grid System</a:t>
            </a:r>
            <a:r>
              <a:rPr lang="en-US" dirty="0"/>
              <a:t>.</a:t>
            </a:r>
            <a:endParaRPr lang="en-IN" dirty="0"/>
          </a:p>
        </p:txBody>
      </p:sp>
    </p:spTree>
    <p:extLst>
      <p:ext uri="{BB962C8B-B14F-4D97-AF65-F5344CB8AC3E}">
        <p14:creationId xmlns:p14="http://schemas.microsoft.com/office/powerpoint/2010/main" val="12909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989D-42A0-928F-445D-3FDF40B3EE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BACK-END TECHNOLOGY:</a:t>
            </a:r>
          </a:p>
        </p:txBody>
      </p:sp>
      <p:sp>
        <p:nvSpPr>
          <p:cNvPr id="3" name="Text Placeholder 2">
            <a:extLst>
              <a:ext uri="{FF2B5EF4-FFF2-40B4-BE49-F238E27FC236}">
                <a16:creationId xmlns:a16="http://schemas.microsoft.com/office/drawing/2014/main" id="{D959DC35-3C3F-07C0-C94B-9B7985533948}"/>
              </a:ext>
            </a:extLst>
          </p:cNvPr>
          <p:cNvSpPr>
            <a:spLocks noGrp="1"/>
          </p:cNvSpPr>
          <p:nvPr>
            <p:ph type="body" idx="1"/>
          </p:nvPr>
        </p:nvSpPr>
        <p:spPr/>
        <p:txBody>
          <a:bodyPr/>
          <a:lstStyle/>
          <a:p>
            <a:r>
              <a:rPr lang="en-IN" b="1" u="sng" dirty="0">
                <a:latin typeface="Times New Roman" panose="02020603050405020304" pitchFamily="18" charset="0"/>
                <a:cs typeface="Times New Roman" panose="02020603050405020304" pitchFamily="18" charset="0"/>
              </a:rPr>
              <a:t>J2EE</a:t>
            </a:r>
          </a:p>
        </p:txBody>
      </p:sp>
      <p:sp>
        <p:nvSpPr>
          <p:cNvPr id="4" name="Content Placeholder 3">
            <a:extLst>
              <a:ext uri="{FF2B5EF4-FFF2-40B4-BE49-F238E27FC236}">
                <a16:creationId xmlns:a16="http://schemas.microsoft.com/office/drawing/2014/main" id="{F5DA7424-9571-42DB-F43E-1F76969CC025}"/>
              </a:ext>
            </a:extLst>
          </p:cNvPr>
          <p:cNvSpPr>
            <a:spLocks noGrp="1"/>
          </p:cNvSpPr>
          <p:nvPr>
            <p:ph sz="half" idx="2"/>
          </p:nvPr>
        </p:nvSpPr>
        <p:spPr/>
        <p:txBody>
          <a:bodyPr/>
          <a:lstStyle/>
          <a:p>
            <a:r>
              <a:rPr lang="en-IN" dirty="0"/>
              <a:t>Platform independent.</a:t>
            </a:r>
          </a:p>
          <a:p>
            <a:r>
              <a:rPr lang="en-IN" dirty="0"/>
              <a:t>Provide API.</a:t>
            </a:r>
          </a:p>
        </p:txBody>
      </p:sp>
      <p:sp>
        <p:nvSpPr>
          <p:cNvPr id="5" name="Text Placeholder 4">
            <a:extLst>
              <a:ext uri="{FF2B5EF4-FFF2-40B4-BE49-F238E27FC236}">
                <a16:creationId xmlns:a16="http://schemas.microsoft.com/office/drawing/2014/main" id="{DE80A441-55FF-16E3-2272-151823E343A1}"/>
              </a:ext>
            </a:extLst>
          </p:cNvPr>
          <p:cNvSpPr>
            <a:spLocks noGrp="1"/>
          </p:cNvSpPr>
          <p:nvPr>
            <p:ph type="body" sz="quarter" idx="3"/>
          </p:nvPr>
        </p:nvSpPr>
        <p:spPr/>
        <p:txBody>
          <a:bodyPr/>
          <a:lstStyle/>
          <a:p>
            <a:r>
              <a:rPr lang="en-IN" b="1" u="sng" dirty="0">
                <a:latin typeface="Times New Roman" panose="02020603050405020304" pitchFamily="18" charset="0"/>
                <a:cs typeface="Times New Roman" panose="02020603050405020304" pitchFamily="18" charset="0"/>
              </a:rPr>
              <a:t>JSP</a:t>
            </a:r>
          </a:p>
        </p:txBody>
      </p:sp>
      <p:sp>
        <p:nvSpPr>
          <p:cNvPr id="6" name="Content Placeholder 5">
            <a:extLst>
              <a:ext uri="{FF2B5EF4-FFF2-40B4-BE49-F238E27FC236}">
                <a16:creationId xmlns:a16="http://schemas.microsoft.com/office/drawing/2014/main" id="{20747B88-8AAB-8FA0-4067-642E94C1A27F}"/>
              </a:ext>
            </a:extLst>
          </p:cNvPr>
          <p:cNvSpPr>
            <a:spLocks noGrp="1"/>
          </p:cNvSpPr>
          <p:nvPr>
            <p:ph sz="quarter" idx="4"/>
          </p:nvPr>
        </p:nvSpPr>
        <p:spPr/>
        <p:txBody>
          <a:bodyPr/>
          <a:lstStyle/>
          <a:p>
            <a:r>
              <a:rPr lang="en-US" dirty="0"/>
              <a:t>Make interactive websites.</a:t>
            </a:r>
          </a:p>
          <a:p>
            <a:r>
              <a:rPr lang="en-US" dirty="0"/>
              <a:t>Easier to read data from user.</a:t>
            </a:r>
          </a:p>
          <a:p>
            <a:r>
              <a:rPr lang="en-US" dirty="0"/>
              <a:t>Easier to display server response.</a:t>
            </a:r>
          </a:p>
          <a:p>
            <a:r>
              <a:rPr lang="en-US" dirty="0"/>
              <a:t>Allows to add Java to your website.</a:t>
            </a:r>
          </a:p>
          <a:p>
            <a:r>
              <a:rPr lang="en-US" dirty="0"/>
              <a:t>Easier to connect to the database.</a:t>
            </a:r>
          </a:p>
          <a:p>
            <a:r>
              <a:rPr lang="en-US" dirty="0"/>
              <a:t>Tracking the user.</a:t>
            </a:r>
          </a:p>
          <a:p>
            <a:r>
              <a:rPr lang="en-US" dirty="0"/>
              <a:t>Easy to code</a:t>
            </a:r>
            <a:endParaRPr lang="en-IN" dirty="0"/>
          </a:p>
        </p:txBody>
      </p:sp>
      <p:sp>
        <p:nvSpPr>
          <p:cNvPr id="7" name="Footer Placeholder 6">
            <a:extLst>
              <a:ext uri="{FF2B5EF4-FFF2-40B4-BE49-F238E27FC236}">
                <a16:creationId xmlns:a16="http://schemas.microsoft.com/office/drawing/2014/main" id="{446E70FE-DEA5-584C-3864-28FA7B0B1A35}"/>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D98984CE-7B14-4B3C-1EC0-1CE0BA5A9D47}"/>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9" name="Text Placeholder 8">
            <a:extLst>
              <a:ext uri="{FF2B5EF4-FFF2-40B4-BE49-F238E27FC236}">
                <a16:creationId xmlns:a16="http://schemas.microsoft.com/office/drawing/2014/main" id="{FF1C98F1-6DF4-F770-3A51-8576534D9F9F}"/>
              </a:ext>
            </a:extLst>
          </p:cNvPr>
          <p:cNvSpPr>
            <a:spLocks noGrp="1"/>
          </p:cNvSpPr>
          <p:nvPr>
            <p:ph type="body" sz="quarter" idx="13"/>
          </p:nvPr>
        </p:nvSpPr>
        <p:spPr/>
        <p:txBody>
          <a:bodyPr/>
          <a:lstStyle/>
          <a:p>
            <a:r>
              <a:rPr lang="en-IN" b="1" u="sng" dirty="0">
                <a:latin typeface="Times New Roman" panose="02020603050405020304" pitchFamily="18" charset="0"/>
                <a:cs typeface="Times New Roman" panose="02020603050405020304" pitchFamily="18" charset="0"/>
              </a:rPr>
              <a:t>SPRINGBOOT</a:t>
            </a:r>
          </a:p>
        </p:txBody>
      </p:sp>
      <p:sp>
        <p:nvSpPr>
          <p:cNvPr id="10" name="Content Placeholder 9">
            <a:extLst>
              <a:ext uri="{FF2B5EF4-FFF2-40B4-BE49-F238E27FC236}">
                <a16:creationId xmlns:a16="http://schemas.microsoft.com/office/drawing/2014/main" id="{4AC97D0F-5D52-9E43-1DC5-A558037F675A}"/>
              </a:ext>
            </a:extLst>
          </p:cNvPr>
          <p:cNvSpPr>
            <a:spLocks noGrp="1"/>
          </p:cNvSpPr>
          <p:nvPr>
            <p:ph sz="quarter" idx="14"/>
          </p:nvPr>
        </p:nvSpPr>
        <p:spPr/>
        <p:txBody>
          <a:bodyPr/>
          <a:lstStyle/>
          <a:p>
            <a:r>
              <a:rPr lang="en-IN" dirty="0"/>
              <a:t>Increase productivity.</a:t>
            </a:r>
          </a:p>
          <a:p>
            <a:r>
              <a:rPr lang="en-IN" dirty="0"/>
              <a:t>No need to XML configuration.</a:t>
            </a:r>
          </a:p>
          <a:p>
            <a:r>
              <a:rPr lang="en-IN" dirty="0"/>
              <a:t>Reduce the length of code.</a:t>
            </a:r>
          </a:p>
          <a:p>
            <a:r>
              <a:rPr lang="en-IN" dirty="0"/>
              <a:t>Provide security to project.</a:t>
            </a:r>
          </a:p>
          <a:p>
            <a:endParaRPr lang="en-IN" dirty="0"/>
          </a:p>
          <a:p>
            <a:endParaRPr lang="en-IN" dirty="0"/>
          </a:p>
        </p:txBody>
      </p:sp>
    </p:spTree>
    <p:extLst>
      <p:ext uri="{BB962C8B-B14F-4D97-AF65-F5344CB8AC3E}">
        <p14:creationId xmlns:p14="http://schemas.microsoft.com/office/powerpoint/2010/main" val="320234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D2EF-0EAE-3B17-B206-E159FC2CC73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BACK-END TECHNOLOGY:</a:t>
            </a:r>
            <a:endParaRPr lang="en-IN" dirty="0"/>
          </a:p>
        </p:txBody>
      </p:sp>
      <p:sp>
        <p:nvSpPr>
          <p:cNvPr id="3" name="Text Placeholder 2">
            <a:extLst>
              <a:ext uri="{FF2B5EF4-FFF2-40B4-BE49-F238E27FC236}">
                <a16:creationId xmlns:a16="http://schemas.microsoft.com/office/drawing/2014/main" id="{A4427140-67DA-3322-4EE1-BC767D46B25D}"/>
              </a:ext>
            </a:extLst>
          </p:cNvPr>
          <p:cNvSpPr>
            <a:spLocks noGrp="1"/>
          </p:cNvSpPr>
          <p:nvPr>
            <p:ph type="body" idx="1"/>
          </p:nvPr>
        </p:nvSpPr>
        <p:spPr>
          <a:xfrm>
            <a:off x="2053590" y="2213683"/>
            <a:ext cx="3200400" cy="427797"/>
          </a:xfrm>
        </p:spPr>
        <p:txBody>
          <a:bodyPr/>
          <a:lstStyle/>
          <a:p>
            <a:r>
              <a:rPr lang="en-IN" dirty="0">
                <a:latin typeface="Times New Roman" panose="02020603050405020304" pitchFamily="18" charset="0"/>
                <a:cs typeface="Times New Roman" panose="02020603050405020304" pitchFamily="18" charset="0"/>
              </a:rPr>
              <a:t>HIBERNATE:</a:t>
            </a:r>
          </a:p>
        </p:txBody>
      </p:sp>
      <p:sp>
        <p:nvSpPr>
          <p:cNvPr id="4" name="Content Placeholder 3">
            <a:extLst>
              <a:ext uri="{FF2B5EF4-FFF2-40B4-BE49-F238E27FC236}">
                <a16:creationId xmlns:a16="http://schemas.microsoft.com/office/drawing/2014/main" id="{E4FF149C-AD17-568F-6645-F0F07F7EC7AB}"/>
              </a:ext>
            </a:extLst>
          </p:cNvPr>
          <p:cNvSpPr>
            <a:spLocks noGrp="1"/>
          </p:cNvSpPr>
          <p:nvPr>
            <p:ph sz="half" idx="2"/>
          </p:nvPr>
        </p:nvSpPr>
        <p:spPr>
          <a:xfrm>
            <a:off x="2053590" y="2650370"/>
            <a:ext cx="3200400" cy="3320861"/>
          </a:xfrm>
        </p:spPr>
        <p:txBody>
          <a:bodyPr/>
          <a:lstStyle/>
          <a:p>
            <a:r>
              <a:rPr lang="en-US" dirty="0">
                <a:latin typeface="Times New Roman" panose="02020603050405020304" pitchFamily="18" charset="0"/>
                <a:cs typeface="Times New Roman" panose="02020603050405020304" pitchFamily="18" charset="0"/>
              </a:rPr>
              <a:t>Lightweight. </a:t>
            </a:r>
          </a:p>
          <a:p>
            <a:r>
              <a:rPr lang="en-US" dirty="0">
                <a:latin typeface="Times New Roman" panose="02020603050405020304" pitchFamily="18" charset="0"/>
                <a:cs typeface="Times New Roman" panose="02020603050405020304" pitchFamily="18" charset="0"/>
              </a:rPr>
              <a:t>Hibernate is a lightweight framework as it does not contains additional functionalities.</a:t>
            </a:r>
          </a:p>
          <a:p>
            <a:r>
              <a:rPr lang="en-US" dirty="0">
                <a:latin typeface="Times New Roman" panose="02020603050405020304" pitchFamily="18" charset="0"/>
                <a:cs typeface="Times New Roman" panose="02020603050405020304" pitchFamily="18" charset="0"/>
              </a:rPr>
              <a:t>It uses only those functionalities required for object-relational mapping. Open Source.</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0E0361A-021D-05FE-B2C1-1A3176ED99FA}"/>
              </a:ext>
            </a:extLst>
          </p:cNvPr>
          <p:cNvSpPr>
            <a:spLocks noGrp="1"/>
          </p:cNvSpPr>
          <p:nvPr>
            <p:ph type="body" sz="quarter" idx="3"/>
          </p:nvPr>
        </p:nvSpPr>
        <p:spPr>
          <a:xfrm>
            <a:off x="6182868" y="2161563"/>
            <a:ext cx="3200400" cy="427797"/>
          </a:xfrm>
        </p:spPr>
        <p:txBody>
          <a:bodyPr/>
          <a:lstStyle/>
          <a:p>
            <a:r>
              <a:rPr lang="en-IN" dirty="0">
                <a:latin typeface="Times New Roman" panose="02020603050405020304" pitchFamily="18" charset="0"/>
                <a:cs typeface="Times New Roman" panose="02020603050405020304" pitchFamily="18" charset="0"/>
              </a:rPr>
              <a:t>MYSQL:</a:t>
            </a:r>
          </a:p>
        </p:txBody>
      </p:sp>
      <p:sp>
        <p:nvSpPr>
          <p:cNvPr id="6" name="Content Placeholder 5">
            <a:extLst>
              <a:ext uri="{FF2B5EF4-FFF2-40B4-BE49-F238E27FC236}">
                <a16:creationId xmlns:a16="http://schemas.microsoft.com/office/drawing/2014/main" id="{F3E6FE46-103D-1D76-A0D9-4C237FA9C1B1}"/>
              </a:ext>
            </a:extLst>
          </p:cNvPr>
          <p:cNvSpPr>
            <a:spLocks noGrp="1"/>
          </p:cNvSpPr>
          <p:nvPr>
            <p:ph sz="quarter" idx="4"/>
          </p:nvPr>
        </p:nvSpPr>
        <p:spPr>
          <a:xfrm>
            <a:off x="6182868" y="2629116"/>
            <a:ext cx="3200400" cy="3320861"/>
          </a:xfrm>
        </p:spPr>
        <p:txBody>
          <a:bodyPr/>
          <a:lstStyle/>
          <a:p>
            <a:r>
              <a:rPr lang="en-IN" dirty="0">
                <a:latin typeface="Times New Roman" panose="02020603050405020304" pitchFamily="18" charset="0"/>
                <a:cs typeface="Times New Roman" panose="02020603050405020304" pitchFamily="18" charset="0"/>
              </a:rPr>
              <a:t>Easy and simple to use.</a:t>
            </a:r>
          </a:p>
          <a:p>
            <a:r>
              <a:rPr lang="en-US" dirty="0">
                <a:latin typeface="Times New Roman" panose="02020603050405020304" pitchFamily="18" charset="0"/>
                <a:cs typeface="Times New Roman" panose="02020603050405020304" pitchFamily="18" charset="0"/>
              </a:rPr>
              <a:t>Can access the data easily and changes can be made easily with the help of queries</a:t>
            </a:r>
            <a:r>
              <a:rPr lang="en-US" dirty="0"/>
              <a:t>.</a:t>
            </a:r>
            <a:endParaRPr lang="en-IN" dirty="0"/>
          </a:p>
        </p:txBody>
      </p:sp>
      <p:sp>
        <p:nvSpPr>
          <p:cNvPr id="7" name="Footer Placeholder 6">
            <a:extLst>
              <a:ext uri="{FF2B5EF4-FFF2-40B4-BE49-F238E27FC236}">
                <a16:creationId xmlns:a16="http://schemas.microsoft.com/office/drawing/2014/main" id="{E44DCCA0-220D-72F3-DB60-10AE72A58027}"/>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2849848-B4E7-46AF-EDFB-872D1F96A510}"/>
              </a:ext>
            </a:extLst>
          </p:cNvPr>
          <p:cNvSpPr>
            <a:spLocks noGrp="1"/>
          </p:cNvSpPr>
          <p:nvPr>
            <p:ph type="sldNum" sz="quarter" idx="12"/>
          </p:nvPr>
        </p:nvSpPr>
        <p:spPr/>
        <p:txBody>
          <a:bodyPr/>
          <a:lstStyle/>
          <a:p>
            <a:fld id="{294A09A9-5501-47C1-A89A-A340965A2BE2}" type="slidenum">
              <a:rPr lang="en-US" smtClean="0"/>
              <a:t>12</a:t>
            </a:fld>
            <a:endParaRPr lang="en-US" dirty="0"/>
          </a:p>
        </p:txBody>
      </p:sp>
    </p:spTree>
    <p:extLst>
      <p:ext uri="{BB962C8B-B14F-4D97-AF65-F5344CB8AC3E}">
        <p14:creationId xmlns:p14="http://schemas.microsoft.com/office/powerpoint/2010/main" val="344716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4D46-811C-1FE6-5324-5DBF462361F8}"/>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USER REGISTRATION,USER LOGIN AND AUTHORIZATION PROCESS:</a:t>
            </a:r>
          </a:p>
        </p:txBody>
      </p:sp>
      <p:pic>
        <p:nvPicPr>
          <p:cNvPr id="7" name="Content Placeholder 6">
            <a:extLst>
              <a:ext uri="{FF2B5EF4-FFF2-40B4-BE49-F238E27FC236}">
                <a16:creationId xmlns:a16="http://schemas.microsoft.com/office/drawing/2014/main" id="{E9619C0A-2DEE-F7B4-8EA9-AF7EAB647BF0}"/>
              </a:ext>
            </a:extLst>
          </p:cNvPr>
          <p:cNvPicPr>
            <a:picLocks noGrp="1" noChangeAspect="1"/>
          </p:cNvPicPr>
          <p:nvPr>
            <p:ph idx="1"/>
          </p:nvPr>
        </p:nvPicPr>
        <p:blipFill>
          <a:blip r:embed="rId2"/>
          <a:stretch>
            <a:fillRect/>
          </a:stretch>
        </p:blipFill>
        <p:spPr>
          <a:xfrm>
            <a:off x="2314575" y="1905000"/>
            <a:ext cx="7562850" cy="3962400"/>
          </a:xfrm>
        </p:spPr>
      </p:pic>
      <p:sp>
        <p:nvSpPr>
          <p:cNvPr id="4" name="Footer Placeholder 3">
            <a:extLst>
              <a:ext uri="{FF2B5EF4-FFF2-40B4-BE49-F238E27FC236}">
                <a16:creationId xmlns:a16="http://schemas.microsoft.com/office/drawing/2014/main" id="{A1224342-8F9C-174F-2660-680E1D5AE33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D8FE6EC-AA3D-1D0B-B33A-55C228538E4E}"/>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27485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4262-7417-AE67-4FAB-5D29A63B5458}"/>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SPRING BOOT SERVER ARCHITECTURE WITH SPRING SECURITY:</a:t>
            </a:r>
          </a:p>
        </p:txBody>
      </p:sp>
      <p:pic>
        <p:nvPicPr>
          <p:cNvPr id="7" name="Content Placeholder 6">
            <a:extLst>
              <a:ext uri="{FF2B5EF4-FFF2-40B4-BE49-F238E27FC236}">
                <a16:creationId xmlns:a16="http://schemas.microsoft.com/office/drawing/2014/main" id="{674D35ED-7DBB-A441-CD58-940C630ACC64}"/>
              </a:ext>
            </a:extLst>
          </p:cNvPr>
          <p:cNvPicPr>
            <a:picLocks noGrp="1" noChangeAspect="1"/>
          </p:cNvPicPr>
          <p:nvPr>
            <p:ph idx="1"/>
          </p:nvPr>
        </p:nvPicPr>
        <p:blipFill>
          <a:blip r:embed="rId2"/>
          <a:stretch>
            <a:fillRect/>
          </a:stretch>
        </p:blipFill>
        <p:spPr>
          <a:xfrm>
            <a:off x="2283518" y="1600200"/>
            <a:ext cx="7624964" cy="4572000"/>
          </a:xfrm>
        </p:spPr>
      </p:pic>
      <p:sp>
        <p:nvSpPr>
          <p:cNvPr id="4" name="Footer Placeholder 3">
            <a:extLst>
              <a:ext uri="{FF2B5EF4-FFF2-40B4-BE49-F238E27FC236}">
                <a16:creationId xmlns:a16="http://schemas.microsoft.com/office/drawing/2014/main" id="{A3F3D686-2A6D-C8BD-6300-AA7C6BD3F68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07D723B-3577-D871-8DB6-BEA68921BAFA}"/>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9570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50BF-A0E7-45FB-1540-C52DCD4011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98183C2-3D45-7235-5CCD-4BB27B6378FA}"/>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While developing this project we have learnt a lot about hotel management,</a:t>
            </a:r>
          </a:p>
          <a:p>
            <a:r>
              <a:rPr lang="en-US" dirty="0">
                <a:latin typeface="Times New Roman" panose="02020603050405020304" pitchFamily="18" charset="0"/>
                <a:cs typeface="Times New Roman" panose="02020603050405020304" pitchFamily="18" charset="0"/>
              </a:rPr>
              <a:t>The Online Hotel Reservation System was developed to replace the manual process of booking for a hotel room or any other facility of the hotel.</a:t>
            </a:r>
          </a:p>
          <a:p>
            <a:r>
              <a:rPr lang="en-US" dirty="0">
                <a:latin typeface="Times New Roman" panose="02020603050405020304" pitchFamily="18" charset="0"/>
                <a:cs typeface="Times New Roman" panose="02020603050405020304" pitchFamily="18" charset="0"/>
              </a:rPr>
              <a:t>The old system does not serve the customer in a better way; rather it makes customer data vulnerable.</a:t>
            </a:r>
          </a:p>
          <a:p>
            <a:r>
              <a:rPr lang="en-US" dirty="0">
                <a:latin typeface="Times New Roman" panose="02020603050405020304" pitchFamily="18" charset="0"/>
                <a:cs typeface="Times New Roman" panose="02020603050405020304" pitchFamily="18" charset="0"/>
              </a:rPr>
              <a:t>The new system keeps proper records of customers for emergency and security purposes.</a:t>
            </a:r>
          </a:p>
          <a:p>
            <a:r>
              <a:rPr lang="en-US" dirty="0">
                <a:latin typeface="Times New Roman" panose="02020603050405020304" pitchFamily="18" charset="0"/>
                <a:cs typeface="Times New Roman" panose="02020603050405020304" pitchFamily="18" charset="0"/>
              </a:rPr>
              <a:t>We have learnt how to make a system user friendly. We also realized the importance of maintaining a minimal margin for error.</a:t>
            </a:r>
          </a:p>
          <a:p>
            <a:r>
              <a:rPr lang="en-US" dirty="0">
                <a:latin typeface="Times New Roman" panose="02020603050405020304" pitchFamily="18" charset="0"/>
                <a:cs typeface="Times New Roman" panose="02020603050405020304" pitchFamily="18" charset="0"/>
              </a:rPr>
              <a:t>During the development process we studied carefully and understood the criteria of Implementation process.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223871E-CFBE-75AB-AD70-591FF2F14D1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E542E0B-131D-DDF4-F3CE-9523C9CAAA82}"/>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58281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53668" y="4183829"/>
            <a:ext cx="9884664" cy="731520"/>
          </a:xfrm>
        </p:spPr>
        <p:txBody>
          <a:bodyPr/>
          <a:lstStyle/>
          <a:p>
            <a:r>
              <a:rPr lang="en-US" dirty="0"/>
              <a:t>THANK YOU</a:t>
            </a:r>
          </a:p>
        </p:txBody>
      </p:sp>
    </p:spTree>
    <p:extLst>
      <p:ext uri="{BB962C8B-B14F-4D97-AF65-F5344CB8AC3E}">
        <p14:creationId xmlns:p14="http://schemas.microsoft.com/office/powerpoint/2010/main" val="344679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930024" y="2308413"/>
            <a:ext cx="6331951" cy="1792940"/>
          </a:xfrm>
        </p:spPr>
        <p:txBody>
          <a:bodyPr/>
          <a:lstStyle/>
          <a:p>
            <a:r>
              <a:rPr lang="en-US" sz="3600" dirty="0"/>
              <a:t>HOTEL BOOKING MANAGEMENT SYSTEM</a:t>
            </a:r>
          </a:p>
        </p:txBody>
      </p:sp>
      <p:pic>
        <p:nvPicPr>
          <p:cNvPr id="7" name="Picture 6">
            <a:extLst>
              <a:ext uri="{FF2B5EF4-FFF2-40B4-BE49-F238E27FC236}">
                <a16:creationId xmlns:a16="http://schemas.microsoft.com/office/drawing/2014/main" id="{41C06093-A12F-975C-60EC-3D1CFCA65062}"/>
              </a:ext>
            </a:extLst>
          </p:cNvPr>
          <p:cNvPicPr>
            <a:picLocks noChangeAspect="1"/>
          </p:cNvPicPr>
          <p:nvPr/>
        </p:nvPicPr>
        <p:blipFill>
          <a:blip r:embed="rId2"/>
          <a:stretch>
            <a:fillRect/>
          </a:stretch>
        </p:blipFill>
        <p:spPr>
          <a:xfrm>
            <a:off x="4951472" y="1308847"/>
            <a:ext cx="2289053" cy="1461571"/>
          </a:xfrm>
          <a:prstGeom prst="rect">
            <a:avLst/>
          </a:prstGeom>
        </p:spPr>
      </p:pic>
    </p:spTree>
    <p:extLst>
      <p:ext uri="{BB962C8B-B14F-4D97-AF65-F5344CB8AC3E}">
        <p14:creationId xmlns:p14="http://schemas.microsoft.com/office/powerpoint/2010/main" val="31771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cs typeface="Calibri Light"/>
              </a:rPr>
              <a:t>Meet our team</a:t>
            </a:r>
            <a:endParaRPr lang="en-US" dirty="0"/>
          </a:p>
        </p:txBody>
      </p:sp>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a:xfrm>
            <a:off x="1326173" y="3946525"/>
            <a:ext cx="2194560" cy="635100"/>
          </a:xfrm>
        </p:spPr>
        <p:txBody>
          <a:bodyPr/>
          <a:lstStyle/>
          <a:p>
            <a:r>
              <a:rPr lang="en-US" dirty="0"/>
              <a:t>PAWAN PATIL</a:t>
            </a:r>
          </a:p>
          <a:p>
            <a:r>
              <a:rPr lang="en-US" sz="2000" b="1" dirty="0">
                <a:solidFill>
                  <a:schemeClr val="accent3"/>
                </a:solidFill>
                <a:latin typeface="Times New Roman" panose="02020603050405020304" pitchFamily="18" charset="0"/>
                <a:cs typeface="Times New Roman" panose="02020603050405020304" pitchFamily="18" charset="0"/>
              </a:rPr>
              <a:t>PRN:220360920036</a:t>
            </a:r>
            <a:endParaRPr lang="en-US" dirty="0"/>
          </a:p>
        </p:txBody>
      </p:sp>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a:xfrm>
            <a:off x="3763663" y="3926721"/>
            <a:ext cx="2194560" cy="635100"/>
          </a:xfrm>
        </p:spPr>
        <p:txBody>
          <a:bodyPr/>
          <a:lstStyle/>
          <a:p>
            <a:r>
              <a:rPr lang="en-US" dirty="0"/>
              <a:t>PRADNYA PAWAR</a:t>
            </a:r>
          </a:p>
          <a:p>
            <a:r>
              <a:rPr lang="en-US" sz="2000" b="1" dirty="0">
                <a:solidFill>
                  <a:schemeClr val="accent3"/>
                </a:solidFill>
                <a:latin typeface="Times New Roman" panose="02020603050405020304" pitchFamily="18" charset="0"/>
                <a:cs typeface="Times New Roman" panose="02020603050405020304" pitchFamily="18" charset="0"/>
              </a:rPr>
              <a:t>PRN:</a:t>
            </a:r>
            <a:r>
              <a:rPr lang="en-US" sz="2000" b="1" dirty="0">
                <a:latin typeface="Times New Roman" panose="02020603050405020304" pitchFamily="18" charset="0"/>
                <a:cs typeface="Times New Roman" panose="02020603050405020304" pitchFamily="18" charset="0"/>
              </a:rPr>
              <a:t>220360920037</a:t>
            </a:r>
            <a:endParaRPr lang="en-US" dirty="0"/>
          </a:p>
        </p:txBody>
      </p:sp>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a:xfrm>
            <a:off x="5958223" y="3724977"/>
            <a:ext cx="2708108" cy="1325562"/>
          </a:xfrm>
        </p:spPr>
        <p:txBody>
          <a:bodyPr/>
          <a:lstStyle/>
          <a:p>
            <a:r>
              <a:rPr lang="en-US" dirty="0"/>
              <a:t>PRASHANT MENAKR</a:t>
            </a:r>
          </a:p>
          <a:p>
            <a:r>
              <a:rPr lang="en-US" sz="2000" b="1" dirty="0">
                <a:solidFill>
                  <a:schemeClr val="accent3"/>
                </a:solidFill>
                <a:latin typeface="Times New Roman" panose="02020603050405020304" pitchFamily="18" charset="0"/>
                <a:cs typeface="Times New Roman" panose="02020603050405020304" pitchFamily="18" charset="0"/>
              </a:rPr>
              <a:t>PRN:</a:t>
            </a:r>
            <a:r>
              <a:rPr lang="en-US" sz="2000" b="1" dirty="0">
                <a:latin typeface="Times New Roman" panose="02020603050405020304" pitchFamily="18" charset="0"/>
                <a:cs typeface="Times New Roman" panose="02020603050405020304" pitchFamily="18" charset="0"/>
              </a:rPr>
              <a:t>220360920038</a:t>
            </a:r>
            <a:endParaRPr lang="en-US" dirty="0"/>
          </a:p>
          <a:p>
            <a:endParaRPr lang="en-US" dirty="0"/>
          </a:p>
        </p:txBody>
      </p:sp>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a:xfrm>
            <a:off x="8666330" y="3856038"/>
            <a:ext cx="2595227" cy="946968"/>
          </a:xfrm>
        </p:spPr>
        <p:txBody>
          <a:bodyPr/>
          <a:lstStyle/>
          <a:p>
            <a:r>
              <a:rPr lang="en-US" dirty="0"/>
              <a:t>PRATIK DESHMUKH</a:t>
            </a:r>
          </a:p>
          <a:p>
            <a:r>
              <a:rPr lang="en-US" sz="2000" b="1" dirty="0">
                <a:solidFill>
                  <a:schemeClr val="accent3"/>
                </a:solidFill>
                <a:latin typeface="Times New Roman" panose="02020603050405020304" pitchFamily="18" charset="0"/>
                <a:cs typeface="Times New Roman" panose="02020603050405020304" pitchFamily="18" charset="0"/>
              </a:rPr>
              <a:t>PRN:</a:t>
            </a:r>
            <a:r>
              <a:rPr lang="en-US" sz="2000" b="1" dirty="0">
                <a:latin typeface="Times New Roman" panose="02020603050405020304" pitchFamily="18" charset="0"/>
                <a:cs typeface="Times New Roman" panose="02020603050405020304" pitchFamily="18" charset="0"/>
              </a:rPr>
              <a:t>220360920039</a:t>
            </a:r>
            <a:endParaRPr lang="en-US" dirty="0"/>
          </a:p>
          <a:p>
            <a:endParaRPr lang="en-US" dirty="0"/>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7" name="AutoShape 2">
            <a:extLst>
              <a:ext uri="{FF2B5EF4-FFF2-40B4-BE49-F238E27FC236}">
                <a16:creationId xmlns:a16="http://schemas.microsoft.com/office/drawing/2014/main" id="{B14A5284-7A96-8213-EC7F-F4AC777466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 name="Picture Placeholder 50">
            <a:extLst>
              <a:ext uri="{FF2B5EF4-FFF2-40B4-BE49-F238E27FC236}">
                <a16:creationId xmlns:a16="http://schemas.microsoft.com/office/drawing/2014/main" id="{796670CB-EFD3-C4D4-FC38-1E8FA44AFFAC}"/>
              </a:ext>
            </a:extLst>
          </p:cNvPr>
          <p:cNvPicPr>
            <a:picLocks noGrp="1" noChangeAspect="1"/>
          </p:cNvPicPr>
          <p:nvPr>
            <p:ph type="pic" sz="quarter" idx="16"/>
          </p:nvPr>
        </p:nvPicPr>
        <p:blipFill>
          <a:blip r:embed="rId2"/>
          <a:srcRect l="39" r="39"/>
          <a:stretch>
            <a:fillRect/>
          </a:stretch>
        </p:blipFill>
        <p:spPr>
          <a:xfrm>
            <a:off x="6353225" y="1797050"/>
            <a:ext cx="2057400" cy="2058988"/>
          </a:xfrm>
        </p:spPr>
      </p:pic>
      <p:pic>
        <p:nvPicPr>
          <p:cNvPr id="53" name="Picture Placeholder 52">
            <a:extLst>
              <a:ext uri="{FF2B5EF4-FFF2-40B4-BE49-F238E27FC236}">
                <a16:creationId xmlns:a16="http://schemas.microsoft.com/office/drawing/2014/main" id="{4C683C39-08E9-3E04-BD65-7E45E3B33F69}"/>
              </a:ext>
            </a:extLst>
          </p:cNvPr>
          <p:cNvPicPr>
            <a:picLocks noGrp="1" noChangeAspect="1"/>
          </p:cNvPicPr>
          <p:nvPr>
            <p:ph type="pic" sz="quarter" idx="15"/>
          </p:nvPr>
        </p:nvPicPr>
        <p:blipFill>
          <a:blip r:embed="rId3"/>
          <a:srcRect l="39" r="39"/>
          <a:stretch>
            <a:fillRect/>
          </a:stretch>
        </p:blipFill>
        <p:spPr/>
      </p:pic>
      <p:pic>
        <p:nvPicPr>
          <p:cNvPr id="42" name="Picture Placeholder 41">
            <a:extLst>
              <a:ext uri="{FF2B5EF4-FFF2-40B4-BE49-F238E27FC236}">
                <a16:creationId xmlns:a16="http://schemas.microsoft.com/office/drawing/2014/main" id="{752C5E97-7DE5-514E-34C7-91D7456A2E93}"/>
              </a:ext>
            </a:extLst>
          </p:cNvPr>
          <p:cNvPicPr>
            <a:picLocks noGrp="1" noChangeAspect="1"/>
          </p:cNvPicPr>
          <p:nvPr>
            <p:ph type="pic" sz="quarter" idx="12"/>
          </p:nvPr>
        </p:nvPicPr>
        <p:blipFill>
          <a:blip r:embed="rId4"/>
          <a:srcRect l="39" r="39"/>
          <a:stretch>
            <a:fillRect/>
          </a:stretch>
        </p:blipFill>
        <p:spPr/>
      </p:pic>
      <p:pic>
        <p:nvPicPr>
          <p:cNvPr id="61" name="Picture Placeholder 60">
            <a:extLst>
              <a:ext uri="{FF2B5EF4-FFF2-40B4-BE49-F238E27FC236}">
                <a16:creationId xmlns:a16="http://schemas.microsoft.com/office/drawing/2014/main" id="{67319CAE-5AD6-137F-913B-C1DB091FA603}"/>
              </a:ext>
            </a:extLst>
          </p:cNvPr>
          <p:cNvPicPr>
            <a:picLocks noGrp="1" noChangeAspect="1"/>
          </p:cNvPicPr>
          <p:nvPr>
            <p:ph type="pic" sz="quarter" idx="17"/>
          </p:nvPr>
        </p:nvPicPr>
        <p:blipFill>
          <a:blip r:embed="rId5"/>
          <a:srcRect l="5784" r="5784"/>
          <a:stretch>
            <a:fillRect/>
          </a:stretch>
        </p:blipFill>
        <p:spPr/>
      </p:pic>
    </p:spTree>
    <p:extLst>
      <p:ext uri="{BB962C8B-B14F-4D97-AF65-F5344CB8AC3E}">
        <p14:creationId xmlns:p14="http://schemas.microsoft.com/office/powerpoint/2010/main" val="227683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120946"/>
            <a:ext cx="8695944" cy="1325880"/>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160763" y="2302136"/>
            <a:ext cx="7744968" cy="2697480"/>
          </a:xfrm>
        </p:spPr>
        <p:txBody>
          <a:bodyPr anchor="t">
            <a:normAutofit/>
          </a:bodyPr>
          <a:lstStyle/>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In today’s world online booking is very wide trend. With the help of this software you can book online room as yours required</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system shall take the start and end dates from the user and check for availability of rooms. It shall check for the number of guests and reserve the rooms for the user. The guests can visit the site and register themselves with the required information that is expected by the system. This tool shall enable the user to check for information regarding the hotel and reserve rooms. It enables the user to make payments online.</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latin typeface="Baskerville Old Face" panose="02020602080505020303" pitchFamily="18" charset="77"/>
              </a:rPr>
              <a:t>COMPARISON</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r>
              <a:rPr lang="en-US" b="1" u="sng" dirty="0">
                <a:latin typeface="Times New Roman" panose="02020603050405020304" pitchFamily="18" charset="0"/>
                <a:cs typeface="Times New Roman" panose="02020603050405020304" pitchFamily="18" charset="0"/>
              </a:rPr>
              <a:t>Existing System:</a:t>
            </a:r>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Reservation done offline and online till now. The customers had to call up the hotel and make bookings depending on the availability.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information was given individually to all the customers who called for reservations. This was a difficult task.</a:t>
            </a:r>
          </a:p>
          <a:p>
            <a:endParaRPr lang="en-US" sz="1600" dirty="0">
              <a:solidFill>
                <a:schemeClr val="accent3"/>
              </a:solidFill>
              <a:latin typeface="Gill Sans Nova Light" panose="020B0302020104020203" pitchFamily="34" charset="0"/>
              <a:ea typeface="+mn-lt"/>
              <a:cs typeface="Gill Sans Light" panose="020B0302020104020203" pitchFamily="34" charset="-79"/>
            </a:endParaRP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p:txBody>
          <a:bodyPr/>
          <a:lstStyle/>
          <a:p>
            <a:pPr marL="0" indent="0">
              <a:buFont typeface="Arial" panose="020B0604020202020204" pitchFamily="34" charset="0"/>
              <a:buNone/>
            </a:pPr>
            <a:r>
              <a:rPr lang="en-US" b="1" u="sng" dirty="0">
                <a:latin typeface="Times New Roman" panose="02020603050405020304" pitchFamily="18" charset="0"/>
                <a:ea typeface="Baskerville" panose="02020502070401020303" pitchFamily="18" charset="0"/>
                <a:cs typeface="Times New Roman" panose="02020603050405020304" pitchFamily="18" charset="0"/>
              </a:rPr>
              <a:t>Proposed System:</a:t>
            </a:r>
            <a:endParaRPr lang="en-US" sz="2000" b="1" u="sng" dirty="0">
              <a:solidFill>
                <a:schemeClr val="accent3"/>
              </a:solidFill>
              <a:latin typeface="Times New Roman" panose="02020603050405020304" pitchFamily="18" charset="0"/>
              <a:ea typeface="Baskerville" panose="02020502070401020303"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tool shall help the user to make reservation for hotels online. The user can check the availability of the rooms.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tool provides an option to input start and end dates of the booking. It also takes input such as the number of guests.</a:t>
            </a:r>
            <a:endParaRPr lang="en-US" sz="1600" dirty="0">
              <a:solidFill>
                <a:schemeClr val="accent3"/>
              </a:solidFill>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p:txBody>
          <a:bodyPr>
            <a:normAutofit fontScale="92500"/>
          </a:bodyPr>
          <a:lstStyle/>
          <a:p>
            <a:pPr marL="0" indent="0">
              <a:buNone/>
            </a:pPr>
            <a:r>
              <a:rPr lang="en-US" sz="2000" b="1" u="sng" dirty="0">
                <a:solidFill>
                  <a:schemeClr val="accent3"/>
                </a:solidFill>
                <a:latin typeface="Times New Roman" panose="02020603050405020304" pitchFamily="18" charset="0"/>
                <a:ea typeface="Baskerville" panose="02020502070401020303" pitchFamily="18" charset="0"/>
                <a:cs typeface="Times New Roman" panose="02020603050405020304" pitchFamily="18" charset="0"/>
              </a:rPr>
              <a:t>Hotel Booking Functionality:</a:t>
            </a: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p:txBody>
          <a:bodyPr>
            <a:normAutofit/>
          </a:bodyPr>
          <a:lstStyle/>
          <a:p>
            <a:pPr marL="342900" lvl="0" indent="-342900" algn="just">
              <a:lnSpc>
                <a:spcPct val="106000"/>
              </a:lnSpc>
              <a:spcBef>
                <a:spcPts val="805"/>
              </a:spcBef>
              <a:spcAft>
                <a:spcPts val="800"/>
              </a:spcAft>
              <a:buSzPts val="160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Admin/Guest Login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6000"/>
              </a:lnSpc>
              <a:spcBef>
                <a:spcPts val="805"/>
              </a:spcBef>
              <a:spcAft>
                <a:spcPts val="0"/>
              </a:spcAft>
              <a:buSzPts val="16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Database for storing data </a:t>
            </a:r>
          </a:p>
          <a:p>
            <a:pPr marL="342900" lvl="0" indent="-342900" algn="just">
              <a:lnSpc>
                <a:spcPct val="106000"/>
              </a:lnSpc>
              <a:spcBef>
                <a:spcPts val="805"/>
              </a:spcBef>
              <a:spcAft>
                <a:spcPts val="0"/>
              </a:spcAft>
              <a:buSzPts val="16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Tracks the Details of Guest.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6000"/>
              </a:lnSpc>
              <a:spcBef>
                <a:spcPts val="805"/>
              </a:spcBef>
              <a:spcAft>
                <a:spcPts val="0"/>
              </a:spcAft>
              <a:buSzPts val="16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Guest check available hotels in city.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6000"/>
              </a:lnSpc>
              <a:spcBef>
                <a:spcPts val="805"/>
              </a:spcBef>
              <a:spcAft>
                <a:spcPts val="0"/>
              </a:spcAft>
              <a:buSzPts val="16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Guest checks the availability of rooms in particular hotel at particular location.</a:t>
            </a:r>
          </a:p>
          <a:p>
            <a:pPr marL="342900" lvl="0" indent="-342900" algn="just">
              <a:lnSpc>
                <a:spcPct val="106000"/>
              </a:lnSpc>
              <a:spcBef>
                <a:spcPts val="805"/>
              </a:spcBef>
              <a:spcAft>
                <a:spcPts val="0"/>
              </a:spcAft>
              <a:buSzPts val="160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Online Payment Gateway.</a:t>
            </a:r>
            <a:endParaRPr lang="en-IN" dirty="0">
              <a:effectLst/>
              <a:latin typeface="Times New Roman" panose="02020603050405020304" pitchFamily="18" charset="0"/>
              <a:ea typeface="Times New Roman" panose="02020603050405020304" pitchFamily="18" charset="0"/>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8060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B594-C703-470E-8E10-DD588776E0AD}"/>
              </a:ext>
            </a:extLst>
          </p:cNvPr>
          <p:cNvSpPr>
            <a:spLocks noGrp="1"/>
          </p:cNvSpPr>
          <p:nvPr>
            <p:ph type="title"/>
          </p:nvPr>
        </p:nvSpPr>
        <p:spPr/>
        <p:txBody>
          <a:bodyPr/>
          <a:lstStyle/>
          <a:p>
            <a:r>
              <a:rPr lang="en-IN" dirty="0"/>
              <a:t>Functionality:</a:t>
            </a:r>
          </a:p>
        </p:txBody>
      </p:sp>
      <p:sp>
        <p:nvSpPr>
          <p:cNvPr id="3" name="Content Placeholder 2">
            <a:extLst>
              <a:ext uri="{FF2B5EF4-FFF2-40B4-BE49-F238E27FC236}">
                <a16:creationId xmlns:a16="http://schemas.microsoft.com/office/drawing/2014/main" id="{9B5E9535-4DD6-A471-5080-C7087245D777}"/>
              </a:ext>
            </a:extLst>
          </p:cNvPr>
          <p:cNvSpPr>
            <a:spLocks noGrp="1"/>
          </p:cNvSpPr>
          <p:nvPr>
            <p:ph idx="1"/>
          </p:nvPr>
        </p:nvSpPr>
        <p:spPr/>
        <p:txBody>
          <a:bodyPr>
            <a:normAutofit/>
          </a:bodyPr>
          <a:lstStyle/>
          <a:p>
            <a:pPr algn="l"/>
            <a:r>
              <a:rPr lang="en-IN" sz="2800" b="1" dirty="0"/>
              <a:t>1.Admin </a:t>
            </a:r>
          </a:p>
          <a:p>
            <a:pPr algn="l"/>
            <a:r>
              <a:rPr lang="en-IN" sz="2800" b="1" dirty="0"/>
              <a:t>2.Guest </a:t>
            </a:r>
          </a:p>
        </p:txBody>
      </p:sp>
      <p:sp>
        <p:nvSpPr>
          <p:cNvPr id="4" name="Footer Placeholder 3">
            <a:extLst>
              <a:ext uri="{FF2B5EF4-FFF2-40B4-BE49-F238E27FC236}">
                <a16:creationId xmlns:a16="http://schemas.microsoft.com/office/drawing/2014/main" id="{7C25C6BD-CD45-BF73-7672-6C157E5D1B9F}"/>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2B48450-9BA6-A3E9-91D7-4365EC4C12E7}"/>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12892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6F61-B312-AF1A-BC88-42EBB9B300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Admin:</a:t>
            </a:r>
          </a:p>
        </p:txBody>
      </p:sp>
      <p:sp>
        <p:nvSpPr>
          <p:cNvPr id="3" name="Content Placeholder 2">
            <a:extLst>
              <a:ext uri="{FF2B5EF4-FFF2-40B4-BE49-F238E27FC236}">
                <a16:creationId xmlns:a16="http://schemas.microsoft.com/office/drawing/2014/main" id="{D9D13C45-9742-8DC5-5FD0-C34D7CDBA86B}"/>
              </a:ext>
            </a:extLst>
          </p:cNvPr>
          <p:cNvSpPr>
            <a:spLocks noGrp="1"/>
          </p:cNvSpPr>
          <p:nvPr>
            <p:ph idx="1"/>
          </p:nvPr>
        </p:nvSpPr>
        <p:spPr/>
        <p:txBody>
          <a:bodyPr>
            <a:normAutofit/>
          </a:bodyPr>
          <a:lstStyle/>
          <a:p>
            <a:endParaRPr lang="en-IN" dirty="0"/>
          </a:p>
          <a:p>
            <a:pPr marL="342900" lvl="0" indent="-342900" algn="just">
              <a:lnSpc>
                <a:spcPct val="106000"/>
              </a:lnSpc>
              <a:spcBef>
                <a:spcPts val="805"/>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Checking the Guests.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6000"/>
              </a:lnSpc>
              <a:spcBef>
                <a:spcPts val="805"/>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Manage Guest and Booking history.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6000"/>
              </a:lnSpc>
              <a:spcBef>
                <a:spcPts val="805"/>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Create a payment Receipt for Guest.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6000"/>
              </a:lnSpc>
              <a:spcBef>
                <a:spcPts val="805"/>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Manage own profile.</a:t>
            </a:r>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dirty="0"/>
              <a:t> </a:t>
            </a:r>
          </a:p>
        </p:txBody>
      </p:sp>
      <p:sp>
        <p:nvSpPr>
          <p:cNvPr id="4" name="Footer Placeholder 3">
            <a:extLst>
              <a:ext uri="{FF2B5EF4-FFF2-40B4-BE49-F238E27FC236}">
                <a16:creationId xmlns:a16="http://schemas.microsoft.com/office/drawing/2014/main" id="{C11088A3-E2FE-28FF-31A0-E97E11935938}"/>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E6FE619-6189-8FAA-4A44-9B9056AFCAF9}"/>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0834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3AF0-DBE2-67DF-FCD4-386A004F85C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Guest:</a:t>
            </a:r>
          </a:p>
        </p:txBody>
      </p:sp>
      <p:sp>
        <p:nvSpPr>
          <p:cNvPr id="3" name="Content Placeholder 2">
            <a:extLst>
              <a:ext uri="{FF2B5EF4-FFF2-40B4-BE49-F238E27FC236}">
                <a16:creationId xmlns:a16="http://schemas.microsoft.com/office/drawing/2014/main" id="{8097148C-7838-232E-14E7-2BC34962C465}"/>
              </a:ext>
            </a:extLst>
          </p:cNvPr>
          <p:cNvSpPr>
            <a:spLocks noGrp="1"/>
          </p:cNvSpPr>
          <p:nvPr>
            <p:ph idx="1"/>
          </p:nvPr>
        </p:nvSpPr>
        <p:spPr/>
        <p:txBody>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Registration.</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Login.</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Payment</a:t>
            </a:r>
          </a:p>
          <a:p>
            <a:pPr marL="342900" indent="-3429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9B1704C2-A65F-9E78-4CE3-5ADF346AC0A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D4AD918-7DEC-6724-02FD-47B4D5E227BB}"/>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3546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B5BA-D986-1275-4B5B-8E46871AF09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TECHNOLGIES USED:</a:t>
            </a:r>
          </a:p>
        </p:txBody>
      </p:sp>
      <p:sp>
        <p:nvSpPr>
          <p:cNvPr id="3" name="Content Placeholder 2">
            <a:extLst>
              <a:ext uri="{FF2B5EF4-FFF2-40B4-BE49-F238E27FC236}">
                <a16:creationId xmlns:a16="http://schemas.microsoft.com/office/drawing/2014/main" id="{356E5061-1D97-F622-FFFD-6B8E9068EF61}"/>
              </a:ext>
            </a:extLst>
          </p:cNvPr>
          <p:cNvSpPr>
            <a:spLocks noGrp="1"/>
          </p:cNvSpPr>
          <p:nvPr>
            <p:ph sz="half" idx="1"/>
          </p:nvPr>
        </p:nvSpPr>
        <p:spPr/>
        <p:txBody>
          <a:bodyPr/>
          <a:lstStyle/>
          <a:p>
            <a:pPr marL="0" indent="0">
              <a:buNone/>
            </a:pPr>
            <a:r>
              <a:rPr lang="en-IN" b="1" u="sng" dirty="0">
                <a:latin typeface="Times New Roman" panose="02020603050405020304" pitchFamily="18" charset="0"/>
                <a:cs typeface="Times New Roman" panose="02020603050405020304" pitchFamily="18" charset="0"/>
              </a:rPr>
              <a:t>FRONT-END:-</a:t>
            </a:r>
          </a:p>
          <a:p>
            <a:r>
              <a:rPr lang="en-IN" sz="2400" dirty="0">
                <a:latin typeface="Times New Roman" panose="02020603050405020304" pitchFamily="18" charset="0"/>
                <a:cs typeface="Times New Roman" panose="02020603050405020304" pitchFamily="18" charset="0"/>
              </a:rPr>
              <a:t>HTML</a:t>
            </a:r>
          </a:p>
          <a:p>
            <a:r>
              <a:rPr lang="en-IN" sz="2400" dirty="0">
                <a:latin typeface="Times New Roman" panose="02020603050405020304" pitchFamily="18" charset="0"/>
                <a:cs typeface="Times New Roman" panose="02020603050405020304" pitchFamily="18" charset="0"/>
              </a:rPr>
              <a:t>CSS</a:t>
            </a:r>
          </a:p>
          <a:p>
            <a:r>
              <a:rPr lang="en-IN" sz="2400" dirty="0">
                <a:latin typeface="Times New Roman" panose="02020603050405020304" pitchFamily="18" charset="0"/>
                <a:cs typeface="Times New Roman" panose="02020603050405020304" pitchFamily="18" charset="0"/>
              </a:rPr>
              <a:t>BOOTSTRAP</a:t>
            </a:r>
          </a:p>
        </p:txBody>
      </p:sp>
      <p:sp>
        <p:nvSpPr>
          <p:cNvPr id="4" name="Content Placeholder 3">
            <a:extLst>
              <a:ext uri="{FF2B5EF4-FFF2-40B4-BE49-F238E27FC236}">
                <a16:creationId xmlns:a16="http://schemas.microsoft.com/office/drawing/2014/main" id="{1E5CCDFF-4824-2E0B-56FB-9C016E7FD7B7}"/>
              </a:ext>
            </a:extLst>
          </p:cNvPr>
          <p:cNvSpPr>
            <a:spLocks noGrp="1"/>
          </p:cNvSpPr>
          <p:nvPr>
            <p:ph sz="half" idx="2"/>
          </p:nvPr>
        </p:nvSpPr>
        <p:spPr/>
        <p:txBody>
          <a:bodyPr/>
          <a:lstStyle/>
          <a:p>
            <a:pPr marL="0" indent="0">
              <a:buNone/>
            </a:pPr>
            <a:r>
              <a:rPr lang="en-IN" b="1" u="sng" dirty="0">
                <a:latin typeface="Times New Roman" panose="02020603050405020304" pitchFamily="18" charset="0"/>
                <a:cs typeface="Times New Roman" panose="02020603050405020304" pitchFamily="18" charset="0"/>
              </a:rPr>
              <a:t>BACK-END:-</a:t>
            </a:r>
          </a:p>
          <a:p>
            <a:r>
              <a:rPr lang="en-IN" sz="2400" dirty="0">
                <a:latin typeface="Times New Roman" panose="02020603050405020304" pitchFamily="18" charset="0"/>
                <a:cs typeface="Times New Roman" panose="02020603050405020304" pitchFamily="18" charset="0"/>
              </a:rPr>
              <a:t>J2EE</a:t>
            </a:r>
          </a:p>
          <a:p>
            <a:r>
              <a:rPr lang="en-IN" sz="2400" dirty="0">
                <a:latin typeface="Times New Roman" panose="02020603050405020304" pitchFamily="18" charset="0"/>
                <a:cs typeface="Times New Roman" panose="02020603050405020304" pitchFamily="18" charset="0"/>
              </a:rPr>
              <a:t>JSP</a:t>
            </a:r>
          </a:p>
          <a:p>
            <a:r>
              <a:rPr lang="en-IN" sz="2400" dirty="0">
                <a:latin typeface="Times New Roman" panose="02020603050405020304" pitchFamily="18" charset="0"/>
                <a:cs typeface="Times New Roman" panose="02020603050405020304" pitchFamily="18" charset="0"/>
              </a:rPr>
              <a:t>SPRINGBOOT</a:t>
            </a:r>
          </a:p>
          <a:p>
            <a:r>
              <a:rPr lang="en-IN" sz="2400" dirty="0">
                <a:latin typeface="Times New Roman" panose="02020603050405020304" pitchFamily="18" charset="0"/>
                <a:cs typeface="Times New Roman" panose="02020603050405020304" pitchFamily="18" charset="0"/>
              </a:rPr>
              <a:t>HIBERNATE</a:t>
            </a:r>
          </a:p>
          <a:p>
            <a:r>
              <a:rPr lang="en-IN" sz="2400" dirty="0">
                <a:latin typeface="Times New Roman" panose="02020603050405020304" pitchFamily="18" charset="0"/>
                <a:cs typeface="Times New Roman" panose="02020603050405020304" pitchFamily="18" charset="0"/>
              </a:rPr>
              <a:t>MYSQL</a:t>
            </a:r>
          </a:p>
        </p:txBody>
      </p:sp>
      <p:sp>
        <p:nvSpPr>
          <p:cNvPr id="5" name="Footer Placeholder 4">
            <a:extLst>
              <a:ext uri="{FF2B5EF4-FFF2-40B4-BE49-F238E27FC236}">
                <a16:creationId xmlns:a16="http://schemas.microsoft.com/office/drawing/2014/main" id="{7A2A596B-D39E-DFAD-317C-E37E1FEE0089}"/>
              </a:ext>
            </a:extLst>
          </p:cNvPr>
          <p:cNvSpPr>
            <a:spLocks noGrp="1"/>
          </p:cNvSpPr>
          <p:nvPr>
            <p:ph type="ftr" sz="quarter" idx="10"/>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660C312-EE3F-0C3F-EB1A-174200E4342C}"/>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37876072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{31F385EE-85E7-47E1-AA68-72143AF70AE7}tf56410444_win32</Template>
  <TotalTime>230</TotalTime>
  <Words>818</Words>
  <Application>Microsoft Office PowerPoint</Application>
  <PresentationFormat>Widescreen</PresentationFormat>
  <Paragraphs>146</Paragraphs>
  <Slides>16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Baskerville</vt:lpstr>
      <vt:lpstr>Baskerville Old Face</vt:lpstr>
      <vt:lpstr>Calibri</vt:lpstr>
      <vt:lpstr>Gill Sans Light</vt:lpstr>
      <vt:lpstr>Gill Sans Nova</vt:lpstr>
      <vt:lpstr>Gill Sans Nova Light</vt:lpstr>
      <vt:lpstr>Symbol</vt:lpstr>
      <vt:lpstr>Time</vt:lpstr>
      <vt:lpstr>Times New Roman</vt:lpstr>
      <vt:lpstr>Office Theme</vt:lpstr>
      <vt:lpstr>PowerPoint Presentation</vt:lpstr>
      <vt:lpstr>HOTEL BOOKING MANAGEMENT SYSTEM</vt:lpstr>
      <vt:lpstr>Meet our team</vt:lpstr>
      <vt:lpstr>Introduction</vt:lpstr>
      <vt:lpstr>COMPARISON</vt:lpstr>
      <vt:lpstr>Functionality:</vt:lpstr>
      <vt:lpstr>Admin:</vt:lpstr>
      <vt:lpstr>Guest:</vt:lpstr>
      <vt:lpstr>TECHNOLGIES USED:</vt:lpstr>
      <vt:lpstr>FRONT-END TECHNOLOGY:</vt:lpstr>
      <vt:lpstr>BACK-END TECHNOLOGY:</vt:lpstr>
      <vt:lpstr>BACK-END TECHNOLOGY:</vt:lpstr>
      <vt:lpstr>USER REGISTRATION,USER LOGIN AND AUTHORIZATION PROCESS:</vt:lpstr>
      <vt:lpstr>SPRING BOOT SERVER ARCHITECTURE WITH SPRING SECURITY: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MANAGEMENT SYSTEM</dc:title>
  <dc:creator>pawanpatil1997@outlook.com</dc:creator>
  <cp:lastModifiedBy>Prashant Menkar</cp:lastModifiedBy>
  <cp:revision>16</cp:revision>
  <dcterms:created xsi:type="dcterms:W3CDTF">2022-09-26T07:45:25Z</dcterms:created>
  <dcterms:modified xsi:type="dcterms:W3CDTF">2022-09-26T14:22:03Z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