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5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8/8/2016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8/8/2016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Errors in Measurement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Errors</a:t>
            </a:r>
            <a:endParaRPr lang="en-US" dirty="0"/>
          </a:p>
        </p:txBody>
      </p:sp>
      <p:sp>
        <p:nvSpPr>
          <p:cNvPr id="3" name="Content Placeholder 2"/>
          <p:cNvSpPr>
            <a:spLocks noGrp="1"/>
          </p:cNvSpPr>
          <p:nvPr>
            <p:ph idx="1"/>
          </p:nvPr>
        </p:nvSpPr>
        <p:spPr/>
        <p:txBody>
          <a:bodyPr/>
          <a:lstStyle/>
          <a:p>
            <a:r>
              <a:rPr lang="en-US" sz="2400" dirty="0" smtClean="0"/>
              <a:t>After calculating all systematic errors, it is found that there are still some errors in measurement are left. These errors are known as random errors.</a:t>
            </a:r>
          </a:p>
          <a:p>
            <a:r>
              <a:rPr lang="en-US" sz="2400" dirty="0" smtClean="0"/>
              <a:t> Some of the reasons of the appearance of these errors are known but still some reasons are unknown. Hence we cannot fully eliminate these kinds of error</a:t>
            </a:r>
          </a:p>
          <a:p>
            <a:r>
              <a:rPr lang="en-US" sz="2400" dirty="0" smtClean="0"/>
              <a:t> The only way to reduce these errors is by increasing the number of observations &amp; using the statistical methods to obtain the best approximation of the reading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Statistical analysis</a:t>
            </a:r>
            <a:endParaRPr lang="en-US" dirty="0"/>
          </a:p>
        </p:txBody>
      </p:sp>
      <p:sp>
        <p:nvSpPr>
          <p:cNvPr id="3" name="Content Placeholder 2"/>
          <p:cNvSpPr>
            <a:spLocks noGrp="1"/>
          </p:cNvSpPr>
          <p:nvPr>
            <p:ph idx="1"/>
          </p:nvPr>
        </p:nvSpPr>
        <p:spPr>
          <a:xfrm>
            <a:off x="457200" y="990600"/>
            <a:ext cx="8229600" cy="5334000"/>
          </a:xfrm>
        </p:spPr>
        <p:txBody>
          <a:bodyPr/>
          <a:lstStyle/>
          <a:p>
            <a:r>
              <a:rPr lang="en-US" dirty="0" smtClean="0"/>
              <a:t>For statistical analysis the same reading is taken number of times. The experimental data is obtained in two forms of tests:- </a:t>
            </a:r>
          </a:p>
          <a:p>
            <a:pPr>
              <a:buNone/>
            </a:pPr>
            <a:endParaRPr lang="en-US" dirty="0" smtClean="0"/>
          </a:p>
          <a:p>
            <a:pPr lvl="1"/>
            <a:r>
              <a:rPr lang="en-US" dirty="0" err="1" smtClean="0"/>
              <a:t>i</a:t>
            </a:r>
            <a:r>
              <a:rPr lang="en-US" dirty="0" smtClean="0"/>
              <a:t>) </a:t>
            </a:r>
            <a:r>
              <a:rPr lang="en-US" dirty="0" err="1" smtClean="0"/>
              <a:t>Multisample</a:t>
            </a:r>
            <a:r>
              <a:rPr lang="en-US" dirty="0" smtClean="0"/>
              <a:t> test – Repeated measurement of a given quantity is done using different test conditions</a:t>
            </a:r>
          </a:p>
          <a:p>
            <a:pPr lvl="1">
              <a:buNone/>
            </a:pPr>
            <a:endParaRPr lang="en-US" dirty="0" smtClean="0"/>
          </a:p>
          <a:p>
            <a:pPr lvl="1"/>
            <a:r>
              <a:rPr lang="en-US" dirty="0" smtClean="0"/>
              <a:t>ii) Single sample test – A single measurement is done under identical conditions except for time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Arithmetic </a:t>
            </a:r>
            <a:r>
              <a:rPr lang="en-US" dirty="0" smtClean="0"/>
              <a:t>Mean</a:t>
            </a:r>
          </a:p>
          <a:p>
            <a:r>
              <a:rPr lang="en-US" dirty="0" smtClean="0"/>
              <a:t>Deviation from the mean</a:t>
            </a:r>
          </a:p>
          <a:p>
            <a:r>
              <a:rPr lang="en-US" dirty="0" smtClean="0"/>
              <a:t>Average deviation</a:t>
            </a:r>
          </a:p>
          <a:p>
            <a:r>
              <a:rPr lang="en-US" dirty="0" smtClean="0"/>
              <a:t>Standard deviation</a:t>
            </a:r>
            <a:endParaRPr lang="en-US" dirty="0" smtClean="0"/>
          </a:p>
          <a:p>
            <a:pPr lvl="1"/>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Types of Errors</a:t>
            </a:r>
            <a:endParaRPr lang="en-US" dirty="0"/>
          </a:p>
        </p:txBody>
      </p:sp>
      <p:sp>
        <p:nvSpPr>
          <p:cNvPr id="3" name="Content Placeholder 2"/>
          <p:cNvSpPr>
            <a:spLocks noGrp="1"/>
          </p:cNvSpPr>
          <p:nvPr>
            <p:ph idx="1"/>
          </p:nvPr>
        </p:nvSpPr>
        <p:spPr/>
        <p:txBody>
          <a:bodyPr/>
          <a:lstStyle/>
          <a:p>
            <a:r>
              <a:rPr lang="en-US" dirty="0" smtClean="0"/>
              <a:t>Basically there are three </a:t>
            </a:r>
            <a:r>
              <a:rPr lang="en-US" b="1" dirty="0" smtClean="0"/>
              <a:t>types of errors</a:t>
            </a:r>
            <a:r>
              <a:rPr lang="en-US" dirty="0" smtClean="0"/>
              <a:t> on the basis; they may arise from the source. </a:t>
            </a:r>
          </a:p>
          <a:p>
            <a:pPr lvl="1"/>
            <a:endParaRPr lang="en-US" dirty="0" smtClean="0"/>
          </a:p>
          <a:p>
            <a:pPr lvl="1"/>
            <a:r>
              <a:rPr lang="en-US" b="1" dirty="0" smtClean="0"/>
              <a:t>Gross Errors</a:t>
            </a:r>
          </a:p>
          <a:p>
            <a:pPr lvl="1"/>
            <a:r>
              <a:rPr lang="en-US" b="1" dirty="0" smtClean="0"/>
              <a:t>Systematic Errors</a:t>
            </a:r>
            <a:endParaRPr lang="en-US" dirty="0" smtClean="0"/>
          </a:p>
          <a:p>
            <a:pPr lvl="1"/>
            <a:r>
              <a:rPr lang="en-US" b="1" dirty="0" smtClean="0"/>
              <a:t>Random Errors</a:t>
            </a:r>
            <a:endParaRPr lang="en-US" dirty="0" smtClean="0"/>
          </a:p>
          <a:p>
            <a:pPr lvl="1"/>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Gross Errors</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smtClean="0"/>
              <a:t>This category of errors includes all the human mistakes while reading, recording and the readings.</a:t>
            </a:r>
          </a:p>
          <a:p>
            <a:r>
              <a:rPr lang="en-US" dirty="0" smtClean="0"/>
              <a:t>Also occur due to incorrect adjustments of instruments</a:t>
            </a:r>
          </a:p>
          <a:p>
            <a:r>
              <a:rPr lang="en-US" dirty="0" smtClean="0"/>
              <a:t>These cannot be treated mathematically</a:t>
            </a:r>
          </a:p>
          <a:p>
            <a:r>
              <a:rPr lang="en-US" dirty="0" smtClean="0"/>
              <a:t>Gross errors can be avoided by using two suitable measures and they are written below: </a:t>
            </a:r>
          </a:p>
          <a:p>
            <a:pPr lvl="1"/>
            <a:r>
              <a:rPr lang="en-US" dirty="0" smtClean="0"/>
              <a:t>A proper care should be taken in reading, recording the data. Also calculation of error should be done accurately.</a:t>
            </a:r>
          </a:p>
          <a:p>
            <a:pPr lvl="1"/>
            <a:r>
              <a:rPr lang="en-US" dirty="0" smtClean="0"/>
              <a:t>By increasing the number of experimenters we can reduce the gross errors. If each experimenter takes different reading at different points, then by taking average of more readings we can reduce the gross errors.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b="1" dirty="0" smtClean="0"/>
              <a:t>Systematic Errors</a:t>
            </a:r>
            <a:endParaRPr lang="en-US" dirty="0"/>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dirty="0" smtClean="0"/>
              <a:t>Constant uniform deviation of the operation of an instrument</a:t>
            </a:r>
          </a:p>
          <a:p>
            <a:r>
              <a:rPr lang="en-US" dirty="0" smtClean="0"/>
              <a:t>3 types</a:t>
            </a:r>
          </a:p>
          <a:p>
            <a:pPr lvl="2"/>
            <a:r>
              <a:rPr lang="en-US" sz="2400" dirty="0" smtClean="0"/>
              <a:t>Instrumental Errors</a:t>
            </a:r>
          </a:p>
          <a:p>
            <a:pPr lvl="2"/>
            <a:r>
              <a:rPr lang="en-US" sz="2400" dirty="0" smtClean="0"/>
              <a:t>Environmental Errors</a:t>
            </a:r>
          </a:p>
          <a:p>
            <a:pPr lvl="2"/>
            <a:r>
              <a:rPr lang="en-US" sz="2400" dirty="0" smtClean="0"/>
              <a:t>Observational Errors</a:t>
            </a:r>
          </a:p>
          <a:p>
            <a:pPr marL="907542" lvl="1" indent="-514350">
              <a:buAutoNum type="alphaLcParenR"/>
            </a:pPr>
            <a:r>
              <a:rPr lang="en-US" sz="2800" b="1" dirty="0" smtClean="0"/>
              <a:t>Instrumental Errors</a:t>
            </a:r>
          </a:p>
          <a:p>
            <a:pPr marL="907542" lvl="1" indent="-514350">
              <a:buNone/>
            </a:pPr>
            <a:r>
              <a:rPr lang="en-US" dirty="0" smtClean="0"/>
              <a:t>These errors arise due to 3 main reasons</a:t>
            </a:r>
          </a:p>
          <a:p>
            <a:pPr marL="907542" lvl="1" indent="-514350">
              <a:buNone/>
            </a:pPr>
            <a:r>
              <a:rPr lang="en-US" dirty="0" smtClean="0"/>
              <a:t>	</a:t>
            </a:r>
            <a:r>
              <a:rPr lang="en-US" dirty="0" err="1" smtClean="0"/>
              <a:t>i</a:t>
            </a:r>
            <a:r>
              <a:rPr lang="en-US" dirty="0" smtClean="0"/>
              <a:t>) </a:t>
            </a:r>
            <a:r>
              <a:rPr lang="en-US" u="sng" dirty="0" smtClean="0"/>
              <a:t>Due to inherent shortcomings in instrument</a:t>
            </a:r>
          </a:p>
          <a:p>
            <a:pPr marL="907542" lvl="1" indent="-514350">
              <a:buNone/>
            </a:pPr>
            <a:r>
              <a:rPr lang="en-US" dirty="0" smtClean="0"/>
              <a:t>			These are due to mechanical structure of instruments </a:t>
            </a:r>
            <a:r>
              <a:rPr lang="en-US" dirty="0" err="1" smtClean="0"/>
              <a:t>Eg</a:t>
            </a:r>
            <a:r>
              <a:rPr lang="en-US" dirty="0" smtClean="0"/>
              <a:t>:-friction, irregular spring </a:t>
            </a:r>
            <a:r>
              <a:rPr lang="en-US" dirty="0" err="1" smtClean="0"/>
              <a:t>tensions,hysteresis</a:t>
            </a:r>
            <a:r>
              <a:rPr lang="en-US" dirty="0" smtClean="0"/>
              <a:t> etc</a:t>
            </a:r>
          </a:p>
          <a:p>
            <a:pPr lvl="1">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normAutofit/>
          </a:bodyPr>
          <a:lstStyle/>
          <a:p>
            <a:pPr marL="907542" lvl="1" indent="-514350">
              <a:buNone/>
            </a:pPr>
            <a:r>
              <a:rPr lang="en-US" dirty="0" smtClean="0"/>
              <a:t>It can be avoided by :-</a:t>
            </a:r>
          </a:p>
          <a:p>
            <a:pPr marL="1456182" lvl="3" indent="-514350"/>
            <a:r>
              <a:rPr lang="en-US" sz="2400" dirty="0" smtClean="0"/>
              <a:t>Selecting a proper instrument &amp; planning proper procedure</a:t>
            </a:r>
          </a:p>
          <a:p>
            <a:pPr marL="1456182" lvl="3" indent="-514350"/>
            <a:r>
              <a:rPr lang="en-US" sz="2400" dirty="0" smtClean="0"/>
              <a:t>Recognizing the effect of such errors and applying proper correction factors</a:t>
            </a:r>
          </a:p>
          <a:p>
            <a:pPr marL="1456182" lvl="3" indent="-514350"/>
            <a:r>
              <a:rPr lang="en-US" sz="2400" dirty="0" smtClean="0"/>
              <a:t>Calibrating the instrument carefully against a standard 	</a:t>
            </a:r>
          </a:p>
          <a:p>
            <a:pPr lvl="1"/>
            <a:r>
              <a:rPr lang="en-US" dirty="0" smtClean="0"/>
              <a:t>ii) </a:t>
            </a:r>
            <a:r>
              <a:rPr lang="en-US" u="sng" dirty="0" smtClean="0"/>
              <a:t>Misuse of instruments</a:t>
            </a:r>
          </a:p>
          <a:p>
            <a:pPr marL="274320" lvl="1" indent="-274320">
              <a:buClr>
                <a:schemeClr val="accent3"/>
              </a:buClr>
              <a:buSzPct val="95000"/>
              <a:buNone/>
            </a:pPr>
            <a:r>
              <a:rPr lang="en-US" dirty="0" smtClean="0"/>
              <a:t>		A good instrument if used in abnormal way gives misleading results </a:t>
            </a:r>
            <a:r>
              <a:rPr lang="en-US" dirty="0" err="1" smtClean="0"/>
              <a:t>Eg</a:t>
            </a:r>
            <a:r>
              <a:rPr lang="en-US" dirty="0" smtClean="0"/>
              <a:t>:- poor initial adjustments, improper zero setting etc</a:t>
            </a:r>
          </a:p>
          <a:p>
            <a:pPr lvl="1"/>
            <a:r>
              <a:rPr lang="en-US" dirty="0" smtClean="0"/>
              <a:t>iii) </a:t>
            </a:r>
            <a:r>
              <a:rPr lang="en-US" u="sng" dirty="0" smtClean="0"/>
              <a:t>Loading Effects</a:t>
            </a:r>
            <a:endParaRPr lang="en-US"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b) Environmental Errors</a:t>
            </a:r>
            <a:endParaRPr lang="en-US" dirty="0"/>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r>
              <a:rPr lang="en-US" sz="5100" dirty="0" smtClean="0"/>
              <a:t>This type of error arises due to conditions external to instrument. </a:t>
            </a:r>
          </a:p>
          <a:p>
            <a:r>
              <a:rPr lang="en-US" sz="5100" dirty="0" smtClean="0"/>
              <a:t>External condition includes temperature, pressure, humidity, vibrations, dust or it may include external magnetic or electrostatic field. </a:t>
            </a:r>
          </a:p>
          <a:p>
            <a:endParaRPr lang="en-US" sz="5100" dirty="0" smtClean="0"/>
          </a:p>
          <a:p>
            <a:endParaRPr lang="en-US" dirty="0" smtClean="0"/>
          </a:p>
          <a:p>
            <a:endParaRPr lang="en-US" dirty="0" smtClean="0"/>
          </a:p>
          <a:p>
            <a:pPr lvl="1">
              <a:buNone/>
            </a:pPr>
            <a:r>
              <a:rPr lang="en-US"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533400"/>
            <a:ext cx="8229600" cy="170688"/>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638800"/>
          </a:xfrm>
        </p:spPr>
        <p:txBody>
          <a:bodyPr>
            <a:normAutofit fontScale="55000" lnSpcReduction="20000"/>
          </a:bodyPr>
          <a:lstStyle/>
          <a:p>
            <a:r>
              <a:rPr lang="en-US" sz="5100" dirty="0" smtClean="0"/>
              <a:t>Following are the steps that one must follow in order to minimize the environmental errors: </a:t>
            </a:r>
          </a:p>
          <a:p>
            <a:pPr lvl="1"/>
            <a:r>
              <a:rPr lang="en-US" sz="5100" dirty="0" smtClean="0"/>
              <a:t>Try to maintain the surrounding conditions of the laboratory constant by making some arrangements.</a:t>
            </a:r>
          </a:p>
          <a:p>
            <a:pPr lvl="1"/>
            <a:r>
              <a:rPr lang="en-US" sz="5100" dirty="0" smtClean="0"/>
              <a:t>Ensure that there should not be any external magnetic or electrostatic field around the instrument by using magnetic or electrostatic shields</a:t>
            </a:r>
          </a:p>
          <a:p>
            <a:pPr lvl="1"/>
            <a:r>
              <a:rPr lang="en-US" sz="5100" dirty="0" smtClean="0"/>
              <a:t>Using proper correction factors &amp; using the information supplied by the manufacturers of the instrument</a:t>
            </a:r>
          </a:p>
          <a:p>
            <a:endParaRPr lang="en-US" sz="5100" dirty="0" smtClean="0"/>
          </a:p>
          <a:p>
            <a:pPr>
              <a:buNone/>
            </a:pPr>
            <a:r>
              <a:rPr lang="en-US" sz="5100"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Observational Errors</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As the name suggests these types of errors are due </a:t>
            </a:r>
            <a:r>
              <a:rPr lang="en-US" dirty="0" smtClean="0"/>
              <a:t>to wrong </a:t>
            </a:r>
            <a:r>
              <a:rPr lang="en-US" dirty="0" smtClean="0"/>
              <a:t>observations. </a:t>
            </a:r>
          </a:p>
          <a:p>
            <a:r>
              <a:rPr lang="en-US" dirty="0" smtClean="0"/>
              <a:t>The wrong observations may be due to parallax while reading a meter, wrong scale selection etc. </a:t>
            </a:r>
          </a:p>
          <a:p>
            <a:r>
              <a:rPr lang="en-US" dirty="0" smtClean="0"/>
              <a:t>Parallax error will be incurred unless the line of vision of the observer is exactly above the pointer</a:t>
            </a:r>
          </a:p>
          <a:p>
            <a:r>
              <a:rPr lang="en-US" dirty="0" smtClean="0"/>
              <a:t>In order to minimize the Parallax error highly accurate meters are required, provided with mirrored scales.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smtClean="0"/>
              <a:t>Parallax error</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371600" y="1143000"/>
            <a:ext cx="6477000" cy="5715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TotalTime>
  <Words>502</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Errors in Measurement</vt:lpstr>
      <vt:lpstr>     Types of Errors</vt:lpstr>
      <vt:lpstr>Gross Errors </vt:lpstr>
      <vt:lpstr>Systematic Errors</vt:lpstr>
      <vt:lpstr>Slide 5</vt:lpstr>
      <vt:lpstr>b) Environmental Errors</vt:lpstr>
      <vt:lpstr>Slide 7</vt:lpstr>
      <vt:lpstr>Observational Errors </vt:lpstr>
      <vt:lpstr>Parallax error</vt:lpstr>
      <vt:lpstr>Random Errors</vt:lpstr>
      <vt:lpstr>Statistical analysis</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Errors in Measurement</dc:title>
  <dc:creator/>
  <cp:lastModifiedBy>sset</cp:lastModifiedBy>
  <cp:revision>22</cp:revision>
  <dcterms:created xsi:type="dcterms:W3CDTF">2006-08-16T00:00:00Z</dcterms:created>
  <dcterms:modified xsi:type="dcterms:W3CDTF">2016-08-08T06:22:19Z</dcterms:modified>
</cp:coreProperties>
</file>