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2" r:id="rId6"/>
    <p:sldId id="261" r:id="rId7"/>
    <p:sldId id="260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52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8/11/2016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8/11/2016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Instrument calibration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3411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334000"/>
          </a:xfrm>
        </p:spPr>
        <p:txBody>
          <a:bodyPr>
            <a:normAutofit/>
          </a:bodyPr>
          <a:lstStyle/>
          <a:p>
            <a:r>
              <a:rPr lang="en-US" dirty="0" smtClean="0"/>
              <a:t>Calibration is the comparison of a measurement device (an unknown) against an equal or better standard. </a:t>
            </a:r>
          </a:p>
          <a:p>
            <a:r>
              <a:rPr lang="en-US" dirty="0" smtClean="0"/>
              <a:t> </a:t>
            </a:r>
            <a:r>
              <a:rPr lang="en-US" dirty="0" smtClean="0"/>
              <a:t>Instrument calibration consists of comparing output of the instrument under  test against output of an instrument of known accuracy when the same input is applied to both  instruments.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 smtClean="0"/>
              <a:t>procedure is carried out for a range of inputs covering the whole measurement range of instrument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 smtClean="0"/>
              <a:t>It </a:t>
            </a:r>
            <a:r>
              <a:rPr lang="en-US" dirty="0" smtClean="0"/>
              <a:t>has to be repeated at prescribed intervals.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5791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334000"/>
          </a:xfrm>
        </p:spPr>
        <p:txBody>
          <a:bodyPr>
            <a:normAutofit/>
          </a:bodyPr>
          <a:lstStyle/>
          <a:p>
            <a:r>
              <a:rPr lang="en-US" dirty="0" smtClean="0"/>
              <a:t>It ensures that measuring accuracy of all instruments is known over the whole measurement range . </a:t>
            </a:r>
          </a:p>
          <a:p>
            <a:r>
              <a:rPr lang="en-US" dirty="0" smtClean="0"/>
              <a:t>The </a:t>
            </a:r>
            <a:r>
              <a:rPr lang="en-US" dirty="0" smtClean="0"/>
              <a:t>instrument used as a standard for this procedure must  be one which is kept only for calibration duties </a:t>
            </a:r>
            <a:r>
              <a:rPr lang="en-US" dirty="0" smtClean="0"/>
              <a:t>.</a:t>
            </a:r>
          </a:p>
          <a:p>
            <a:r>
              <a:rPr lang="en-US" dirty="0" smtClean="0"/>
              <a:t>T</a:t>
            </a:r>
            <a:r>
              <a:rPr lang="en-US" dirty="0" smtClean="0"/>
              <a:t>he </a:t>
            </a:r>
            <a:r>
              <a:rPr lang="en-US" dirty="0" smtClean="0"/>
              <a:t>calibration function must be managed and executed in a professional manner 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 smtClean="0"/>
              <a:t>means </a:t>
            </a:r>
            <a:r>
              <a:rPr lang="en-US" dirty="0" smtClean="0"/>
              <a:t>setting </a:t>
            </a:r>
            <a:r>
              <a:rPr lang="en-US" dirty="0" smtClean="0"/>
              <a:t>aside a particular place within the instrumentation department where all calibration operations take place and where all instruments used for calibration are kept.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304800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486400"/>
          </a:xfrm>
        </p:spPr>
        <p:txBody>
          <a:bodyPr>
            <a:normAutofit/>
          </a:bodyPr>
          <a:lstStyle/>
          <a:p>
            <a:r>
              <a:rPr lang="en-US" dirty="0" smtClean="0"/>
              <a:t>Sometimes it is not possible to remove instruments from </a:t>
            </a:r>
            <a:r>
              <a:rPr lang="en-US" dirty="0" smtClean="0"/>
              <a:t>process plant </a:t>
            </a:r>
            <a:r>
              <a:rPr lang="en-US" dirty="0" smtClean="0"/>
              <a:t>and in these cases it is standard practice to calibrate them in situ. 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 smtClean="0"/>
              <a:t>performance of all calibration operations is assigned as the clear responsibility of just one person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 smtClean="0"/>
              <a:t> </a:t>
            </a:r>
          </a:p>
          <a:p>
            <a:r>
              <a:rPr lang="en-US" dirty="0" smtClean="0"/>
              <a:t>The </a:t>
            </a:r>
            <a:r>
              <a:rPr lang="en-US" dirty="0" smtClean="0"/>
              <a:t>person should have total control over the calibration function 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All </a:t>
            </a:r>
            <a:r>
              <a:rPr lang="en-US" dirty="0" smtClean="0"/>
              <a:t>persons using the calibration equipment must be adequately </a:t>
            </a:r>
            <a:r>
              <a:rPr lang="en-US" dirty="0" smtClean="0"/>
              <a:t>trained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Maintaining </a:t>
            </a:r>
            <a:r>
              <a:rPr lang="en-US" dirty="0" smtClean="0"/>
              <a:t>proper records is an important part of fulfilling calibration </a:t>
            </a:r>
            <a:r>
              <a:rPr lang="en-US" dirty="0" smtClean="0"/>
              <a:t>function</a:t>
            </a:r>
          </a:p>
          <a:p>
            <a:r>
              <a:rPr lang="en-US" dirty="0" smtClean="0"/>
              <a:t>This </a:t>
            </a:r>
            <a:r>
              <a:rPr lang="en-US" dirty="0" smtClean="0"/>
              <a:t>record should start by giving a description of the instrument followed by what the required calibration frequency is</a:t>
            </a:r>
            <a:r>
              <a:rPr lang="en-US" dirty="0" smtClean="0"/>
              <a:t>.</a:t>
            </a:r>
          </a:p>
          <a:p>
            <a:r>
              <a:rPr lang="en-US" dirty="0" smtClean="0"/>
              <a:t>Each occasion when the instrument is calibrated should be recorded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85800" y="1219201"/>
            <a:ext cx="7315199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152400"/>
            <a:ext cx="8229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85801" y="1228299"/>
          <a:ext cx="7202606" cy="5022376"/>
        </p:xfrm>
        <a:graphic>
          <a:graphicData uri="http://schemas.openxmlformats.org/drawingml/2006/table">
            <a:tbl>
              <a:tblPr/>
              <a:tblGrid>
                <a:gridCol w="7202606"/>
              </a:tblGrid>
              <a:tr h="502237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972312"/>
          </a:xfrm>
        </p:spPr>
        <p:txBody>
          <a:bodyPr/>
          <a:lstStyle/>
          <a:p>
            <a:r>
              <a:rPr lang="en-US" dirty="0" smtClean="0"/>
              <a:t>T</a:t>
            </a:r>
            <a:r>
              <a:rPr lang="en-US" dirty="0" smtClean="0"/>
              <a:t>raceability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5720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Calibration has a chain like structure in which every instrument is calibrated against a more accurate instrument immediately above in the </a:t>
            </a:r>
            <a:r>
              <a:rPr lang="en-US" dirty="0" smtClean="0"/>
              <a:t>chain.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This </a:t>
            </a:r>
            <a:r>
              <a:rPr lang="en-US" dirty="0" smtClean="0"/>
              <a:t>knowledge of the full chain of instruments involved in the calibration procedure is known as </a:t>
            </a:r>
            <a:r>
              <a:rPr lang="en-US" b="1" dirty="0" smtClean="0"/>
              <a:t>traceability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Instrument Calibration Chain</a:t>
            </a:r>
            <a:endParaRPr lang="en-US" dirty="0"/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09600" y="1935163"/>
            <a:ext cx="7924799" cy="4922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685800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pic>
        <p:nvPicPr>
          <p:cNvPr id="307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85800" y="1066800"/>
            <a:ext cx="7772399" cy="5791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304800"/>
            <a:ext cx="8077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62</TotalTime>
  <Words>207</Words>
  <Application>Microsoft Office PowerPoint</Application>
  <PresentationFormat>On-screen Show (4:3)</PresentationFormat>
  <Paragraphs>23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Flow</vt:lpstr>
      <vt:lpstr>Instrument calibration</vt:lpstr>
      <vt:lpstr>Slide 2</vt:lpstr>
      <vt:lpstr>Slide 3</vt:lpstr>
      <vt:lpstr>Slide 4</vt:lpstr>
      <vt:lpstr>Slide 5</vt:lpstr>
      <vt:lpstr>Slide 6</vt:lpstr>
      <vt:lpstr>Traceability</vt:lpstr>
      <vt:lpstr>Instrument Calibration Chain</vt:lpstr>
      <vt:lpstr>Slide 9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Instrument calibration</dc:title>
  <dc:creator/>
  <cp:lastModifiedBy>sset</cp:lastModifiedBy>
  <cp:revision>7</cp:revision>
  <dcterms:created xsi:type="dcterms:W3CDTF">2006-08-16T00:00:00Z</dcterms:created>
  <dcterms:modified xsi:type="dcterms:W3CDTF">2016-08-11T06:04:19Z</dcterms:modified>
</cp:coreProperties>
</file>