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9505B-1A6B-4370-B3C6-19BC007E8964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2E9C5-0152-47F7-96A1-182ACC717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33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5321471-8520-40BA-BD19-08E5396DCCD8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676E4E7-6EF7-471A-8CB9-8CBDE462E2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3607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471-8520-40BA-BD19-08E5396DCCD8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4E7-6EF7-471A-8CB9-8CBDE462E2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983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471-8520-40BA-BD19-08E5396DCCD8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4E7-6EF7-471A-8CB9-8CBDE462E2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9642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471-8520-40BA-BD19-08E5396DCCD8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4E7-6EF7-471A-8CB9-8CBDE462E2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26624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471-8520-40BA-BD19-08E5396DCCD8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4E7-6EF7-471A-8CB9-8CBDE462E2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2236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471-8520-40BA-BD19-08E5396DCCD8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4E7-6EF7-471A-8CB9-8CBDE462E2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5824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471-8520-40BA-BD19-08E5396DCCD8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4E7-6EF7-471A-8CB9-8CBDE462E2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24460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471-8520-40BA-BD19-08E5396DCCD8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4E7-6EF7-471A-8CB9-8CBDE462E2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6923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471-8520-40BA-BD19-08E5396DCCD8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4E7-6EF7-471A-8CB9-8CBDE462E2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513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471-8520-40BA-BD19-08E5396DCCD8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4E7-6EF7-471A-8CB9-8CBDE462E2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197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471-8520-40BA-BD19-08E5396DCCD8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4E7-6EF7-471A-8CB9-8CBDE462E2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0417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471-8520-40BA-BD19-08E5396DCCD8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4E7-6EF7-471A-8CB9-8CBDE462E2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742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471-8520-40BA-BD19-08E5396DCCD8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4E7-6EF7-471A-8CB9-8CBDE462E2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3105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471-8520-40BA-BD19-08E5396DCCD8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4E7-6EF7-471A-8CB9-8CBDE462E2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6629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471-8520-40BA-BD19-08E5396DCCD8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4E7-6EF7-471A-8CB9-8CBDE462E2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560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471-8520-40BA-BD19-08E5396DCCD8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4E7-6EF7-471A-8CB9-8CBDE462E2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0957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1471-8520-40BA-BD19-08E5396DCCD8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E4E7-6EF7-471A-8CB9-8CBDE462E2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29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321471-8520-40BA-BD19-08E5396DCCD8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76E4E7-6EF7-471A-8CB9-8CBDE462E2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390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4945"/>
            <a:ext cx="9144000" cy="1260764"/>
          </a:xfrm>
        </p:spPr>
        <p:txBody>
          <a:bodyPr/>
          <a:lstStyle/>
          <a:p>
            <a:r>
              <a:rPr lang="en-US" b="1" dirty="0" smtClean="0">
                <a:latin typeface="Bahnschrift SemiBold SemiConden" panose="020B0502040204020203" pitchFamily="34" charset="0"/>
              </a:rPr>
              <a:t>Indoor Tracking System</a:t>
            </a:r>
            <a:endParaRPr lang="en-US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609" y="3559979"/>
            <a:ext cx="9144000" cy="2452254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dobe Garamond Pro Bold" pitchFamily="18" charset="0"/>
              </a:rPr>
              <a:t>Product Development Laboratory</a:t>
            </a:r>
          </a:p>
          <a:p>
            <a:r>
              <a:rPr lang="en-US" sz="2200" dirty="0" smtClean="0">
                <a:latin typeface="Adobe Garamond Pro Bold" pitchFamily="18" charset="0"/>
              </a:rPr>
              <a:t>Submitted By:</a:t>
            </a:r>
          </a:p>
          <a:p>
            <a:r>
              <a:rPr lang="en-US" sz="2200" dirty="0" smtClean="0">
                <a:latin typeface="Adobe Garamond Pro Bold" pitchFamily="18" charset="0"/>
              </a:rPr>
              <a:t>1. Sikakollu N V S K Prasanth(116cs0213)</a:t>
            </a:r>
          </a:p>
          <a:p>
            <a:r>
              <a:rPr lang="en-US" sz="2200" dirty="0" smtClean="0">
                <a:latin typeface="Adobe Garamond Pro Bold" pitchFamily="18" charset="0"/>
              </a:rPr>
              <a:t>2. Uttam Singh(116cs0238)</a:t>
            </a:r>
            <a:endParaRPr lang="en-US" sz="2200" dirty="0"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92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alman Filter Block 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" y="689317"/>
            <a:ext cx="10789921" cy="5494532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6604" y="717453"/>
            <a:ext cx="1059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AHRS Algorithm</a:t>
            </a:r>
            <a:endParaRPr lang="en-I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84739" y="1547447"/>
            <a:ext cx="1022721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b="1" dirty="0" smtClean="0">
                <a:latin typeface="Adobe Garamond Pro Bold" pitchFamily="18" charset="0"/>
              </a:rPr>
              <a:t>A</a:t>
            </a:r>
            <a:r>
              <a:rPr lang="en-IN" sz="2800" dirty="0" smtClean="0">
                <a:latin typeface="Adobe Garamond Pro Bold" pitchFamily="18" charset="0"/>
              </a:rPr>
              <a:t>ttitude and </a:t>
            </a:r>
            <a:r>
              <a:rPr lang="en-IN" sz="2800" b="1" dirty="0" smtClean="0">
                <a:latin typeface="Adobe Garamond Pro Bold" pitchFamily="18" charset="0"/>
              </a:rPr>
              <a:t>H</a:t>
            </a:r>
            <a:r>
              <a:rPr lang="en-IN" sz="2800" dirty="0" smtClean="0">
                <a:latin typeface="Adobe Garamond Pro Bold" pitchFamily="18" charset="0"/>
              </a:rPr>
              <a:t>eading </a:t>
            </a:r>
            <a:r>
              <a:rPr lang="en-IN" sz="2800" b="1" dirty="0" smtClean="0">
                <a:latin typeface="Adobe Garamond Pro Bold" pitchFamily="18" charset="0"/>
              </a:rPr>
              <a:t>R</a:t>
            </a:r>
            <a:r>
              <a:rPr lang="en-IN" sz="2800" dirty="0" smtClean="0">
                <a:latin typeface="Adobe Garamond Pro Bold" pitchFamily="18" charset="0"/>
              </a:rPr>
              <a:t>eference </a:t>
            </a:r>
            <a:r>
              <a:rPr lang="en-IN" sz="2800" b="1" dirty="0" smtClean="0">
                <a:latin typeface="Adobe Garamond Pro Bold" pitchFamily="18" charset="0"/>
              </a:rPr>
              <a:t>S</a:t>
            </a:r>
            <a:r>
              <a:rPr lang="en-IN" sz="2800" dirty="0" smtClean="0">
                <a:latin typeface="Adobe Garamond Pro Bold" pitchFamily="18" charset="0"/>
              </a:rPr>
              <a:t>ystem</a:t>
            </a:r>
          </a:p>
          <a:p>
            <a:endParaRPr lang="en-IN" sz="1000" dirty="0" smtClean="0">
              <a:latin typeface="Adobe Garamond Pro Bold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Adobe Garamond Pro Bold" pitchFamily="18" charset="0"/>
              </a:rPr>
              <a:t>An algorithm that provides the complete orientation of the sensor with respect to a navigation frame.</a:t>
            </a:r>
          </a:p>
          <a:p>
            <a:endParaRPr lang="en-IN" sz="1000" b="1" dirty="0" smtClean="0">
              <a:latin typeface="Adobe Garamond Pro Bold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Adobe Garamond Pro Bold" pitchFamily="18" charset="0"/>
              </a:rPr>
              <a:t> Aim of AHRS algorithm is to combine the information obtained from accelerometers and gyroscopes to obtain the orientation.</a:t>
            </a:r>
          </a:p>
          <a:p>
            <a:endParaRPr lang="en-IN" sz="1000" dirty="0" smtClean="0">
              <a:latin typeface="Adobe Garamond Pro Bold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Adobe Garamond Pro Bold" pitchFamily="18" charset="0"/>
              </a:rPr>
              <a:t> Conceptually divided into two blocks: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>
                <a:latin typeface="Adobe Garamond Pro Bold" pitchFamily="18" charset="0"/>
              </a:rPr>
              <a:t> Orientation from gyroscopes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>
                <a:latin typeface="Adobe Garamond Pro Bold" pitchFamily="18" charset="0"/>
              </a:rPr>
              <a:t> Orientation from accelerometers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elosicy 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562709"/>
            <a:ext cx="10686949" cy="2539758"/>
          </a:xfrm>
          <a:prstGeom prst="rect">
            <a:avLst/>
          </a:prstGeom>
        </p:spPr>
      </p:pic>
      <p:pic>
        <p:nvPicPr>
          <p:cNvPr id="3" name="Picture 2" descr="AHRS call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9" y="3598571"/>
            <a:ext cx="10888394" cy="280222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hrs 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63" y="636814"/>
            <a:ext cx="10788403" cy="5538903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celeration_stai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379" y="1842868"/>
            <a:ext cx="5514535" cy="3207434"/>
          </a:xfrm>
          <a:prstGeom prst="rect">
            <a:avLst/>
          </a:prstGeom>
        </p:spPr>
      </p:pic>
      <p:pic>
        <p:nvPicPr>
          <p:cNvPr id="3" name="Picture 2" descr="2d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800663"/>
            <a:ext cx="4206241" cy="33481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6603" y="84406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RESULTS</a:t>
            </a:r>
            <a:endParaRPr lang="en-IN" sz="3200" b="1" u="sng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elocity_stai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97" y="1528508"/>
            <a:ext cx="5306982" cy="3310778"/>
          </a:xfrm>
          <a:prstGeom prst="rect">
            <a:avLst/>
          </a:prstGeom>
        </p:spPr>
      </p:pic>
      <p:pic>
        <p:nvPicPr>
          <p:cNvPr id="6" name="Picture 5" descr="position_stai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875" y="1603717"/>
            <a:ext cx="4984659" cy="320743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imation_stai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67" y="1252025"/>
            <a:ext cx="10073082" cy="49658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9145" y="689317"/>
            <a:ext cx="8159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/>
              <a:t>Final Tracking of a person climbing stairs</a:t>
            </a:r>
            <a:endParaRPr lang="en-IN" sz="2800" b="1" u="sng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9144" y="928468"/>
            <a:ext cx="1008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Applications of Indoor Human Tracking System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12874" y="1899138"/>
            <a:ext cx="1001619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Adobe Garamond Pro Bold" pitchFamily="18" charset="0"/>
                <a:ea typeface="Adobe Gothic Std B" pitchFamily="34" charset="-128"/>
              </a:rPr>
              <a:t> Indoor Human Tracking system has many applications</a:t>
            </a:r>
          </a:p>
          <a:p>
            <a:pPr>
              <a:buFont typeface="Arial" pitchFamily="34" charset="0"/>
              <a:buChar char="•"/>
            </a:pPr>
            <a:endParaRPr lang="en-IN" sz="1000" dirty="0" smtClean="0">
              <a:latin typeface="Adobe Garamond Pro Bold" pitchFamily="18" charset="0"/>
              <a:ea typeface="Adobe Gothic Std B" pitchFamily="34" charset="-128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>
                <a:latin typeface="Adobe Garamond Pro Bold" pitchFamily="18" charset="0"/>
                <a:ea typeface="Adobe Gothic Std B" pitchFamily="34" charset="-128"/>
              </a:rPr>
              <a:t> Areas of defence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>
                <a:latin typeface="Adobe Garamond Pro Bold" pitchFamily="18" charset="0"/>
                <a:ea typeface="Adobe Gothic Std B" pitchFamily="34" charset="-128"/>
              </a:rPr>
              <a:t> To guide a person in a large building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>
                <a:latin typeface="Adobe Garamond Pro Bold" pitchFamily="18" charset="0"/>
                <a:ea typeface="Adobe Gothic Std B" pitchFamily="34" charset="-128"/>
              </a:rPr>
              <a:t> To help and guide people inside a building and rescuing them at times of fire breakdown.</a:t>
            </a:r>
            <a:endParaRPr lang="en-IN" sz="2800" dirty="0">
              <a:latin typeface="Adobe Garamond Pro Bold" pitchFamily="18" charset="0"/>
              <a:ea typeface="Adobe Gothic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9988" y="2685982"/>
            <a:ext cx="594892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108364"/>
            <a:ext cx="9601197" cy="1274618"/>
          </a:xfrm>
        </p:spPr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07673"/>
            <a:ext cx="9601196" cy="37545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Hardware &amp; Algorithms 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Implementation &amp;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Result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302385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3723" y="662034"/>
            <a:ext cx="1072341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dobe Gothic Std B" pitchFamily="34" charset="-128"/>
                <a:ea typeface="Adobe Gothic Std B" pitchFamily="34" charset="-128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dobe Garamond Pro Bold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aramond Pro Bold" pitchFamily="18" charset="0"/>
              </a:rPr>
              <a:t>Indoor Localization is a fundamental service for various location based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aramond Pro Bold" pitchFamily="18" charset="0"/>
              </a:rPr>
              <a:t>Main challenges of indoor tracking system is the limitation of technologies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aramond Pro Bold" pitchFamily="18" charset="0"/>
              </a:rPr>
              <a:t>The available technologies have their own assets and drawbacks,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aramond Pro Bold" pitchFamily="18" charset="0"/>
              </a:rPr>
              <a:t>Various Indoor Tracking Systems include:  </a:t>
            </a:r>
          </a:p>
          <a:p>
            <a:pPr marL="2343150" lvl="4" indent="-514350">
              <a:buFont typeface="+mj-lt"/>
              <a:buAutoNum type="arabicPeriod"/>
            </a:pPr>
            <a:r>
              <a:rPr lang="en-US" sz="2800" dirty="0" smtClean="0">
                <a:latin typeface="Adobe Garamond Pro Bold" pitchFamily="18" charset="0"/>
              </a:rPr>
              <a:t>Using IMU .</a:t>
            </a:r>
          </a:p>
          <a:p>
            <a:pPr marL="2343150" lvl="4" indent="-514350">
              <a:buFont typeface="+mj-lt"/>
              <a:buAutoNum type="arabicPeriod"/>
            </a:pPr>
            <a:r>
              <a:rPr lang="en-US" sz="2800" dirty="0" smtClean="0">
                <a:latin typeface="Adobe Garamond Pro Bold" pitchFamily="18" charset="0"/>
              </a:rPr>
              <a:t>Using Wi-Fi Fingerprinting . </a:t>
            </a:r>
          </a:p>
          <a:p>
            <a:pPr marL="2343150" lvl="4" indent="-514350">
              <a:buFont typeface="+mj-lt"/>
              <a:buAutoNum type="arabicPeriod"/>
            </a:pPr>
            <a:r>
              <a:rPr lang="en-US" sz="2800" dirty="0" smtClean="0">
                <a:latin typeface="Adobe Garamond Pro Bold" pitchFamily="18" charset="0"/>
              </a:rPr>
              <a:t>Using Bluetooth fingerprinting .</a:t>
            </a:r>
          </a:p>
          <a:p>
            <a:endParaRPr lang="en-US" sz="2800" dirty="0">
              <a:latin typeface="Adobe Garamond Pro Bold" pitchFamily="18" charset="0"/>
            </a:endParaRPr>
          </a:p>
          <a:p>
            <a:r>
              <a:rPr lang="en-US" sz="2800" dirty="0" smtClean="0">
                <a:latin typeface="Adobe Garamond Pro Bold" pitchFamily="18" charset="0"/>
              </a:rPr>
              <a:t> </a:t>
            </a:r>
            <a:endParaRPr lang="en-US" sz="2800" dirty="0"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25635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7452" y="5134708"/>
            <a:ext cx="10466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 smtClean="0"/>
              <a:t>So for indoors, we need to go for other alternatives.</a:t>
            </a:r>
          </a:p>
          <a:p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28468" y="942536"/>
            <a:ext cx="10255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dobe Garamond Pro Bold" pitchFamily="18" charset="0"/>
              </a:rPr>
              <a:t>Motivation</a:t>
            </a:r>
          </a:p>
          <a:p>
            <a:endParaRPr lang="en-US" sz="1200" b="1" u="sng" dirty="0" smtClean="0">
              <a:latin typeface="Adobe Garamond Pro Bold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dobe Garamond Pro Bold" pitchFamily="18" charset="0"/>
              </a:rPr>
              <a:t>The developed technology of today has presented the Global Positioning System (GPS) as the best of the localization 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dobe Garamond Pro Bold" pitchFamily="18" charset="0"/>
              </a:rPr>
              <a:t>But the GPS systems fails to localize in indoors due to 3 major reasons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 smtClean="0">
                <a:latin typeface="Adobe Garamond Pro Bold" pitchFamily="18" charset="0"/>
              </a:rPr>
              <a:t>High attenuation of microwave radiations through concrete walls which weakens the signals.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Adobe Garamond Pro Bold" pitchFamily="18" charset="0"/>
              </a:rPr>
              <a:t>It works only when the device with GPS architecture and the satellite are in Line Of Sight(LOS).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Adobe Garamond Pro Bold" pitchFamily="18" charset="0"/>
              </a:rPr>
              <a:t>It has very low precision.</a:t>
            </a:r>
          </a:p>
          <a:p>
            <a:pPr marL="914400" lvl="1" indent="-457200"/>
            <a:endParaRPr lang="en-US" sz="1200" dirty="0" smtClean="0">
              <a:latin typeface="Adobe Garamond Pro Bold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93792543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3" y="942109"/>
            <a:ext cx="105156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Objective: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aramond Pro Bold" pitchFamily="18" charset="0"/>
              </a:rPr>
              <a:t>To track a person inside a large building</a:t>
            </a:r>
          </a:p>
          <a:p>
            <a:endParaRPr lang="en-US" sz="3200" dirty="0"/>
          </a:p>
          <a:p>
            <a:r>
              <a:rPr lang="en-US" sz="3600" b="1" u="sng" dirty="0" smtClean="0"/>
              <a:t>Focus: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aramond Pro Bold" pitchFamily="18" charset="0"/>
              </a:rPr>
              <a:t>Integration of low cost IMU to improve system’s positioning update</a:t>
            </a:r>
          </a:p>
          <a:p>
            <a:pPr marL="285750" indent="-285750"/>
            <a:endParaRPr lang="en-US" sz="1000" dirty="0" smtClean="0">
              <a:latin typeface="Adobe Garamond Pro Bold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aramond Pro Bold" pitchFamily="18" charset="0"/>
              </a:rPr>
              <a:t>Provide 2D localization estimates</a:t>
            </a:r>
            <a:endParaRPr lang="en-US" sz="2800" dirty="0"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816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836" y="703385"/>
            <a:ext cx="5682709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Hardware used</a:t>
            </a:r>
          </a:p>
          <a:p>
            <a:endParaRPr lang="en-US" b="1" u="sng" dirty="0"/>
          </a:p>
          <a:p>
            <a:pPr marL="342900" indent="-342900">
              <a:buAutoNum type="arabicPeriod"/>
            </a:pPr>
            <a:r>
              <a:rPr lang="en-US" sz="2800" b="1" dirty="0" smtClean="0"/>
              <a:t>Inertial Measurement Unit(IMU):</a:t>
            </a:r>
          </a:p>
          <a:p>
            <a:pPr marL="342900" indent="-342900">
              <a:buAutoNum type="arabicPeriod"/>
            </a:pPr>
            <a:endParaRPr lang="en-US" sz="11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GY521 MPU 6050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3-axis gyro + accelerometer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24025" y="3892701"/>
            <a:ext cx="51677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 smtClean="0"/>
              <a:t>2.</a:t>
            </a:r>
            <a:r>
              <a:rPr lang="en-US" sz="2800" dirty="0" smtClean="0"/>
              <a:t> </a:t>
            </a:r>
            <a:r>
              <a:rPr lang="en-US" sz="2800" b="1" dirty="0" smtClean="0"/>
              <a:t>Arduino Board:</a:t>
            </a:r>
          </a:p>
          <a:p>
            <a:pPr lvl="1"/>
            <a:r>
              <a:rPr lang="en-US" sz="2800" dirty="0" smtClean="0"/>
              <a:t>	</a:t>
            </a:r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UNO R3 AT MEGA 328p</a:t>
            </a:r>
          </a:p>
          <a:p>
            <a:endParaRPr lang="en-US" sz="2800" dirty="0"/>
          </a:p>
        </p:txBody>
      </p:sp>
      <p:pic>
        <p:nvPicPr>
          <p:cNvPr id="4" name="Picture 3" descr="arduino 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5" y="3356408"/>
            <a:ext cx="3995225" cy="2784140"/>
          </a:xfrm>
          <a:prstGeom prst="rect">
            <a:avLst/>
          </a:prstGeom>
        </p:spPr>
      </p:pic>
      <p:pic>
        <p:nvPicPr>
          <p:cNvPr id="5" name="Picture 4" descr="IM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524" y="773721"/>
            <a:ext cx="4141932" cy="270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02800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2478" y="701894"/>
            <a:ext cx="10515600" cy="559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Algorithms used:</a:t>
            </a:r>
          </a:p>
          <a:p>
            <a:endParaRPr lang="en-US" sz="1200" b="1" u="sng" dirty="0" smtClean="0"/>
          </a:p>
          <a:p>
            <a:r>
              <a:rPr lang="en-US" sz="3000" b="1" u="sng" dirty="0" smtClean="0"/>
              <a:t>Hardware algorithm:</a:t>
            </a:r>
          </a:p>
          <a:p>
            <a:endParaRPr lang="en-US" sz="1000" b="1" u="sng" dirty="0" smtClean="0"/>
          </a:p>
          <a:p>
            <a:endParaRPr lang="en-US" sz="1050" b="1" u="sng" dirty="0" smtClean="0"/>
          </a:p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 </a:t>
            </a:r>
            <a:r>
              <a:rPr lang="en-IN" sz="2800" dirty="0" smtClean="0">
                <a:latin typeface="Adobe Garamond Pro Bold" pitchFamily="18" charset="0"/>
              </a:rPr>
              <a:t>The MPU 6050 is a 6 DOF (degrees of freedom) or a six-axis IMU        sensor, consisting of two parts – 3 axis Accelerometer and 3 axis Gyroscope, thereby providing 6 outputs.</a:t>
            </a:r>
          </a:p>
          <a:p>
            <a:pPr lvl="1"/>
            <a:endParaRPr lang="en-IN" sz="1050" dirty="0" smtClean="0">
              <a:latin typeface="Adobe Garamond Pro Bold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2800" dirty="0" smtClean="0">
                <a:latin typeface="Adobe Garamond Pro Bold" pitchFamily="18" charset="0"/>
              </a:rPr>
              <a:t> An accelerometer works on the principle of the piezoelectric effect.</a:t>
            </a:r>
          </a:p>
          <a:p>
            <a:pPr lvl="1"/>
            <a:endParaRPr lang="en-IN" sz="1050" dirty="0" smtClean="0">
              <a:latin typeface="Adobe Garamond Pro Bold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2800" dirty="0" smtClean="0">
                <a:latin typeface="Adobe Garamond Pro Bold" pitchFamily="18" charset="0"/>
              </a:rPr>
              <a:t> Gyroscopes work on the principle of Coriolis acceleration.</a:t>
            </a:r>
          </a:p>
          <a:p>
            <a:pPr lvl="1">
              <a:buFont typeface="Arial" pitchFamily="34" charset="0"/>
              <a:buChar char="•"/>
            </a:pPr>
            <a:endParaRPr lang="en-US" sz="2600" dirty="0" smtClean="0"/>
          </a:p>
          <a:p>
            <a:endParaRPr lang="en-US" sz="3600" b="1" u="sng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0544609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993" y="703384"/>
            <a:ext cx="104663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1" u="sng" dirty="0" smtClean="0"/>
              <a:t>Software algorithms:</a:t>
            </a:r>
          </a:p>
          <a:p>
            <a:pPr algn="just"/>
            <a:endParaRPr lang="en-IN" sz="2800" b="1" u="sng" dirty="0" smtClean="0"/>
          </a:p>
          <a:p>
            <a:pPr marL="514350" indent="-514350" algn="just">
              <a:buFont typeface="Arial" pitchFamily="34" charset="0"/>
              <a:buChar char="•"/>
            </a:pPr>
            <a:r>
              <a:rPr lang="en-IN" sz="2800" b="1" u="sng" dirty="0" smtClean="0"/>
              <a:t>Kalman filter: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n-US" sz="2800" dirty="0" smtClean="0">
                <a:latin typeface="Adobe Garamond Pro Bold" pitchFamily="18" charset="0"/>
              </a:rPr>
              <a:t>Acceleration and angular rates observation of 3 axial IMU sensors are required to achieve high updated two dimensional positioning. </a:t>
            </a:r>
          </a:p>
          <a:p>
            <a:pPr marL="971550" lvl="1" indent="-514350" algn="just"/>
            <a:endParaRPr lang="en-US" sz="1000" dirty="0" smtClean="0">
              <a:latin typeface="Adobe Garamond Pro Bold" pitchFamily="18" charset="0"/>
            </a:endParaRP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n-US" sz="2800" dirty="0" smtClean="0">
                <a:latin typeface="Adobe Garamond Pro Bold" pitchFamily="18" charset="0"/>
              </a:rPr>
              <a:t>For the derivation of system’s complete state, the method of D</a:t>
            </a:r>
            <a:r>
              <a:rPr lang="en-US" sz="2800" b="1" dirty="0" smtClean="0">
                <a:latin typeface="Adobe Garamond Pro Bold" pitchFamily="18" charset="0"/>
              </a:rPr>
              <a:t>ead Reckoning </a:t>
            </a:r>
            <a:r>
              <a:rPr lang="en-US" sz="2800" dirty="0" smtClean="0">
                <a:latin typeface="Adobe Garamond Pro Bold" pitchFamily="18" charset="0"/>
              </a:rPr>
              <a:t>was applied.</a:t>
            </a:r>
            <a:endParaRPr lang="en-IN" sz="2800" dirty="0" smtClean="0">
              <a:latin typeface="Adobe Garamond Pro Bold" pitchFamily="18" charset="0"/>
            </a:endParaRPr>
          </a:p>
          <a:p>
            <a:pPr marL="971550" lvl="1" indent="-514350" algn="just">
              <a:buFont typeface="Arial" pitchFamily="34" charset="0"/>
              <a:buChar char="•"/>
            </a:pPr>
            <a:endParaRPr lang="en-IN" sz="2800" dirty="0"/>
          </a:p>
        </p:txBody>
      </p:sp>
      <p:pic>
        <p:nvPicPr>
          <p:cNvPr id="5" name="Picture 4" descr="vel and po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73" y="4685228"/>
            <a:ext cx="3090103" cy="1195067"/>
          </a:xfrm>
          <a:prstGeom prst="rect">
            <a:avLst/>
          </a:prstGeom>
        </p:spPr>
      </p:pic>
      <p:pic>
        <p:nvPicPr>
          <p:cNvPr id="6" name="Picture 5" descr="vel and pos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632" y="4599934"/>
            <a:ext cx="3810445" cy="1370423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265" y="633047"/>
            <a:ext cx="103678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dirty="0" smtClean="0"/>
              <a:t>Kalman filter Contd..</a:t>
            </a:r>
          </a:p>
          <a:p>
            <a:pPr algn="just"/>
            <a:endParaRPr lang="en-IN" sz="2800" b="1" dirty="0" smtClean="0"/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 smtClean="0">
                <a:latin typeface="Adobe Garamond Pro Bold" pitchFamily="18" charset="0"/>
              </a:rPr>
              <a:t>IMU observations are highly accurate but the solution provided by  method of dead reckoning is not long term stable.</a:t>
            </a:r>
          </a:p>
          <a:p>
            <a:pPr algn="just"/>
            <a:endParaRPr lang="en-IN" sz="1000" dirty="0" smtClean="0">
              <a:latin typeface="Adobe Garamond Pro Bold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Adobe Garamond Pro Bold" pitchFamily="18" charset="0"/>
              </a:rPr>
              <a:t> As we go on predicting the values of velocity and position, due to sensor drift and non-linearity of integration, the error accumulates to a significant level .</a:t>
            </a:r>
          </a:p>
          <a:p>
            <a:pPr algn="just"/>
            <a:endParaRPr lang="en-IN" sz="1000" dirty="0" smtClean="0">
              <a:latin typeface="Adobe Garamond Pro Bold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Adobe Garamond Pro Bold" pitchFamily="18" charset="0"/>
              </a:rPr>
              <a:t> So we require a noise filter algorithm, in this case we used the extended Kalman filter.</a:t>
            </a:r>
          </a:p>
          <a:p>
            <a:pPr algn="just"/>
            <a:endParaRPr lang="en-IN" sz="1050" dirty="0" smtClean="0">
              <a:latin typeface="Adobe Garamond Pro Bold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latin typeface="Adobe Garamond Pro Bold" pitchFamily="18" charset="0"/>
              </a:rPr>
              <a:t> The principle of this operation is to take observations of</a:t>
            </a:r>
          </a:p>
          <a:p>
            <a:pPr algn="just"/>
            <a:r>
              <a:rPr lang="en-IN" sz="2800" dirty="0" smtClean="0">
                <a:latin typeface="Adobe Garamond Pro Bold" pitchFamily="18" charset="0"/>
              </a:rPr>
              <a:t>external distances to one or more reference points into account.</a:t>
            </a:r>
            <a:endParaRPr lang="en-IN" sz="2800" dirty="0">
              <a:latin typeface="Adobe Garamond Pro Bol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581</TotalTime>
  <Words>519</Words>
  <Application>Microsoft Office PowerPoint</Application>
  <PresentationFormat>Custom</PresentationFormat>
  <Paragraphs>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Organic</vt:lpstr>
      <vt:lpstr>Indoor Tracking System</vt:lpstr>
      <vt:lpstr>Contents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Tracking System</dc:title>
  <dc:creator>Shivam</dc:creator>
  <cp:lastModifiedBy>prasanth</cp:lastModifiedBy>
  <cp:revision>22</cp:revision>
  <dcterms:created xsi:type="dcterms:W3CDTF">2018-11-16T12:46:49Z</dcterms:created>
  <dcterms:modified xsi:type="dcterms:W3CDTF">2018-11-29T09:03:53Z</dcterms:modified>
</cp:coreProperties>
</file>