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80" r:id="rId16"/>
    <p:sldId id="272" r:id="rId17"/>
    <p:sldId id="281" r:id="rId18"/>
    <p:sldId id="273" r:id="rId19"/>
    <p:sldId id="274" r:id="rId20"/>
    <p:sldId id="275" r:id="rId21"/>
    <p:sldId id="282" r:id="rId22"/>
    <p:sldId id="276" r:id="rId23"/>
    <p:sldId id="277" r:id="rId24"/>
    <p:sldId id="278" r:id="rId25"/>
    <p:sldId id="27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73" d="100"/>
          <a:sy n="73" d="100"/>
        </p:scale>
        <p:origin x="4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4/17/2019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4/17/2019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4/17/2019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4/17/2019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4/17/2019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4/17/2019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4/17/2019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4/17/2019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B69E6-6612-7544-B1DC-E40E0ACCC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83" y="311530"/>
            <a:ext cx="10853057" cy="1325563"/>
          </a:xfrm>
        </p:spPr>
        <p:txBody>
          <a:bodyPr>
            <a:normAutofit/>
          </a:bodyPr>
          <a:lstStyle/>
          <a:p>
            <a:r>
              <a:rPr lang="en-US" sz="50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  PRODUCT DEVELPOMENT LABORATORY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88146E-F058-BC47-B238-631928BC0452}"/>
              </a:ext>
            </a:extLst>
          </p:cNvPr>
          <p:cNvSpPr txBox="1"/>
          <p:nvPr/>
        </p:nvSpPr>
        <p:spPr>
          <a:xfrm>
            <a:off x="1284157" y="1833038"/>
            <a:ext cx="99107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Department of Computer Science and Engineering</a:t>
            </a:r>
            <a:br>
              <a:rPr lang="en-US" sz="36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			NIT ROURKELA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9EF1F6-BABD-B84E-9A9E-4460379AE1D9}"/>
              </a:ext>
            </a:extLst>
          </p:cNvPr>
          <p:cNvSpPr txBox="1"/>
          <p:nvPr/>
        </p:nvSpPr>
        <p:spPr>
          <a:xfrm>
            <a:off x="1284156" y="3229312"/>
            <a:ext cx="9910713" cy="2578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IN" sz="3600" b="1" dirty="0"/>
              <a:t>Title:  Machine Reading Comprehension</a:t>
            </a:r>
            <a:endParaRPr lang="en-IN" sz="3600" dirty="0"/>
          </a:p>
          <a:p>
            <a:pPr algn="ctr">
              <a:lnSpc>
                <a:spcPct val="200000"/>
              </a:lnSpc>
            </a:pPr>
            <a:r>
              <a:rPr lang="en-US" sz="3600" dirty="0"/>
              <a:t>END-SEM EVALUATION PRESENTATION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10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ED109-5D88-4B4F-8694-66FA9D5DF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4632"/>
            <a:ext cx="10515600" cy="882643"/>
          </a:xfrm>
        </p:spPr>
        <p:txBody>
          <a:bodyPr/>
          <a:lstStyle/>
          <a:p>
            <a:r>
              <a:rPr lang="en-US" dirty="0"/>
              <a:t>Recurrent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36DB2-956E-B349-BA36-81FEA111F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7722"/>
            <a:ext cx="10515600" cy="4829387"/>
          </a:xfrm>
        </p:spPr>
        <p:txBody>
          <a:bodyPr>
            <a:normAutofit/>
          </a:bodyPr>
          <a:lstStyle/>
          <a:p>
            <a:pPr marL="72000"/>
            <a:r>
              <a:rPr lang="en-US" dirty="0"/>
              <a:t>RNN is a class of artificial neural networks</a:t>
            </a:r>
          </a:p>
          <a:p>
            <a:pPr marL="72000"/>
            <a:r>
              <a:rPr lang="en-US" dirty="0"/>
              <a:t>The connections between nodes in RNN form a directed graph along temporal sequence</a:t>
            </a:r>
          </a:p>
          <a:p>
            <a:pPr marL="72000"/>
            <a:r>
              <a:rPr lang="en-IN" dirty="0" smtClean="0"/>
              <a:t>Used </a:t>
            </a:r>
            <a:r>
              <a:rPr lang="en-IN" dirty="0"/>
              <a:t>when we’re trying to make predictions </a:t>
            </a:r>
            <a:r>
              <a:rPr lang="en-IN" dirty="0" smtClean="0"/>
              <a:t>for sequential data (text, speech, stock prices, etc.)</a:t>
            </a:r>
          </a:p>
          <a:p>
            <a:pPr marL="72000"/>
            <a:r>
              <a:rPr lang="en-IN" dirty="0"/>
              <a:t> </a:t>
            </a:r>
            <a:r>
              <a:rPr lang="en-IN" dirty="0" smtClean="0"/>
              <a:t>These are also known as Vanilla RNN (RNN in its simplest form).</a:t>
            </a:r>
          </a:p>
          <a:p>
            <a:pPr marL="72000"/>
            <a:r>
              <a:rPr lang="en-IN" dirty="0"/>
              <a:t> </a:t>
            </a:r>
            <a:r>
              <a:rPr lang="en-IN" dirty="0" smtClean="0"/>
              <a:t>These have two problems:</a:t>
            </a:r>
          </a:p>
          <a:p>
            <a:pPr marL="986400" lvl="3">
              <a:spcBef>
                <a:spcPts val="1000"/>
              </a:spcBef>
            </a:pPr>
            <a:r>
              <a:rPr lang="en-IN" sz="2800" dirty="0"/>
              <a:t> </a:t>
            </a:r>
            <a:r>
              <a:rPr lang="en-IN" sz="2800" dirty="0" smtClean="0"/>
              <a:t>Exploding Gradient problem</a:t>
            </a:r>
          </a:p>
          <a:p>
            <a:pPr marL="986400" lvl="3">
              <a:spcBef>
                <a:spcPts val="1000"/>
              </a:spcBef>
            </a:pPr>
            <a:r>
              <a:rPr lang="en-IN" sz="2800" dirty="0"/>
              <a:t> </a:t>
            </a:r>
            <a:r>
              <a:rPr lang="en-IN" sz="2800" dirty="0" smtClean="0"/>
              <a:t>Vanishing Gradient problem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7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DBAC5B-9FB2-A34B-82A3-6EFAF707C5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451" y="351930"/>
            <a:ext cx="10816046" cy="469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68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B06A5-7603-E34C-9A1C-42D88BDF5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65000"/>
            <a:ext cx="9956800" cy="1143000"/>
          </a:xfrm>
        </p:spPr>
        <p:txBody>
          <a:bodyPr/>
          <a:lstStyle/>
          <a:p>
            <a:r>
              <a:rPr lang="en-US" dirty="0"/>
              <a:t>GATED RECURRENT UNITS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A46A54-4848-744C-9CF4-493F1490E1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8426" y="1128422"/>
            <a:ext cx="7391057" cy="225485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41318B-C452-D740-AD24-6F11B51058AC}"/>
              </a:ext>
            </a:extLst>
          </p:cNvPr>
          <p:cNvSpPr txBox="1"/>
          <p:nvPr/>
        </p:nvSpPr>
        <p:spPr>
          <a:xfrm>
            <a:off x="1034320" y="3624664"/>
            <a:ext cx="9413823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/>
              <a:t>Controls information flow with the help of two gates - Update </a:t>
            </a:r>
            <a:r>
              <a:rPr lang="en-IN" sz="2800" dirty="0"/>
              <a:t>gate and Reset gate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These gates are the vectors which </a:t>
            </a:r>
            <a:r>
              <a:rPr lang="en-IN" sz="2800" dirty="0" smtClean="0"/>
              <a:t>make the </a:t>
            </a:r>
            <a:r>
              <a:rPr lang="en-IN" sz="2800" dirty="0"/>
              <a:t>decision of the information to be given as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/>
              <a:t>GRU </a:t>
            </a:r>
            <a:r>
              <a:rPr lang="en-IN" sz="2800" dirty="0"/>
              <a:t>is that they can be trained to keep the information from long </a:t>
            </a:r>
            <a:r>
              <a:rPr lang="en-IN" sz="2800" dirty="0" smtClean="0"/>
              <a:t>ago with the help of internal memory.</a:t>
            </a:r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93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9B0D5-D48A-3C4C-BEF1-A979FDD17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7390"/>
            <a:ext cx="10515600" cy="1176292"/>
          </a:xfrm>
        </p:spPr>
        <p:txBody>
          <a:bodyPr/>
          <a:lstStyle/>
          <a:p>
            <a:r>
              <a:rPr lang="en-US" dirty="0" smtClean="0"/>
              <a:t>Bi-Directional RNN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E8A25-4AE0-954B-9B31-3D7DDE0CE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897442"/>
            <a:ext cx="10670177" cy="256867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Principle of </a:t>
            </a:r>
            <a:r>
              <a:rPr lang="en-US" dirty="0" smtClean="0"/>
              <a:t>Bi-RNN: </a:t>
            </a:r>
            <a:r>
              <a:rPr lang="en-IN" dirty="0" smtClean="0"/>
              <a:t>Split </a:t>
            </a:r>
            <a:r>
              <a:rPr lang="en-IN" dirty="0"/>
              <a:t>the neurons of a regular RNN into two directions, one for positive time direction (forward states), and another for negative time direction (backward states)</a:t>
            </a:r>
          </a:p>
          <a:p>
            <a:r>
              <a:rPr lang="en-IN" dirty="0"/>
              <a:t> </a:t>
            </a:r>
            <a:r>
              <a:rPr lang="en-IN" dirty="0" smtClean="0"/>
              <a:t>Used </a:t>
            </a:r>
            <a:r>
              <a:rPr lang="en-IN" dirty="0"/>
              <a:t>to make predictions over a sequence with both past and future </a:t>
            </a:r>
            <a:r>
              <a:rPr lang="en-IN" dirty="0" smtClean="0"/>
              <a:t>context</a:t>
            </a:r>
          </a:p>
          <a:p>
            <a:r>
              <a:rPr lang="en-IN" dirty="0"/>
              <a:t> </a:t>
            </a:r>
            <a:r>
              <a:rPr lang="en-IN" dirty="0" smtClean="0"/>
              <a:t>In a sentence, the meaning of a word depends on the words preceding and succeeding a given word.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03535B-52D2-3C4A-9256-EFFA57E4C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200" y="1229193"/>
            <a:ext cx="7975600" cy="247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42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C905F-D0E4-F142-8E76-873A8ED0B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" y="208371"/>
            <a:ext cx="10515600" cy="1325563"/>
          </a:xfrm>
        </p:spPr>
        <p:txBody>
          <a:bodyPr/>
          <a:lstStyle/>
          <a:p>
            <a:r>
              <a:rPr lang="en-US" dirty="0" smtClean="0"/>
              <a:t>Attention Mechanism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C3E24-DB26-8140-A190-256E91462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2" y="1857281"/>
            <a:ext cx="5249092" cy="4099382"/>
          </a:xfrm>
        </p:spPr>
        <p:txBody>
          <a:bodyPr>
            <a:normAutofit fontScale="92500"/>
          </a:bodyPr>
          <a:lstStyle/>
          <a:p>
            <a:pPr algn="just"/>
            <a:r>
              <a:rPr lang="en-IN" dirty="0"/>
              <a:t>“Attention” is defined as the “active direction of the mind to an object</a:t>
            </a:r>
            <a:r>
              <a:rPr lang="en-IN" dirty="0" smtClean="0"/>
              <a:t>.”</a:t>
            </a:r>
          </a:p>
          <a:p>
            <a:pPr algn="just"/>
            <a:endParaRPr lang="en-IN" sz="900" dirty="0"/>
          </a:p>
          <a:p>
            <a:pPr algn="just"/>
            <a:r>
              <a:rPr lang="en-IN" dirty="0"/>
              <a:t>Basic Idea: Each time the model predicts an output word, it only uses parts of an input where the most relevant information is concentrated instead of an entire </a:t>
            </a:r>
            <a:r>
              <a:rPr lang="en-IN" dirty="0" smtClean="0"/>
              <a:t>sentence</a:t>
            </a:r>
          </a:p>
          <a:p>
            <a:pPr algn="just"/>
            <a:endParaRPr lang="en-IN" sz="900" dirty="0"/>
          </a:p>
          <a:p>
            <a:pPr algn="just"/>
            <a:r>
              <a:rPr lang="en-IN" dirty="0"/>
              <a:t>It only pays attention to some input words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BD8FAE-D2EC-A048-8BFE-1891BEBE0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24" y="1757094"/>
            <a:ext cx="5509429" cy="341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89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 </a:t>
            </a:r>
            <a:r>
              <a:rPr lang="en-US" dirty="0" smtClean="0"/>
              <a:t>Mechanism (Example)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10297886" cy="487375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N" dirty="0" smtClean="0"/>
              <a:t>The </a:t>
            </a:r>
            <a:r>
              <a:rPr lang="en-IN" dirty="0"/>
              <a:t>pound-force has a metric counterpart, less commonly used than the </a:t>
            </a:r>
            <a:r>
              <a:rPr lang="en-IN" b="1" dirty="0"/>
              <a:t>newton</a:t>
            </a:r>
            <a:r>
              <a:rPr lang="en-IN" dirty="0"/>
              <a:t>: the kilogram-force (</a:t>
            </a:r>
            <a:r>
              <a:rPr lang="en-IN" dirty="0" err="1"/>
              <a:t>kgf</a:t>
            </a:r>
            <a:r>
              <a:rPr lang="en-IN" dirty="0" smtClean="0"/>
              <a:t>), is </a:t>
            </a:r>
            <a:r>
              <a:rPr lang="en-IN" dirty="0"/>
              <a:t>the </a:t>
            </a:r>
            <a:r>
              <a:rPr lang="en-IN" b="1" dirty="0"/>
              <a:t>force</a:t>
            </a:r>
            <a:r>
              <a:rPr lang="en-IN" dirty="0"/>
              <a:t> exerted by standard gravity on one kilogram of mass. the kilogram-force leads to an alternate, but </a:t>
            </a:r>
            <a:r>
              <a:rPr lang="en-IN" b="1" dirty="0"/>
              <a:t>rarely</a:t>
            </a:r>
            <a:r>
              <a:rPr lang="en-IN" dirty="0"/>
              <a:t> used </a:t>
            </a:r>
            <a:r>
              <a:rPr lang="en-IN" b="1" dirty="0"/>
              <a:t>unit</a:t>
            </a:r>
            <a:r>
              <a:rPr lang="en-IN" dirty="0"/>
              <a:t> of mass: the metric slug (sometimes mug or </a:t>
            </a:r>
            <a:r>
              <a:rPr lang="en-IN" dirty="0" err="1"/>
              <a:t>hyl</a:t>
            </a:r>
            <a:r>
              <a:rPr lang="en-IN" dirty="0"/>
              <a:t>) is that mass that accelerates at 1 m·s−2 when subjected to a </a:t>
            </a:r>
            <a:r>
              <a:rPr lang="en-IN" b="1" dirty="0"/>
              <a:t>force</a:t>
            </a:r>
            <a:r>
              <a:rPr lang="en-IN" dirty="0"/>
              <a:t> of 1 </a:t>
            </a:r>
            <a:r>
              <a:rPr lang="en-IN" dirty="0" err="1"/>
              <a:t>kgf</a:t>
            </a:r>
            <a:r>
              <a:rPr lang="en-IN" dirty="0"/>
              <a:t>. the kilogram-force is not a part of the modern </a:t>
            </a:r>
            <a:r>
              <a:rPr lang="en-IN" dirty="0" smtClean="0"/>
              <a:t>SI </a:t>
            </a:r>
            <a:r>
              <a:rPr lang="en-IN" dirty="0"/>
              <a:t>system, and is generally deprecated; however it still sees use for some purposes as expressing aircraft weight, jet thrust, bicycle spoke tension, torque wrench settings and engine output torque. other </a:t>
            </a:r>
            <a:r>
              <a:rPr lang="en-IN" b="1" dirty="0"/>
              <a:t>arcane</a:t>
            </a:r>
            <a:r>
              <a:rPr lang="en-IN" dirty="0"/>
              <a:t> </a:t>
            </a:r>
            <a:r>
              <a:rPr lang="en-IN" b="1" dirty="0"/>
              <a:t>units of force </a:t>
            </a:r>
            <a:r>
              <a:rPr lang="en-IN" dirty="0"/>
              <a:t>include the </a:t>
            </a:r>
            <a:r>
              <a:rPr lang="en-IN" sz="2800" b="1" dirty="0" err="1"/>
              <a:t>sthène</a:t>
            </a:r>
            <a:r>
              <a:rPr lang="en-IN" dirty="0"/>
              <a:t>, which is </a:t>
            </a:r>
            <a:r>
              <a:rPr lang="en-IN" b="1" dirty="0"/>
              <a:t>equivalent</a:t>
            </a:r>
            <a:r>
              <a:rPr lang="en-IN" dirty="0"/>
              <a:t> to </a:t>
            </a:r>
            <a:r>
              <a:rPr lang="en-IN" b="1" dirty="0"/>
              <a:t>1000 </a:t>
            </a:r>
            <a:r>
              <a:rPr lang="en-IN" b="1" dirty="0" smtClean="0"/>
              <a:t>N</a:t>
            </a:r>
            <a:r>
              <a:rPr lang="en-IN" dirty="0" smtClean="0"/>
              <a:t>, </a:t>
            </a:r>
            <a:r>
              <a:rPr lang="en-IN" dirty="0"/>
              <a:t>and the kip, which is equivalent to 1000 </a:t>
            </a:r>
            <a:r>
              <a:rPr lang="en-IN" dirty="0" err="1"/>
              <a:t>lbf</a:t>
            </a:r>
            <a:r>
              <a:rPr lang="en-IN" dirty="0"/>
              <a:t>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What is the seldom used force unit equal to one thousand </a:t>
            </a:r>
            <a:r>
              <a:rPr lang="en-IN" dirty="0" err="1"/>
              <a:t>newtons</a:t>
            </a:r>
            <a:r>
              <a:rPr lang="en-IN" dirty="0"/>
              <a:t>?</a:t>
            </a:r>
          </a:p>
          <a:p>
            <a:pPr algn="just"/>
            <a:endParaRPr lang="en-IN" dirty="0"/>
          </a:p>
          <a:p>
            <a:pPr algn="just"/>
            <a:r>
              <a:rPr lang="en-IN" dirty="0" smtClean="0"/>
              <a:t>Answer: </a:t>
            </a:r>
            <a:r>
              <a:rPr lang="en-IN" dirty="0" err="1" smtClean="0"/>
              <a:t>sthène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476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32249-E123-B84D-A335-05DE4FB6C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6FE9B-DE65-4449-8A73-3807BE90F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IN" dirty="0"/>
              <a:t>Pointer networks are a variation of the sequence-to-sequence model with attention</a:t>
            </a:r>
          </a:p>
          <a:p>
            <a:pPr>
              <a:spcBef>
                <a:spcPts val="1200"/>
              </a:spcBef>
            </a:pPr>
            <a:r>
              <a:rPr lang="en-IN" dirty="0"/>
              <a:t>Basic Idea:  </a:t>
            </a:r>
            <a:r>
              <a:rPr lang="en-IN" dirty="0" smtClean="0"/>
              <a:t>Train </a:t>
            </a:r>
            <a:r>
              <a:rPr lang="en-IN" dirty="0"/>
              <a:t>a fixed-size network but map it over </a:t>
            </a:r>
            <a:r>
              <a:rPr lang="en-IN" i="1" dirty="0"/>
              <a:t>variable-length input</a:t>
            </a:r>
            <a:r>
              <a:rPr lang="en-IN" dirty="0"/>
              <a:t> to get </a:t>
            </a:r>
            <a:r>
              <a:rPr lang="en-IN" i="1" dirty="0"/>
              <a:t>variable-length output (pointers)</a:t>
            </a:r>
          </a:p>
          <a:p>
            <a:pPr>
              <a:spcBef>
                <a:spcPts val="1200"/>
              </a:spcBef>
            </a:pPr>
            <a:r>
              <a:rPr lang="en-IN" dirty="0"/>
              <a:t>Pointer Networks solve the problem of variable size output dictionaries using a mechanism of neural attention.</a:t>
            </a:r>
            <a:endParaRPr lang="en-IN" i="1" dirty="0"/>
          </a:p>
          <a:p>
            <a:pPr>
              <a:spcBef>
                <a:spcPts val="1200"/>
              </a:spcBef>
            </a:pPr>
            <a:r>
              <a:rPr lang="en-IN" dirty="0"/>
              <a:t>Uses attention as a pointer to select a member of the input sequence (passage) as the output (answer).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58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3784BE4-6C0B-4841-9AE6-65D43B9493FA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434975"/>
            <a:ext cx="7481888" cy="854075"/>
          </a:xfrm>
        </p:spPr>
        <p:txBody>
          <a:bodyPr>
            <a:normAutofit fontScale="92500"/>
          </a:bodyPr>
          <a:lstStyle/>
          <a:p>
            <a:r>
              <a:rPr lang="en-US" sz="3200" dirty="0">
                <a:latin typeface="Adobe Caslon Pro Bold" pitchFamily="18" charset="0"/>
              </a:rPr>
              <a:t>FLOWCHART OF THE WORKFLOW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430BBE-C49B-D442-BC81-6E012EE16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1257" y="248198"/>
            <a:ext cx="2755900" cy="61759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1D717B-BF7A-EB42-A8CC-933858A2442B}"/>
              </a:ext>
            </a:extLst>
          </p:cNvPr>
          <p:cNvSpPr txBox="1"/>
          <p:nvPr/>
        </p:nvSpPr>
        <p:spPr>
          <a:xfrm>
            <a:off x="490966" y="1487537"/>
            <a:ext cx="7660258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dirty="0"/>
              <a:t>The model utilizes 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/>
              <a:t>   Word embeddings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/>
              <a:t>   Bidirectional Recurrent Neural Networks (Bi RNN)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en-IN" sz="800" dirty="0"/>
          </a:p>
          <a:p>
            <a:pPr lvl="1">
              <a:buFont typeface="Arial" pitchFamily="34" charset="0"/>
              <a:buChar char="•"/>
            </a:pPr>
            <a:r>
              <a:rPr lang="en-IN" sz="2400" dirty="0"/>
              <a:t>   Attention in neural networks to highlight </a:t>
            </a:r>
          </a:p>
          <a:p>
            <a:pPr lvl="1"/>
            <a:r>
              <a:rPr lang="en-IN" sz="2400" dirty="0"/>
              <a:t>    some part of the text under the context of the other.</a:t>
            </a:r>
          </a:p>
          <a:p>
            <a:pPr lvl="1">
              <a:buFont typeface="Arial" pitchFamily="34" charset="0"/>
              <a:buChar char="•"/>
            </a:pPr>
            <a:endParaRPr lang="en-IN" sz="1000" dirty="0"/>
          </a:p>
          <a:p>
            <a:pPr lvl="1">
              <a:buFont typeface="Arial" pitchFamily="34" charset="0"/>
              <a:buChar char="•"/>
            </a:pPr>
            <a:r>
              <a:rPr lang="en-IN" sz="2400" dirty="0"/>
              <a:t>   Pointer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92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RESULTS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IN" dirty="0" smtClean="0"/>
              <a:t> The created model was trained on the training dataset.</a:t>
            </a:r>
          </a:p>
          <a:p>
            <a:pPr>
              <a:spcBef>
                <a:spcPts val="1000"/>
              </a:spcBef>
            </a:pPr>
            <a:r>
              <a:rPr lang="en-IN" dirty="0"/>
              <a:t> </a:t>
            </a:r>
            <a:r>
              <a:rPr lang="en-IN" dirty="0" smtClean="0"/>
              <a:t>Model was evaluated on training and test sets.</a:t>
            </a:r>
            <a:endParaRPr lang="en-IN" dirty="0"/>
          </a:p>
          <a:p>
            <a:pPr>
              <a:spcBef>
                <a:spcPts val="1000"/>
              </a:spcBef>
            </a:pPr>
            <a:r>
              <a:rPr lang="en-IN" dirty="0"/>
              <a:t> </a:t>
            </a:r>
            <a:r>
              <a:rPr lang="en-IN" dirty="0" smtClean="0"/>
              <a:t>Model was trained on a GPU based system.</a:t>
            </a:r>
          </a:p>
          <a:p>
            <a:pPr>
              <a:spcBef>
                <a:spcPts val="1000"/>
              </a:spcBef>
            </a:pPr>
            <a:r>
              <a:rPr lang="en-IN" dirty="0"/>
              <a:t> </a:t>
            </a:r>
            <a:r>
              <a:rPr lang="en-IN" dirty="0" smtClean="0"/>
              <a:t>It took nearly 30 hours for training the model.</a:t>
            </a:r>
          </a:p>
          <a:p>
            <a:pPr>
              <a:spcBef>
                <a:spcPts val="1000"/>
              </a:spcBef>
            </a:pPr>
            <a:r>
              <a:rPr lang="en-IN" dirty="0"/>
              <a:t> </a:t>
            </a:r>
            <a:r>
              <a:rPr lang="en-IN" dirty="0" smtClean="0"/>
              <a:t>Two metrics were used to evaluate our model:</a:t>
            </a:r>
            <a:endParaRPr lang="en-IN" sz="500" dirty="0" smtClean="0"/>
          </a:p>
          <a:p>
            <a:pPr lvl="2">
              <a:spcBef>
                <a:spcPts val="1000"/>
              </a:spcBef>
            </a:pPr>
            <a:r>
              <a:rPr lang="en-IN" sz="2400" dirty="0"/>
              <a:t> </a:t>
            </a:r>
            <a:r>
              <a:rPr lang="en-IN" sz="2400" dirty="0" smtClean="0"/>
              <a:t>Exact Match</a:t>
            </a:r>
          </a:p>
          <a:p>
            <a:pPr lvl="2">
              <a:spcBef>
                <a:spcPts val="1000"/>
              </a:spcBef>
            </a:pPr>
            <a:r>
              <a:rPr lang="en-IN" sz="2400" dirty="0"/>
              <a:t> </a:t>
            </a:r>
            <a:r>
              <a:rPr lang="en-IN" sz="2400" dirty="0" smtClean="0"/>
              <a:t>F1 Score</a:t>
            </a:r>
          </a:p>
        </p:txBody>
      </p:sp>
    </p:spTree>
    <p:extLst>
      <p:ext uri="{BB962C8B-B14F-4D97-AF65-F5344CB8AC3E}">
        <p14:creationId xmlns:p14="http://schemas.microsoft.com/office/powerpoint/2010/main" val="67295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Metrics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54480"/>
            <a:ext cx="10696303" cy="5016137"/>
          </a:xfrm>
        </p:spPr>
        <p:txBody>
          <a:bodyPr>
            <a:normAutofit/>
          </a:bodyPr>
          <a:lstStyle/>
          <a:p>
            <a:pPr algn="just">
              <a:spcBef>
                <a:spcPts val="1200"/>
              </a:spcBef>
            </a:pPr>
            <a:r>
              <a:rPr lang="en-IN" dirty="0" smtClean="0"/>
              <a:t> </a:t>
            </a:r>
            <a:r>
              <a:rPr lang="en-IN" b="1" dirty="0" smtClean="0"/>
              <a:t>Exact Match:</a:t>
            </a:r>
          </a:p>
          <a:p>
            <a:pPr lvl="1" algn="just">
              <a:spcBef>
                <a:spcPts val="1200"/>
              </a:spcBef>
            </a:pPr>
            <a:r>
              <a:rPr lang="en-IN" dirty="0" smtClean="0"/>
              <a:t>This metric measures the percentage of predictions that match any one of the ground truth answers exactly.</a:t>
            </a:r>
            <a:endParaRPr lang="en-IN" dirty="0"/>
          </a:p>
          <a:p>
            <a:pPr algn="just">
              <a:spcBef>
                <a:spcPts val="1200"/>
              </a:spcBef>
            </a:pPr>
            <a:r>
              <a:rPr lang="en-IN" b="1" dirty="0" smtClean="0"/>
              <a:t> F1 Score</a:t>
            </a:r>
            <a:r>
              <a:rPr lang="en-IN" dirty="0" smtClean="0"/>
              <a:t>:</a:t>
            </a:r>
          </a:p>
          <a:p>
            <a:pPr lvl="1" algn="just">
              <a:spcBef>
                <a:spcPts val="1200"/>
              </a:spcBef>
            </a:pPr>
            <a:r>
              <a:rPr lang="en-IN" dirty="0" smtClean="0"/>
              <a:t>This metric measures the average overlap between the prediction and ground truth answer. </a:t>
            </a:r>
          </a:p>
          <a:p>
            <a:pPr lvl="1" algn="just">
              <a:spcBef>
                <a:spcPts val="1200"/>
              </a:spcBef>
            </a:pPr>
            <a:r>
              <a:rPr lang="en-IN" dirty="0"/>
              <a:t> </a:t>
            </a:r>
            <a:r>
              <a:rPr lang="en-IN" dirty="0" smtClean="0"/>
              <a:t>We treat the prediction and ground truth answer as a bag of tokens and compute their F1. </a:t>
            </a:r>
          </a:p>
          <a:p>
            <a:pPr lvl="1" algn="just">
              <a:spcBef>
                <a:spcPts val="1200"/>
              </a:spcBef>
            </a:pPr>
            <a:r>
              <a:rPr lang="en-IN" dirty="0"/>
              <a:t> </a:t>
            </a:r>
            <a:r>
              <a:rPr lang="en-IN" dirty="0" smtClean="0"/>
              <a:t>We take the Maximum F1 over all ground truth answers for a given question.</a:t>
            </a:r>
          </a:p>
          <a:p>
            <a:pPr lvl="1" algn="just">
              <a:spcBef>
                <a:spcPts val="1200"/>
              </a:spcBef>
            </a:pPr>
            <a:r>
              <a:rPr lang="en-IN" dirty="0"/>
              <a:t> </a:t>
            </a:r>
            <a:r>
              <a:rPr lang="en-IN" dirty="0" smtClean="0"/>
              <a:t>We then average it over all the questions.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793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3784BE4-6C0B-4841-9AE6-65D43B9493FA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434975"/>
            <a:ext cx="7481888" cy="854075"/>
          </a:xfrm>
        </p:spPr>
        <p:txBody>
          <a:bodyPr>
            <a:normAutofit fontScale="92500"/>
          </a:bodyPr>
          <a:lstStyle/>
          <a:p>
            <a:r>
              <a:rPr lang="en-US" sz="3200" dirty="0">
                <a:latin typeface="Adobe Caslon Pro Bold" pitchFamily="18" charset="0"/>
              </a:rPr>
              <a:t>FLOWCHART OF THE WORKFLOW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430BBE-C49B-D442-BC81-6E012EE16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1257" y="248198"/>
            <a:ext cx="2755900" cy="61759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1D717B-BF7A-EB42-A8CC-933858A2442B}"/>
              </a:ext>
            </a:extLst>
          </p:cNvPr>
          <p:cNvSpPr txBox="1"/>
          <p:nvPr/>
        </p:nvSpPr>
        <p:spPr>
          <a:xfrm>
            <a:off x="490966" y="1487537"/>
            <a:ext cx="7660258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dirty="0"/>
              <a:t>The model utilizes 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/>
              <a:t>   Word embeddings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/>
              <a:t>   Bidirectional Recurrent Neural Networks (Bi RNN)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en-IN" sz="800" dirty="0"/>
          </a:p>
          <a:p>
            <a:pPr lvl="1">
              <a:buFont typeface="Arial" pitchFamily="34" charset="0"/>
              <a:buChar char="•"/>
            </a:pPr>
            <a:r>
              <a:rPr lang="en-IN" sz="2400" dirty="0"/>
              <a:t>   Attention in neural networks to highlight </a:t>
            </a:r>
          </a:p>
          <a:p>
            <a:pPr lvl="1"/>
            <a:r>
              <a:rPr lang="en-IN" sz="2400" dirty="0"/>
              <a:t>    some part of the text under the context of the other.</a:t>
            </a:r>
          </a:p>
          <a:p>
            <a:pPr lvl="1">
              <a:buFont typeface="Arial" pitchFamily="34" charset="0"/>
              <a:buChar char="•"/>
            </a:pPr>
            <a:endParaRPr lang="en-IN" sz="1000" dirty="0"/>
          </a:p>
          <a:p>
            <a:pPr lvl="1">
              <a:buFont typeface="Arial" pitchFamily="34" charset="0"/>
              <a:buChar char="•"/>
            </a:pPr>
            <a:r>
              <a:rPr lang="en-IN" sz="2400" dirty="0"/>
              <a:t>   Pointer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61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7776795"/>
              </p:ext>
            </p:extLst>
          </p:nvPr>
        </p:nvGraphicFramePr>
        <p:xfrm>
          <a:off x="512716" y="1825625"/>
          <a:ext cx="11166568" cy="3804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224">
                  <a:extLst>
                    <a:ext uri="{9D8B030D-6E8A-4147-A177-3AD203B41FA5}">
                      <a16:colId xmlns:a16="http://schemas.microsoft.com/office/drawing/2014/main" val="3255086916"/>
                    </a:ext>
                  </a:extLst>
                </a:gridCol>
                <a:gridCol w="1595224">
                  <a:extLst>
                    <a:ext uri="{9D8B030D-6E8A-4147-A177-3AD203B41FA5}">
                      <a16:colId xmlns:a16="http://schemas.microsoft.com/office/drawing/2014/main" val="1660782848"/>
                    </a:ext>
                  </a:extLst>
                </a:gridCol>
                <a:gridCol w="1595224">
                  <a:extLst>
                    <a:ext uri="{9D8B030D-6E8A-4147-A177-3AD203B41FA5}">
                      <a16:colId xmlns:a16="http://schemas.microsoft.com/office/drawing/2014/main" val="2970021181"/>
                    </a:ext>
                  </a:extLst>
                </a:gridCol>
                <a:gridCol w="1595224">
                  <a:extLst>
                    <a:ext uri="{9D8B030D-6E8A-4147-A177-3AD203B41FA5}">
                      <a16:colId xmlns:a16="http://schemas.microsoft.com/office/drawing/2014/main" val="1308043946"/>
                    </a:ext>
                  </a:extLst>
                </a:gridCol>
                <a:gridCol w="1595224">
                  <a:extLst>
                    <a:ext uri="{9D8B030D-6E8A-4147-A177-3AD203B41FA5}">
                      <a16:colId xmlns:a16="http://schemas.microsoft.com/office/drawing/2014/main" val="938064431"/>
                    </a:ext>
                  </a:extLst>
                </a:gridCol>
                <a:gridCol w="1595224">
                  <a:extLst>
                    <a:ext uri="{9D8B030D-6E8A-4147-A177-3AD203B41FA5}">
                      <a16:colId xmlns:a16="http://schemas.microsoft.com/office/drawing/2014/main" val="1754831664"/>
                    </a:ext>
                  </a:extLst>
                </a:gridCol>
                <a:gridCol w="1595224">
                  <a:extLst>
                    <a:ext uri="{9D8B030D-6E8A-4147-A177-3AD203B41FA5}">
                      <a16:colId xmlns:a16="http://schemas.microsoft.com/office/drawing/2014/main" val="2917046157"/>
                    </a:ext>
                  </a:extLst>
                </a:gridCol>
              </a:tblGrid>
              <a:tr h="543495">
                <a:tc rowSpan="2"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+mn-lt"/>
                        </a:rPr>
                        <a:t>Check Point</a:t>
                      </a:r>
                      <a:endParaRPr lang="en-IN" sz="1800" dirty="0">
                        <a:latin typeface="+mn-lt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+mn-lt"/>
                        </a:rPr>
                        <a:t>Training set</a:t>
                      </a:r>
                      <a:endParaRPr lang="en-IN" sz="1800" dirty="0"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+mn-lt"/>
                        </a:rPr>
                        <a:t>Test set</a:t>
                      </a:r>
                      <a:endParaRPr lang="en-IN" sz="1800" dirty="0"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85345"/>
                  </a:ext>
                </a:extLst>
              </a:tr>
              <a:tr h="543495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solidFill>
                            <a:schemeClr val="bg1"/>
                          </a:solidFill>
                          <a:latin typeface="+mn-lt"/>
                        </a:rPr>
                        <a:t>F1 Score</a:t>
                      </a:r>
                      <a:endParaRPr lang="en-IN" sz="1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solidFill>
                            <a:schemeClr val="bg1"/>
                          </a:solidFill>
                          <a:latin typeface="+mn-lt"/>
                        </a:rPr>
                        <a:t>EM</a:t>
                      </a:r>
                      <a:endParaRPr lang="en-IN" sz="1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solidFill>
                            <a:schemeClr val="bg1"/>
                          </a:solidFill>
                          <a:latin typeface="+mn-lt"/>
                        </a:rPr>
                        <a:t>Error</a:t>
                      </a:r>
                      <a:endParaRPr lang="en-IN" sz="1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solidFill>
                            <a:schemeClr val="bg1"/>
                          </a:solidFill>
                          <a:latin typeface="+mn-lt"/>
                        </a:rPr>
                        <a:t>F1 Score</a:t>
                      </a:r>
                      <a:endParaRPr lang="en-IN" sz="1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solidFill>
                            <a:schemeClr val="bg1"/>
                          </a:solidFill>
                          <a:latin typeface="+mn-lt"/>
                        </a:rPr>
                        <a:t>EM</a:t>
                      </a:r>
                      <a:endParaRPr lang="en-IN" sz="1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solidFill>
                            <a:schemeClr val="bg1"/>
                          </a:solidFill>
                          <a:latin typeface="+mn-lt"/>
                        </a:rPr>
                        <a:t>Error</a:t>
                      </a:r>
                      <a:endParaRPr lang="en-IN" sz="1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20001"/>
                  </a:ext>
                </a:extLst>
              </a:tr>
              <a:tr h="543495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+mn-lt"/>
                        </a:rPr>
                        <a:t>20000</a:t>
                      </a:r>
                      <a:endParaRPr lang="en-IN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+mn-lt"/>
                        </a:rPr>
                        <a:t>72.2</a:t>
                      </a:r>
                      <a:endParaRPr lang="en-IN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+mn-lt"/>
                        </a:rPr>
                        <a:t>57.8</a:t>
                      </a:r>
                      <a:endParaRPr lang="en-IN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+mn-lt"/>
                        </a:rPr>
                        <a:t>3.1097</a:t>
                      </a:r>
                      <a:endParaRPr lang="en-IN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+mn-lt"/>
                        </a:rPr>
                        <a:t>73.4508</a:t>
                      </a:r>
                      <a:endParaRPr lang="en-IN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+mn-lt"/>
                        </a:rPr>
                        <a:t>64.6666</a:t>
                      </a:r>
                      <a:endParaRPr lang="en-IN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+mn-lt"/>
                        </a:rPr>
                        <a:t>3.1097</a:t>
                      </a:r>
                      <a:endParaRPr lang="en-IN" sz="18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2143482"/>
                  </a:ext>
                </a:extLst>
              </a:tr>
              <a:tr h="543495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>
                          <a:latin typeface="+mn-lt"/>
                        </a:rPr>
                        <a:t>30000</a:t>
                      </a:r>
                      <a:endParaRPr lang="en-IN" sz="18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73.092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59.6875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2.5389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>
                          <a:latin typeface="+mn-lt"/>
                        </a:rPr>
                        <a:t>74.4508</a:t>
                      </a:r>
                      <a:endParaRPr lang="en-IN" sz="18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>
                          <a:latin typeface="+mn-lt"/>
                        </a:rPr>
                        <a:t>65.010</a:t>
                      </a:r>
                      <a:endParaRPr lang="en-IN" sz="18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>
                          <a:latin typeface="+mn-lt"/>
                        </a:rPr>
                        <a:t>3.094</a:t>
                      </a:r>
                      <a:endParaRPr lang="en-IN" sz="1800" b="1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124000"/>
                  </a:ext>
                </a:extLst>
              </a:tr>
              <a:tr h="543495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+mn-lt"/>
                        </a:rPr>
                        <a:t>40000</a:t>
                      </a:r>
                      <a:endParaRPr lang="en-IN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72.497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58.25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2.51157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+mn-lt"/>
                        </a:rPr>
                        <a:t>74.1257</a:t>
                      </a:r>
                      <a:endParaRPr lang="en-IN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+mn-lt"/>
                        </a:rPr>
                        <a:t>64.208</a:t>
                      </a:r>
                      <a:endParaRPr lang="en-IN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+mn-lt"/>
                        </a:rPr>
                        <a:t>3.0804</a:t>
                      </a:r>
                      <a:endParaRPr lang="en-IN" sz="18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5257414"/>
                  </a:ext>
                </a:extLst>
              </a:tr>
              <a:tr h="543495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+mn-lt"/>
                        </a:rPr>
                        <a:t>50000</a:t>
                      </a:r>
                      <a:endParaRPr lang="en-IN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72.2673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58.35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2.5635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+mn-lt"/>
                        </a:rPr>
                        <a:t>74.222</a:t>
                      </a:r>
                      <a:endParaRPr lang="en-IN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+mn-lt"/>
                        </a:rPr>
                        <a:t>64.3804</a:t>
                      </a:r>
                      <a:endParaRPr lang="en-IN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+mn-lt"/>
                        </a:rPr>
                        <a:t>3.124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740538"/>
                  </a:ext>
                </a:extLst>
              </a:tr>
              <a:tr h="543495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+mn-lt"/>
                        </a:rPr>
                        <a:t>60000</a:t>
                      </a:r>
                      <a:endParaRPr lang="en-IN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72.3659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59.3125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2.5355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+mn-lt"/>
                        </a:rPr>
                        <a:t>74.3725</a:t>
                      </a:r>
                      <a:endParaRPr lang="en-IN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+mn-lt"/>
                        </a:rPr>
                        <a:t>64.3231</a:t>
                      </a:r>
                      <a:endParaRPr lang="en-IN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+mn-lt"/>
                        </a:rPr>
                        <a:t>3.088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4302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404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81" y="194456"/>
            <a:ext cx="9685559" cy="6506790"/>
          </a:xfrm>
        </p:spPr>
      </p:pic>
    </p:spTree>
    <p:extLst>
      <p:ext uri="{BB962C8B-B14F-4D97-AF65-F5344CB8AC3E}">
        <p14:creationId xmlns:p14="http://schemas.microsoft.com/office/powerpoint/2010/main" val="380600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052" y="1700266"/>
            <a:ext cx="8112035" cy="4805040"/>
          </a:xfrm>
        </p:spPr>
      </p:pic>
    </p:spTree>
    <p:extLst>
      <p:ext uri="{BB962C8B-B14F-4D97-AF65-F5344CB8AC3E}">
        <p14:creationId xmlns:p14="http://schemas.microsoft.com/office/powerpoint/2010/main" val="190689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371" y="1546679"/>
            <a:ext cx="7897643" cy="4919435"/>
          </a:xfrm>
        </p:spPr>
      </p:pic>
    </p:spTree>
    <p:extLst>
      <p:ext uri="{BB962C8B-B14F-4D97-AF65-F5344CB8AC3E}">
        <p14:creationId xmlns:p14="http://schemas.microsoft.com/office/powerpoint/2010/main" val="43405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8425" y="1587137"/>
            <a:ext cx="9956800" cy="487375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dirty="0" smtClean="0"/>
              <a:t> Text Summarization</a:t>
            </a:r>
          </a:p>
          <a:p>
            <a:pPr>
              <a:lnSpc>
                <a:spcPct val="150000"/>
              </a:lnSpc>
            </a:pPr>
            <a:r>
              <a:rPr lang="en-IN" dirty="0"/>
              <a:t> </a:t>
            </a:r>
            <a:r>
              <a:rPr lang="en-IN" dirty="0" smtClean="0"/>
              <a:t>Language modelling</a:t>
            </a:r>
          </a:p>
          <a:p>
            <a:pPr>
              <a:lnSpc>
                <a:spcPct val="150000"/>
              </a:lnSpc>
            </a:pPr>
            <a:r>
              <a:rPr lang="en-IN" dirty="0"/>
              <a:t> </a:t>
            </a:r>
            <a:r>
              <a:rPr lang="en-IN" dirty="0" smtClean="0"/>
              <a:t>Speech-to-text translation</a:t>
            </a:r>
          </a:p>
          <a:p>
            <a:pPr>
              <a:lnSpc>
                <a:spcPct val="150000"/>
              </a:lnSpc>
            </a:pPr>
            <a:r>
              <a:rPr lang="en-IN" dirty="0"/>
              <a:t> </a:t>
            </a:r>
            <a:r>
              <a:rPr lang="en-IN" dirty="0" smtClean="0"/>
              <a:t>Chatbots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334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C4C8-CB7A-8A4D-8B5B-3989309A2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8466"/>
            <a:ext cx="10515600" cy="1633927"/>
          </a:xfrm>
        </p:spPr>
        <p:txBody>
          <a:bodyPr/>
          <a:lstStyle/>
          <a:p>
            <a:pPr algn="ctr"/>
            <a:r>
              <a:rPr lang="en-US" sz="5400" dirty="0" smtClean="0"/>
              <a:t>THANK </a:t>
            </a:r>
            <a:r>
              <a:rPr lang="en-US" sz="5400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334846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C7496-BFED-D24A-89CC-CEB168EFE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Work till Mid-semester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FD369-C903-C548-AC6D-09D6B11D7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3613"/>
            <a:ext cx="10515600" cy="3402767"/>
          </a:xfrm>
        </p:spPr>
        <p:txBody>
          <a:bodyPr>
            <a:normAutofit/>
          </a:bodyPr>
          <a:lstStyle/>
          <a:p>
            <a:r>
              <a:rPr lang="en-US" sz="2800" dirty="0"/>
              <a:t>Data Analysis of SQuAD </a:t>
            </a:r>
          </a:p>
          <a:p>
            <a:r>
              <a:rPr lang="en-US" sz="2800" dirty="0"/>
              <a:t>One Hot Encoding </a:t>
            </a:r>
          </a:p>
          <a:p>
            <a:r>
              <a:rPr lang="en-US" sz="2800" dirty="0"/>
              <a:t>Word Embeddings</a:t>
            </a:r>
          </a:p>
          <a:p>
            <a:r>
              <a:rPr lang="en-US" sz="2800" dirty="0"/>
              <a:t>GloVe</a:t>
            </a:r>
          </a:p>
          <a:p>
            <a:r>
              <a:rPr lang="en-US" sz="2800" dirty="0"/>
              <a:t>Cosine </a:t>
            </a:r>
            <a:r>
              <a:rPr lang="en-US" sz="2800" dirty="0" smtClean="0"/>
              <a:t>Similarity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5187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51616"/>
            <a:ext cx="10515600" cy="954224"/>
          </a:xfrm>
        </p:spPr>
        <p:txBody>
          <a:bodyPr>
            <a:normAutofit/>
          </a:bodyPr>
          <a:lstStyle/>
          <a:p>
            <a:r>
              <a:rPr lang="en-IN" sz="3600" dirty="0" smtClean="0"/>
              <a:t>Work done till Mid semester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583" y="1110344"/>
            <a:ext cx="10998925" cy="5525587"/>
          </a:xfrm>
        </p:spPr>
        <p:txBody>
          <a:bodyPr>
            <a:normAutofit lnSpcReduction="10000"/>
          </a:bodyPr>
          <a:lstStyle/>
          <a:p>
            <a:pPr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IN" dirty="0" smtClean="0"/>
              <a:t> Complete data analysis of SQuAD dataset was performed and various statistics were derived.</a:t>
            </a:r>
          </a:p>
          <a:p>
            <a:pPr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IN" dirty="0"/>
              <a:t> </a:t>
            </a:r>
            <a:r>
              <a:rPr lang="en-IN" dirty="0" smtClean="0"/>
              <a:t>Few techniques for converting words to numerical values were presented.</a:t>
            </a:r>
          </a:p>
          <a:p>
            <a:pPr lvl="1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n-IN" dirty="0"/>
              <a:t> </a:t>
            </a:r>
            <a:r>
              <a:rPr lang="en-IN" dirty="0" smtClean="0"/>
              <a:t>One hot encoding: Naïve method</a:t>
            </a:r>
          </a:p>
          <a:p>
            <a:pPr lvl="1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n-IN" dirty="0"/>
              <a:t> </a:t>
            </a:r>
            <a:r>
              <a:rPr lang="en-IN" dirty="0" smtClean="0"/>
              <a:t>Various drawbacks of this method (high space complexity and less efficient)</a:t>
            </a:r>
          </a:p>
          <a:p>
            <a:pPr lvl="1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n-IN" dirty="0"/>
              <a:t> </a:t>
            </a:r>
            <a:r>
              <a:rPr lang="en-IN" dirty="0" smtClean="0"/>
              <a:t>Drawbacks were solved by the concept of word embeddings</a:t>
            </a:r>
            <a:endParaRPr lang="en-IN" dirty="0"/>
          </a:p>
          <a:p>
            <a:pPr lvl="1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n-IN" dirty="0" smtClean="0"/>
              <a:t> Each word is represented by a vector in a fixed sized dimensional space</a:t>
            </a:r>
          </a:p>
          <a:p>
            <a:pPr lvl="1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n-IN" dirty="0"/>
              <a:t> </a:t>
            </a:r>
            <a:r>
              <a:rPr lang="en-IN" dirty="0" smtClean="0"/>
              <a:t>Each feature has a value in the range [-1,1]</a:t>
            </a:r>
          </a:p>
          <a:p>
            <a:pPr lvl="1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n-IN" dirty="0"/>
              <a:t> </a:t>
            </a:r>
            <a:r>
              <a:rPr lang="en-IN" dirty="0" smtClean="0"/>
              <a:t>GloVe is one of the algorithms to represent word embeddings</a:t>
            </a:r>
          </a:p>
          <a:p>
            <a:pPr lvl="1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n-IN" dirty="0"/>
              <a:t> </a:t>
            </a:r>
            <a:r>
              <a:rPr lang="en-IN" dirty="0" smtClean="0"/>
              <a:t>It achieves better results faster.</a:t>
            </a:r>
          </a:p>
          <a:p>
            <a:pPr lvl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268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E0477-6921-0541-B2AB-095BA0419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506" y="274638"/>
            <a:ext cx="99568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dobe Caslon Pro Bold" pitchFamily="18" charset="0"/>
              </a:rPr>
              <a:t>COSINE SIMILARITY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F58CB-5F94-6446-A8F2-56F39E4DD75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012374" y="1607915"/>
            <a:ext cx="10210800" cy="2707073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 </a:t>
            </a:r>
            <a:r>
              <a:rPr lang="en-IN" sz="2600" dirty="0" smtClean="0"/>
              <a:t>Cosine </a:t>
            </a:r>
            <a:r>
              <a:rPr lang="en-IN" sz="2600" dirty="0"/>
              <a:t>similarity is calculated based on the angle between the two vectors.</a:t>
            </a:r>
          </a:p>
          <a:p>
            <a:endParaRPr lang="en-IN" sz="900" dirty="0"/>
          </a:p>
          <a:p>
            <a:r>
              <a:rPr lang="en-IN" sz="2600" dirty="0"/>
              <a:t>  It measures the cosine of the angle between the two vectors projected in a multi-dimensional space.</a:t>
            </a:r>
          </a:p>
          <a:p>
            <a:endParaRPr lang="en-IN" sz="900" dirty="0"/>
          </a:p>
          <a:p>
            <a:r>
              <a:rPr lang="en-IN" dirty="0"/>
              <a:t>  </a:t>
            </a:r>
            <a:r>
              <a:rPr lang="en-IN" sz="2600" dirty="0"/>
              <a:t>Cosine Similarity values lie in the range [-1, 1].</a:t>
            </a:r>
          </a:p>
          <a:p>
            <a:endParaRPr lang="en-IN" sz="900" dirty="0"/>
          </a:p>
          <a:p>
            <a:r>
              <a:rPr lang="en-IN" sz="2600" dirty="0"/>
              <a:t>  It can be found using the formula </a:t>
            </a:r>
            <a:endParaRPr lang="te-IN" sz="26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cosine.png">
            <a:extLst>
              <a:ext uri="{FF2B5EF4-FFF2-40B4-BE49-F238E27FC236}">
                <a16:creationId xmlns:a16="http://schemas.microsoft.com/office/drawing/2014/main" id="{5046B053-B758-9648-86F1-29E0C48E8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862" y="3792484"/>
            <a:ext cx="7655954" cy="199223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en-US" dirty="0" smtClean="0"/>
              <a:t>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80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3BB7A-DDAC-0745-8347-C813239EC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993" y="5756695"/>
            <a:ext cx="9956800" cy="672737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TRAIN SET Vs TEST SET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74AD63C-DCAA-B849-A3BA-4FD0A328D96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40613" y="1227101"/>
            <a:ext cx="5359400" cy="3848100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CB6A57C-B4A0-E046-99BA-B5AF7A1A5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294" y="1227100"/>
            <a:ext cx="5359400" cy="38481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ADE2D3B-B5D6-3746-B7A8-40C56926C5E8}"/>
              </a:ext>
            </a:extLst>
          </p:cNvPr>
          <p:cNvSpPr txBox="1"/>
          <p:nvPr/>
        </p:nvSpPr>
        <p:spPr>
          <a:xfrm>
            <a:off x="1215845" y="4890534"/>
            <a:ext cx="38438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D</a:t>
            </a:r>
            <a:r>
              <a:rPr lang="en-IN" sz="2400" dirty="0" err="1"/>
              <a:t>istribution</a:t>
            </a:r>
            <a:r>
              <a:rPr lang="en-IN" sz="2400" dirty="0"/>
              <a:t> of question type</a:t>
            </a:r>
            <a:r>
              <a:rPr lang="en-US" sz="2400" dirty="0"/>
              <a:t> </a:t>
            </a:r>
          </a:p>
          <a:p>
            <a:pPr algn="ctr"/>
            <a:r>
              <a:rPr lang="en-US" sz="2400" dirty="0"/>
              <a:t>in train set</a:t>
            </a:r>
            <a:endParaRPr lang="en-IN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E52F5B-93D9-D144-8CA6-E532967698CF}"/>
              </a:ext>
            </a:extLst>
          </p:cNvPr>
          <p:cNvSpPr txBox="1"/>
          <p:nvPr/>
        </p:nvSpPr>
        <p:spPr>
          <a:xfrm>
            <a:off x="7056984" y="4890534"/>
            <a:ext cx="38438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</a:t>
            </a:r>
            <a:r>
              <a:rPr lang="en-IN" sz="2400" dirty="0" err="1" smtClean="0"/>
              <a:t>istribution</a:t>
            </a:r>
            <a:r>
              <a:rPr lang="en-IN" sz="2400" dirty="0" smtClean="0"/>
              <a:t> </a:t>
            </a:r>
            <a:r>
              <a:rPr lang="en-IN" sz="2400" dirty="0"/>
              <a:t>of question type</a:t>
            </a:r>
            <a:r>
              <a:rPr lang="en-US" sz="2400" dirty="0"/>
              <a:t> </a:t>
            </a:r>
          </a:p>
          <a:p>
            <a:pPr algn="ctr"/>
            <a:r>
              <a:rPr lang="en-US" sz="2400" dirty="0"/>
              <a:t>in test set</a:t>
            </a:r>
            <a:endParaRPr lang="en-IN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8367" y="182880"/>
            <a:ext cx="86268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+mj-lt"/>
              </a:rPr>
              <a:t>RESULTS (Till mid semester)</a:t>
            </a:r>
            <a:endParaRPr lang="en-IN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5839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2FC11-BD30-844F-95D4-ABCA83D2F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0" y="5246111"/>
            <a:ext cx="5409111" cy="1325563"/>
          </a:xfrm>
        </p:spPr>
        <p:txBody>
          <a:bodyPr/>
          <a:lstStyle/>
          <a:p>
            <a:r>
              <a:rPr lang="en-US" dirty="0"/>
              <a:t>TRAIN SET Vs TEST SET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8226DA2-D610-1948-8799-AF0D96505801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81000" y="1580476"/>
            <a:ext cx="5715000" cy="2667000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D045CEF-ACB5-214B-BA94-BD90E3D83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8146" y="1580476"/>
            <a:ext cx="5715000" cy="2667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32BE1EC-FC78-194C-B23F-C2A1B7893A9F}"/>
              </a:ext>
            </a:extLst>
          </p:cNvPr>
          <p:cNvSpPr txBox="1"/>
          <p:nvPr/>
        </p:nvSpPr>
        <p:spPr>
          <a:xfrm>
            <a:off x="664032" y="4405318"/>
            <a:ext cx="53624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dirty="0"/>
              <a:t>Average length of Questions and Answers</a:t>
            </a:r>
          </a:p>
          <a:p>
            <a:pPr algn="ctr"/>
            <a:r>
              <a:rPr lang="en-IN" sz="2400" dirty="0"/>
              <a:t>in training </a:t>
            </a:r>
            <a:r>
              <a:rPr lang="en-IN" sz="2400" dirty="0" smtClean="0"/>
              <a:t>set</a:t>
            </a:r>
            <a:endParaRPr lang="en-IN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C70E00-AFA6-E14B-BD58-B17DE6BDC720}"/>
              </a:ext>
            </a:extLst>
          </p:cNvPr>
          <p:cNvSpPr txBox="1"/>
          <p:nvPr/>
        </p:nvSpPr>
        <p:spPr>
          <a:xfrm>
            <a:off x="6693046" y="4361776"/>
            <a:ext cx="4660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Average length of Questions and </a:t>
            </a:r>
            <a:r>
              <a:rPr lang="en-IN" sz="2400" dirty="0" smtClean="0"/>
              <a:t>Answers in </a:t>
            </a:r>
            <a:r>
              <a:rPr lang="en-IN" sz="2400" dirty="0"/>
              <a:t>test </a:t>
            </a:r>
            <a:r>
              <a:rPr lang="en-IN" sz="2400" dirty="0" smtClean="0"/>
              <a:t>set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8367" y="182880"/>
            <a:ext cx="86268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+mj-lt"/>
              </a:rPr>
              <a:t>RESULTS (Till mid semester)</a:t>
            </a:r>
            <a:endParaRPr lang="en-IN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9489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24D0B-813D-9246-8CF1-2CF0EE493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5088"/>
            <a:ext cx="9956800" cy="1143000"/>
          </a:xfrm>
        </p:spPr>
        <p:txBody>
          <a:bodyPr/>
          <a:lstStyle/>
          <a:p>
            <a:r>
              <a:rPr lang="en-US" b="1" dirty="0"/>
              <a:t>STATISTICAL ANALYSIS OF THE DATASET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B749668-CBDA-6A4B-A0EA-0896C000C0E5}"/>
              </a:ext>
            </a:extLst>
          </p:cNvPr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1260389" y="1458097"/>
          <a:ext cx="9341708" cy="48809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6460">
                  <a:extLst>
                    <a:ext uri="{9D8B030D-6E8A-4147-A177-3AD203B41FA5}">
                      <a16:colId xmlns:a16="http://schemas.microsoft.com/office/drawing/2014/main" val="697689954"/>
                    </a:ext>
                  </a:extLst>
                </a:gridCol>
                <a:gridCol w="4238237">
                  <a:extLst>
                    <a:ext uri="{9D8B030D-6E8A-4147-A177-3AD203B41FA5}">
                      <a16:colId xmlns:a16="http://schemas.microsoft.com/office/drawing/2014/main" val="3445217723"/>
                    </a:ext>
                  </a:extLst>
                </a:gridCol>
                <a:gridCol w="2055945">
                  <a:extLst>
                    <a:ext uri="{9D8B030D-6E8A-4147-A177-3AD203B41FA5}">
                      <a16:colId xmlns:a16="http://schemas.microsoft.com/office/drawing/2014/main" val="2002694633"/>
                    </a:ext>
                  </a:extLst>
                </a:gridCol>
                <a:gridCol w="2161066">
                  <a:extLst>
                    <a:ext uri="{9D8B030D-6E8A-4147-A177-3AD203B41FA5}">
                      <a16:colId xmlns:a16="http://schemas.microsoft.com/office/drawing/2014/main" val="508296943"/>
                    </a:ext>
                  </a:extLst>
                </a:gridCol>
              </a:tblGrid>
              <a:tr h="5423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u="sng" dirty="0">
                          <a:effectLst/>
                        </a:rPr>
                        <a:t>S no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u="sng">
                          <a:effectLst/>
                        </a:rPr>
                        <a:t>Statistical aspect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u="sng">
                          <a:effectLst/>
                        </a:rPr>
                        <a:t>Train set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u="sng">
                          <a:effectLst/>
                        </a:rPr>
                        <a:t>Test set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38232942"/>
                  </a:ext>
                </a:extLst>
              </a:tr>
              <a:tr h="5423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Title count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442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48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8888305"/>
                  </a:ext>
                </a:extLst>
              </a:tr>
              <a:tr h="5423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2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Total word count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91,87,544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10,93,051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4449070"/>
                  </a:ext>
                </a:extLst>
              </a:tr>
              <a:tr h="5423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3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Total Question count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87,599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10,570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43751794"/>
                  </a:ext>
                </a:extLst>
              </a:tr>
              <a:tr h="5423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4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Context count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18,896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2,067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33189791"/>
                  </a:ext>
                </a:extLst>
              </a:tr>
              <a:tr h="5423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5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Avg Question length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10.46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10.82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17039103"/>
                  </a:ext>
                </a:extLst>
              </a:tr>
              <a:tr h="5423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6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Avg Answer length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3.26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3.15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981532"/>
                  </a:ext>
                </a:extLst>
              </a:tr>
              <a:tr h="5423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7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Avg Context length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117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123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17509235"/>
                  </a:ext>
                </a:extLst>
              </a:tr>
              <a:tr h="5423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8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Avg Question count per context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4.64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5.11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52524244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6435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6629" y="1277257"/>
          <a:ext cx="9341708" cy="48809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6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85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4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0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23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u="sng" dirty="0">
                          <a:effectLst/>
                        </a:rPr>
                        <a:t>S no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Gautami" panose="020B0502040204020203" pitchFamily="34" charset="0"/>
                        </a:rPr>
                        <a:t>Word1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u="sng" dirty="0" smtClean="0">
                          <a:effectLst/>
                        </a:rPr>
                        <a:t>Word2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u="sng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Gautami" panose="020B0502040204020203" pitchFamily="34" charset="0"/>
                        </a:rPr>
                        <a:t>Cosine</a:t>
                      </a:r>
                      <a:r>
                        <a:rPr lang="en-IN" sz="2000" u="sng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Gautami" panose="020B0502040204020203" pitchFamily="34" charset="0"/>
                        </a:rPr>
                        <a:t> Similarity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3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</a:rPr>
                        <a:t>Cricket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</a:rPr>
                        <a:t>Football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</a:rPr>
                        <a:t>0.666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3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2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</a:rPr>
                        <a:t>Cricket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</a:rPr>
                        <a:t>Sport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</a:rPr>
                        <a:t>0.485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23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3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</a:rPr>
                        <a:t>Banana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</a:rPr>
                        <a:t>Mango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</a:rPr>
                        <a:t>0.705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3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4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</a:rPr>
                        <a:t>Fruits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</a:rPr>
                        <a:t>Sports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</a:rPr>
                        <a:t>0.077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23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5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</a:rPr>
                        <a:t>Football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</a:rPr>
                        <a:t>Banana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</a:rPr>
                        <a:t>0.142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23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6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</a:rPr>
                        <a:t>Bat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</a:rPr>
                        <a:t>Ball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</a:rPr>
                        <a:t>0.693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23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7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</a:rPr>
                        <a:t>College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</a:rPr>
                        <a:t>School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</a:rPr>
                        <a:t>0.885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23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8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</a:rPr>
                        <a:t>Pen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</a:rPr>
                        <a:t>Pencil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</a:rPr>
                        <a:t>0.610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629" y="391886"/>
            <a:ext cx="9593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/>
              <a:t>Cosine Similarity as per context of paragraphs of dataset</a:t>
            </a:r>
            <a:endParaRPr lang="te-IN" sz="24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14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134</TotalTime>
  <Words>1065</Words>
  <Application>Microsoft Office PowerPoint</Application>
  <PresentationFormat>Widescreen</PresentationFormat>
  <Paragraphs>238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Adobe Arabic</vt:lpstr>
      <vt:lpstr>Adobe Caslon Pro Bold</vt:lpstr>
      <vt:lpstr>Arial</vt:lpstr>
      <vt:lpstr>Calibri</vt:lpstr>
      <vt:lpstr>Calibri Light</vt:lpstr>
      <vt:lpstr>Century Schoolbook</vt:lpstr>
      <vt:lpstr>Gautami</vt:lpstr>
      <vt:lpstr>Wingdings</vt:lpstr>
      <vt:lpstr>Wingdings 2</vt:lpstr>
      <vt:lpstr>Oriel</vt:lpstr>
      <vt:lpstr>   PRODUCT DEVELPOMENT LABORATORY </vt:lpstr>
      <vt:lpstr>PowerPoint Presentation</vt:lpstr>
      <vt:lpstr>Work till Mid-semester</vt:lpstr>
      <vt:lpstr>Work done till Mid semester</vt:lpstr>
      <vt:lpstr>COSINE SIMILARITY</vt:lpstr>
      <vt:lpstr>TRAIN SET Vs TEST SET</vt:lpstr>
      <vt:lpstr>TRAIN SET Vs TEST SET</vt:lpstr>
      <vt:lpstr>STATISTICAL ANALYSIS OF THE DATASET</vt:lpstr>
      <vt:lpstr>PowerPoint Presentation</vt:lpstr>
      <vt:lpstr>Recurrent Neural Networks</vt:lpstr>
      <vt:lpstr>PowerPoint Presentation</vt:lpstr>
      <vt:lpstr>GATED RECURRENT UNITS</vt:lpstr>
      <vt:lpstr>Bi-Directional RNN</vt:lpstr>
      <vt:lpstr>Attention Mechanism</vt:lpstr>
      <vt:lpstr>Attention Mechanism (Example)</vt:lpstr>
      <vt:lpstr>Pointer Networks</vt:lpstr>
      <vt:lpstr>PowerPoint Presentation</vt:lpstr>
      <vt:lpstr>RESULTS</vt:lpstr>
      <vt:lpstr>Metrics</vt:lpstr>
      <vt:lpstr>Results</vt:lpstr>
      <vt:lpstr>PowerPoint Presentation</vt:lpstr>
      <vt:lpstr>Results</vt:lpstr>
      <vt:lpstr>Results</vt:lpstr>
      <vt:lpstr>Applications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prasanth_sikakollu@yahoo.com</cp:lastModifiedBy>
  <cp:revision>8</cp:revision>
  <dcterms:created xsi:type="dcterms:W3CDTF">2014-09-16T21:38:06Z</dcterms:created>
  <dcterms:modified xsi:type="dcterms:W3CDTF">2019-04-17T08:45:48Z</dcterms:modified>
</cp:coreProperties>
</file>