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84" r:id="rId2"/>
    <p:sldId id="279" r:id="rId3"/>
    <p:sldId id="286" r:id="rId4"/>
    <p:sldId id="256" r:id="rId5"/>
    <p:sldId id="257" r:id="rId6"/>
    <p:sldId id="259" r:id="rId7"/>
    <p:sldId id="288" r:id="rId8"/>
    <p:sldId id="263" r:id="rId9"/>
    <p:sldId id="265" r:id="rId10"/>
    <p:sldId id="267" r:id="rId11"/>
    <p:sldId id="268" r:id="rId12"/>
    <p:sldId id="264" r:id="rId13"/>
    <p:sldId id="269" r:id="rId14"/>
    <p:sldId id="261" r:id="rId15"/>
    <p:sldId id="281" r:id="rId16"/>
    <p:sldId id="280" r:id="rId17"/>
    <p:sldId id="275" r:id="rId18"/>
    <p:sldId id="274" r:id="rId19"/>
    <p:sldId id="289" r:id="rId20"/>
    <p:sldId id="273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9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0C8AE-7EC4-1B4A-BE27-93DA0ABD077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F543E-73A8-1549-A69A-8F492A431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F543E-73A8-1549-A69A-8F492A4313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F543E-73A8-1549-A69A-8F492A4313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6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F543E-73A8-1549-A69A-8F492A4313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6574F64-3805-477D-81BD-5840D7558713}" type="datetime1">
              <a:rPr lang="en-US" smtClean="0"/>
              <a:t>3/15/2019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8AF2-6E38-4CB6-A96C-F0A26E29E56B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1B7-E2E2-4160-A9EE-7AFB2185D06A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A72D0C-CF23-4D7C-B029-D1116D237E58}" type="datetime1">
              <a:rPr lang="en-US" smtClean="0"/>
              <a:t>3/15/2019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1C57CAC-6D62-40B5-A905-237C23F947FB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FFB-3EC0-416C-B64D-3F3FCC63DEDF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A5EF-543E-42BE-9DD0-D4B7566EE7BF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179C41-A519-462A-9ED8-7433D9351865}" type="datetime1">
              <a:rPr lang="en-US" smtClean="0"/>
              <a:t>3/15/2019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A3D7-60ED-492F-BBBE-FC40577CBB34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5AA2B3-26A7-4DF9-A794-CE6EEBDB81D1}" type="datetime1">
              <a:rPr lang="en-US" smtClean="0"/>
              <a:t>3/15/2019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4AAD76-DF7B-4D04-83CC-CF22176F0883}" type="datetime1">
              <a:rPr lang="en-US" smtClean="0"/>
              <a:t>3/15/2019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EB31DC-424C-4954-A032-5B47C1B1FAB2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E71BB8-4861-6B45-AE87-DF3509FCA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2593-0B03-8E46-AACC-723A4AF8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101599"/>
            <a:ext cx="11379200" cy="310648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PRODUCT </a:t>
            </a:r>
            <a:r>
              <a:rPr lang="en-US" sz="4000" b="1" dirty="0"/>
              <a:t>DEVELOPMENT </a:t>
            </a:r>
            <a:r>
              <a:rPr lang="en-US" sz="4000" b="1" dirty="0" smtClean="0"/>
              <a:t>LABORATORY</a:t>
            </a:r>
            <a:br>
              <a:rPr lang="en-US" sz="4000" b="1" dirty="0" smtClean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4800" dirty="0" smtClean="0"/>
              <a:t> </a:t>
            </a:r>
            <a:r>
              <a:rPr lang="en-US" sz="3100" b="1" dirty="0" smtClean="0"/>
              <a:t>Department </a:t>
            </a:r>
            <a:r>
              <a:rPr lang="en-US" sz="3100" b="1" dirty="0"/>
              <a:t>of Computer Science </a:t>
            </a:r>
            <a:r>
              <a:rPr lang="en-US" sz="3100" b="1" dirty="0" smtClean="0"/>
              <a:t>and Engineering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>NIT ROURKELA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AE5F-9DA8-3440-9B2F-35220F02D0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3352797"/>
            <a:ext cx="10515599" cy="3207657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N" sz="3200" b="1" dirty="0" smtClean="0"/>
              <a:t>Title</a:t>
            </a:r>
            <a:r>
              <a:rPr lang="en-IN" sz="3200" b="1" dirty="0"/>
              <a:t>:  Machine Reading Comprehension</a:t>
            </a:r>
            <a:endParaRPr lang="en-IN" sz="32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MID SEM </a:t>
            </a:r>
            <a:r>
              <a:rPr lang="en-US" dirty="0"/>
              <a:t>EVALUATION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BB7A-DDAC-0745-8347-C813239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13" y="0"/>
            <a:ext cx="9956800" cy="1143000"/>
          </a:xfrm>
        </p:spPr>
        <p:txBody>
          <a:bodyPr/>
          <a:lstStyle/>
          <a:p>
            <a:r>
              <a:rPr lang="en-US" dirty="0"/>
              <a:t>TRAIN SET Vs TEST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4AD63C-DCAA-B849-A3BA-4FD0A328D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0613" y="1867178"/>
            <a:ext cx="5359400" cy="38481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6A57C-B4A0-E046-99BA-B5AF7A1A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4" y="1867177"/>
            <a:ext cx="5359400" cy="3848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DE2D3B-B5D6-3746-B7A8-40C56926C5E8}"/>
              </a:ext>
            </a:extLst>
          </p:cNvPr>
          <p:cNvSpPr txBox="1"/>
          <p:nvPr/>
        </p:nvSpPr>
        <p:spPr>
          <a:xfrm>
            <a:off x="1215845" y="5530611"/>
            <a:ext cx="38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IN" sz="2400" dirty="0" err="1"/>
              <a:t>istribution</a:t>
            </a:r>
            <a:r>
              <a:rPr lang="en-IN" sz="2400" dirty="0"/>
              <a:t> of question type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in train set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52F5B-93D9-D144-8CA6-E532967698CF}"/>
              </a:ext>
            </a:extLst>
          </p:cNvPr>
          <p:cNvSpPr txBox="1"/>
          <p:nvPr/>
        </p:nvSpPr>
        <p:spPr>
          <a:xfrm>
            <a:off x="7056984" y="5530611"/>
            <a:ext cx="38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IN" sz="2400" dirty="0" err="1" smtClean="0"/>
              <a:t>istribution</a:t>
            </a:r>
            <a:r>
              <a:rPr lang="en-IN" sz="2400" dirty="0" smtClean="0"/>
              <a:t> </a:t>
            </a:r>
            <a:r>
              <a:rPr lang="en-IN" sz="2400" dirty="0"/>
              <a:t>of question type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in test set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FC11-BD30-844F-95D4-ABCA83D2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 Vs TEST 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226DA2-D610-1948-8799-AF0D965058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2521001"/>
            <a:ext cx="5715000" cy="2667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45CEF-ACB5-214B-BA94-BD90E3D8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46" y="2521001"/>
            <a:ext cx="5715000" cy="266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2BE1EC-FC78-194C-B23F-C2A1B7893A9F}"/>
              </a:ext>
            </a:extLst>
          </p:cNvPr>
          <p:cNvSpPr txBox="1"/>
          <p:nvPr/>
        </p:nvSpPr>
        <p:spPr>
          <a:xfrm>
            <a:off x="664032" y="5345843"/>
            <a:ext cx="536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Average length of Questions and Answers</a:t>
            </a:r>
          </a:p>
          <a:p>
            <a:pPr algn="ctr"/>
            <a:r>
              <a:rPr lang="en-IN" sz="2400" dirty="0"/>
              <a:t>in training </a:t>
            </a:r>
            <a:r>
              <a:rPr lang="en-IN" sz="2400" dirty="0" smtClean="0"/>
              <a:t>set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70E00-AFA6-E14B-BD58-B17DE6BDC720}"/>
              </a:ext>
            </a:extLst>
          </p:cNvPr>
          <p:cNvSpPr txBox="1"/>
          <p:nvPr/>
        </p:nvSpPr>
        <p:spPr>
          <a:xfrm>
            <a:off x="6693046" y="5302301"/>
            <a:ext cx="466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Average length of Questions and </a:t>
            </a:r>
            <a:r>
              <a:rPr lang="en-IN" sz="2400" dirty="0" smtClean="0"/>
              <a:t>Answers in </a:t>
            </a:r>
            <a:r>
              <a:rPr lang="en-IN" sz="2400" dirty="0"/>
              <a:t>test </a:t>
            </a:r>
            <a:r>
              <a:rPr lang="en-IN" sz="2400" dirty="0" smtClean="0"/>
              <a:t>set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4D0B-813D-9246-8CF1-2CF0EE49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088"/>
            <a:ext cx="9956800" cy="1143000"/>
          </a:xfrm>
        </p:spPr>
        <p:txBody>
          <a:bodyPr/>
          <a:lstStyle/>
          <a:p>
            <a:r>
              <a:rPr lang="en-US" b="1" dirty="0"/>
              <a:t>STATISTICAL ANALYSIS OF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749668-CBDA-6A4B-A0EA-0896C000C0E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6168733"/>
              </p:ext>
            </p:extLst>
          </p:nvPr>
        </p:nvGraphicFramePr>
        <p:xfrm>
          <a:off x="1260389" y="1458097"/>
          <a:ext cx="9341708" cy="4880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697689954"/>
                    </a:ext>
                  </a:extLst>
                </a:gridCol>
                <a:gridCol w="4238237">
                  <a:extLst>
                    <a:ext uri="{9D8B030D-6E8A-4147-A177-3AD203B41FA5}">
                      <a16:colId xmlns:a16="http://schemas.microsoft.com/office/drawing/2014/main" val="3445217723"/>
                    </a:ext>
                  </a:extLst>
                </a:gridCol>
                <a:gridCol w="2055945">
                  <a:extLst>
                    <a:ext uri="{9D8B030D-6E8A-4147-A177-3AD203B41FA5}">
                      <a16:colId xmlns:a16="http://schemas.microsoft.com/office/drawing/2014/main" val="2002694633"/>
                    </a:ext>
                  </a:extLst>
                </a:gridCol>
                <a:gridCol w="2161066">
                  <a:extLst>
                    <a:ext uri="{9D8B030D-6E8A-4147-A177-3AD203B41FA5}">
                      <a16:colId xmlns:a16="http://schemas.microsoft.com/office/drawing/2014/main" val="508296943"/>
                    </a:ext>
                  </a:extLst>
                </a:gridCol>
              </a:tblGrid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>
                          <a:effectLst/>
                        </a:rPr>
                        <a:t>S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Statistical aspect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Train set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Test set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823294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Title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442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8830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word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91,87,544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10,93,051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449070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Total Question count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87,599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10,570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751794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Context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18,896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2,067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189791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Avg Question length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10.46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10.82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039103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Answer length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3.26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3.15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8153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Context length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50923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Question count per context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4.64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5.11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5242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F57-314E-0845-9000-84A76715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dobe Caslon Pro Bold" pitchFamily="18" charset="0"/>
              </a:rPr>
              <a:t>Inference</a:t>
            </a:r>
            <a:endParaRPr lang="en-US" sz="3200" b="1" dirty="0">
              <a:latin typeface="Adobe Caslon Pro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AC13-0FBE-2D43-AA28-F3E29B34FC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6948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</a:t>
            </a:r>
            <a:r>
              <a:rPr lang="en-US" dirty="0" smtClean="0"/>
              <a:t>training set</a:t>
            </a:r>
            <a:r>
              <a:rPr lang="en-US" dirty="0"/>
              <a:t>, the </a:t>
            </a:r>
            <a:r>
              <a:rPr lang="en-IN" dirty="0"/>
              <a:t> major number of questions are of </a:t>
            </a:r>
            <a:r>
              <a:rPr lang="en-IN" dirty="0" smtClean="0"/>
              <a:t>”</a:t>
            </a:r>
            <a:r>
              <a:rPr lang="en-IN" b="1" dirty="0" smtClean="0"/>
              <a:t>WHAT</a:t>
            </a:r>
            <a:r>
              <a:rPr lang="en-IN" dirty="0" smtClean="0"/>
              <a:t>” </a:t>
            </a:r>
            <a:r>
              <a:rPr lang="en-IN" dirty="0"/>
              <a:t>type and least number of questions are of </a:t>
            </a:r>
            <a:r>
              <a:rPr lang="en-IN" dirty="0" smtClean="0"/>
              <a:t> ”</a:t>
            </a:r>
            <a:r>
              <a:rPr lang="en-IN" b="1" dirty="0" smtClean="0"/>
              <a:t>HOW</a:t>
            </a:r>
            <a:r>
              <a:rPr lang="en-IN" dirty="0" smtClean="0"/>
              <a:t>” </a:t>
            </a:r>
            <a:r>
              <a:rPr lang="en-IN" dirty="0"/>
              <a:t>type</a:t>
            </a:r>
            <a:r>
              <a:rPr lang="en-IN" dirty="0" smtClean="0"/>
              <a:t>.</a:t>
            </a:r>
          </a:p>
          <a:p>
            <a:pPr algn="just"/>
            <a:endParaRPr lang="en-IN" sz="800" dirty="0"/>
          </a:p>
          <a:p>
            <a:pPr algn="just"/>
            <a:r>
              <a:rPr lang="en-IN" sz="2600" dirty="0"/>
              <a:t> </a:t>
            </a:r>
            <a:r>
              <a:rPr lang="en-IN" dirty="0"/>
              <a:t>The test dataset follows almost similar type of question distribution as the training </a:t>
            </a:r>
            <a:r>
              <a:rPr lang="en-IN" dirty="0" smtClean="0"/>
              <a:t>set.</a:t>
            </a:r>
          </a:p>
          <a:p>
            <a:pPr algn="just"/>
            <a:endParaRPr lang="en-IN" sz="800" dirty="0"/>
          </a:p>
          <a:p>
            <a:pPr algn="just"/>
            <a:r>
              <a:rPr lang="en-IN" dirty="0"/>
              <a:t>Seven types of questions were taken into consideration and rest of the questions were considered as other </a:t>
            </a:r>
            <a:r>
              <a:rPr lang="en-IN" dirty="0" smtClean="0"/>
              <a:t>type.</a:t>
            </a:r>
          </a:p>
          <a:p>
            <a:pPr algn="just"/>
            <a:endParaRPr lang="en-IN" sz="800" dirty="0"/>
          </a:p>
          <a:p>
            <a:pPr algn="just"/>
            <a:r>
              <a:rPr lang="en-IN" dirty="0"/>
              <a:t>The </a:t>
            </a:r>
            <a:r>
              <a:rPr lang="en-IN" b="1" dirty="0" smtClean="0"/>
              <a:t>WHY</a:t>
            </a:r>
            <a:r>
              <a:rPr lang="en-IN" dirty="0" smtClean="0"/>
              <a:t> </a:t>
            </a:r>
            <a:r>
              <a:rPr lang="en-IN" dirty="0"/>
              <a:t>type of questions have much higher answer length </a:t>
            </a:r>
            <a:r>
              <a:rPr lang="en-IN" dirty="0" smtClean="0"/>
              <a:t>than </a:t>
            </a:r>
            <a:r>
              <a:rPr lang="en-IN" dirty="0"/>
              <a:t>the </a:t>
            </a:r>
            <a:r>
              <a:rPr lang="en-IN" dirty="0" smtClean="0"/>
              <a:t>rest of </a:t>
            </a:r>
            <a:r>
              <a:rPr lang="en-IN" dirty="0"/>
              <a:t>questions and </a:t>
            </a:r>
            <a:r>
              <a:rPr lang="en-IN" dirty="0" smtClean="0"/>
              <a:t>the same </a:t>
            </a:r>
            <a:r>
              <a:rPr lang="en-IN" dirty="0"/>
              <a:t>was observed in the test </a:t>
            </a:r>
            <a:r>
              <a:rPr lang="en-IN" dirty="0" smtClean="0"/>
              <a:t>set.</a:t>
            </a:r>
            <a:endParaRPr lang="en-IN" dirty="0"/>
          </a:p>
          <a:p>
            <a:pPr algn="just"/>
            <a:endParaRPr lang="en-IN" sz="26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E8B7-1187-0341-86CA-206550B4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dobe Caslon Pro Bold" pitchFamily="18" charset="0"/>
              </a:rPr>
              <a:t>ONE HOT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EC07-5859-474E-8715-5F3D3F58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26" y="1284288"/>
            <a:ext cx="3884087" cy="3918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43D1E-9949-814B-82B3-8568E9131C0E}"/>
              </a:ext>
            </a:extLst>
          </p:cNvPr>
          <p:cNvSpPr txBox="1"/>
          <p:nvPr/>
        </p:nvSpPr>
        <p:spPr>
          <a:xfrm>
            <a:off x="679622" y="1066586"/>
            <a:ext cx="6940378" cy="559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Machine only understand in binary, i.e., only </a:t>
            </a:r>
            <a:r>
              <a:rPr lang="en-IN" sz="2400" dirty="0" smtClean="0"/>
              <a:t>0s </a:t>
            </a:r>
            <a:r>
              <a:rPr lang="en-IN" sz="2400" dirty="0"/>
              <a:t>and </a:t>
            </a:r>
            <a:r>
              <a:rPr lang="en-IN" sz="2400" dirty="0" smtClean="0"/>
              <a:t>1s 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So </a:t>
            </a:r>
            <a:r>
              <a:rPr lang="en-IN" sz="2400" dirty="0"/>
              <a:t>we need to convert the words in the dataset to mathematical 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Naïve </a:t>
            </a:r>
            <a:r>
              <a:rPr lang="en-IN" sz="2400" dirty="0"/>
              <a:t>approach for this problem is to apply one hot encoding method on the entire dictionary of words.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 For example, if we have 5 words in our dictionary, they can be </a:t>
            </a:r>
            <a:r>
              <a:rPr lang="en-IN" sz="2400" dirty="0" smtClean="0"/>
              <a:t>represented as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e-IN" sz="800" dirty="0"/>
          </a:p>
          <a:p>
            <a:pPr algn="ctr"/>
            <a:r>
              <a:rPr lang="en-IN" sz="2400" dirty="0"/>
              <a:t>W1 -&gt; 10000</a:t>
            </a:r>
          </a:p>
          <a:p>
            <a:pPr algn="ctr"/>
            <a:r>
              <a:rPr lang="en-IN" sz="2400" dirty="0"/>
              <a:t>W2 -&gt; 01000</a:t>
            </a:r>
          </a:p>
          <a:p>
            <a:pPr algn="ctr"/>
            <a:r>
              <a:rPr lang="en-IN" sz="2400" dirty="0"/>
              <a:t>W3 -&gt; 00100</a:t>
            </a:r>
          </a:p>
          <a:p>
            <a:pPr algn="ctr"/>
            <a:r>
              <a:rPr lang="en-IN" sz="2400" dirty="0"/>
              <a:t>W4 -&gt; 00010</a:t>
            </a:r>
          </a:p>
          <a:p>
            <a:pPr algn="ctr"/>
            <a:r>
              <a:rPr lang="en-IN" sz="2400" dirty="0"/>
              <a:t>W5 -&gt; </a:t>
            </a:r>
            <a:r>
              <a:rPr lang="en-IN" sz="2400" dirty="0" smtClean="0"/>
              <a:t>00001</a:t>
            </a:r>
            <a:endParaRPr lang="te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8FC3-2425-1042-837D-B313810F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dobe Caslon Pro Bold" pitchFamily="18" charset="0"/>
              </a:rPr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0525-1E8F-C042-AD67-EF602560B4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319631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Drawbacks of this representation:</a:t>
            </a:r>
          </a:p>
          <a:p>
            <a:endParaRPr lang="en-IN" sz="1000" dirty="0">
              <a:latin typeface="Adobe Caslon Pro Bold" pitchFamily="18" charset="0"/>
            </a:endParaRPr>
          </a:p>
          <a:p>
            <a:pPr lvl="1"/>
            <a:r>
              <a:rPr lang="en-IN" dirty="0">
                <a:latin typeface="Adobe Caslon Pro Bold" pitchFamily="18" charset="0"/>
              </a:rPr>
              <a:t> </a:t>
            </a:r>
            <a:r>
              <a:rPr lang="en-IN" sz="2400" dirty="0">
                <a:latin typeface="Adobe Caslon Pro Bold" pitchFamily="18" charset="0"/>
              </a:rPr>
              <a:t>Since we have  millions of words in English dictionary, each word requires huge memory, which is practically infeasible.</a:t>
            </a:r>
          </a:p>
          <a:p>
            <a:pPr lvl="1"/>
            <a:endParaRPr lang="en-IN" sz="800" dirty="0">
              <a:latin typeface="Adobe Caslon Pro Bold" pitchFamily="18" charset="0"/>
            </a:endParaRPr>
          </a:p>
          <a:p>
            <a:pPr lvl="1"/>
            <a:r>
              <a:rPr lang="en-IN" dirty="0">
                <a:latin typeface="Adobe Caslon Pro Bold" pitchFamily="18" charset="0"/>
              </a:rPr>
              <a:t>  </a:t>
            </a:r>
            <a:r>
              <a:rPr lang="en-IN" sz="2400" dirty="0">
                <a:latin typeface="Adobe Caslon Pro Bold" pitchFamily="18" charset="0"/>
              </a:rPr>
              <a:t>This representation significantly slows down the efficiency of the model.</a:t>
            </a:r>
          </a:p>
          <a:p>
            <a:pPr lvl="1"/>
            <a:endParaRPr lang="en-IN" sz="800" dirty="0">
              <a:latin typeface="Adobe Caslon Pro Bold" pitchFamily="18" charset="0"/>
            </a:endParaRPr>
          </a:p>
          <a:p>
            <a:pPr lvl="1"/>
            <a:r>
              <a:rPr lang="en-IN" dirty="0">
                <a:latin typeface="Adobe Caslon Pro Bold" pitchFamily="18" charset="0"/>
              </a:rPr>
              <a:t>  </a:t>
            </a:r>
            <a:r>
              <a:rPr lang="en-IN" sz="2400" dirty="0">
                <a:latin typeface="Adobe Caslon Pro Bold" pitchFamily="18" charset="0"/>
              </a:rPr>
              <a:t>There is no way to group words of similar meaning together</a:t>
            </a:r>
            <a:r>
              <a:rPr lang="en-IN" sz="2400" dirty="0" smtClean="0">
                <a:latin typeface="Adobe Caslon Pro Bold" pitchFamily="18" charset="0"/>
              </a:rPr>
              <a:t>.</a:t>
            </a:r>
            <a:endParaRPr lang="en-IN" sz="2400" dirty="0">
              <a:latin typeface="Adobe Caslon Pro Bol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2FF6-F901-7A45-A455-D2BDC609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30" y="-200920"/>
            <a:ext cx="10515600" cy="12573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dobe Caslon Pro Bold" pitchFamily="18" charset="0"/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13EE-6566-404F-96DE-234B85659A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87008"/>
            <a:ext cx="7179112" cy="5242823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en-IN" dirty="0"/>
              <a:t>A simple and efficient solution to  this problem is word </a:t>
            </a:r>
            <a:r>
              <a:rPr lang="en-IN" dirty="0" smtClean="0"/>
              <a:t>embeddings.</a:t>
            </a:r>
          </a:p>
          <a:p>
            <a:pPr marL="285750" indent="-285750" algn="just"/>
            <a:endParaRPr lang="en-IN" sz="800" dirty="0"/>
          </a:p>
          <a:p>
            <a:pPr marL="285750" indent="-285750" algn="just"/>
            <a:r>
              <a:rPr lang="en-IN" dirty="0" smtClean="0"/>
              <a:t>It</a:t>
            </a:r>
            <a:r>
              <a:rPr lang="en-IN" dirty="0"/>
              <a:t> is a technique in NLP where words </a:t>
            </a:r>
            <a:r>
              <a:rPr lang="en-IN" dirty="0" smtClean="0"/>
              <a:t>are </a:t>
            </a:r>
            <a:r>
              <a:rPr lang="en-IN" dirty="0"/>
              <a:t>mapped to </a:t>
            </a:r>
            <a:r>
              <a:rPr lang="en-IN" dirty="0" smtClean="0"/>
              <a:t>vectors in a fixed dimensional space.</a:t>
            </a:r>
          </a:p>
          <a:p>
            <a:pPr marL="285750" indent="-285750" algn="just"/>
            <a:endParaRPr lang="en-IN" sz="800" dirty="0"/>
          </a:p>
          <a:p>
            <a:pPr algn="just"/>
            <a:r>
              <a:rPr lang="en-IN" dirty="0" smtClean="0"/>
              <a:t> Each </a:t>
            </a:r>
            <a:r>
              <a:rPr lang="en-IN" dirty="0"/>
              <a:t>word is represented with a vector of fixed number of </a:t>
            </a:r>
            <a:r>
              <a:rPr lang="en-IN" dirty="0" smtClean="0"/>
              <a:t>dimensions </a:t>
            </a:r>
            <a:r>
              <a:rPr lang="en-IN" dirty="0"/>
              <a:t>(50, 100, 300</a:t>
            </a:r>
            <a:r>
              <a:rPr lang="en-IN" dirty="0" smtClean="0"/>
              <a:t>)</a:t>
            </a:r>
          </a:p>
          <a:p>
            <a:pPr algn="just"/>
            <a:endParaRPr lang="en-IN" sz="800" dirty="0"/>
          </a:p>
          <a:p>
            <a:pPr algn="just"/>
            <a:r>
              <a:rPr lang="en-IN" dirty="0"/>
              <a:t> </a:t>
            </a:r>
            <a:r>
              <a:rPr lang="en-IN" dirty="0" smtClean="0"/>
              <a:t>Each </a:t>
            </a:r>
            <a:r>
              <a:rPr lang="en-IN" dirty="0"/>
              <a:t>feature is a real value in the range [-1,1</a:t>
            </a:r>
            <a:r>
              <a:rPr lang="en-IN" dirty="0" smtClean="0"/>
              <a:t>].</a:t>
            </a:r>
          </a:p>
          <a:p>
            <a:pPr algn="just"/>
            <a:endParaRPr lang="en-IN" sz="800" dirty="0"/>
          </a:p>
          <a:p>
            <a:pPr algn="just"/>
            <a:r>
              <a:rPr lang="en-IN" dirty="0"/>
              <a:t>  Similar words have similar representation</a:t>
            </a:r>
            <a:r>
              <a:rPr lang="en-IN" dirty="0" smtClean="0"/>
              <a:t>.</a:t>
            </a:r>
          </a:p>
          <a:p>
            <a:pPr algn="just"/>
            <a:endParaRPr lang="en-IN" sz="800" dirty="0"/>
          </a:p>
          <a:p>
            <a:pPr algn="just"/>
            <a:r>
              <a:rPr lang="en-IN" dirty="0"/>
              <a:t>  One of the word embedding algorithms is </a:t>
            </a:r>
            <a:r>
              <a:rPr lang="en-IN" dirty="0" smtClean="0"/>
              <a:t>“</a:t>
            </a:r>
            <a:r>
              <a:rPr lang="en-IN" b="1" dirty="0" err="1" smtClean="0"/>
              <a:t>GloVe</a:t>
            </a:r>
            <a:r>
              <a:rPr lang="en-IN" b="1" dirty="0" smtClean="0"/>
              <a:t>”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5" descr="lsdjf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12" y="1030511"/>
            <a:ext cx="4446831" cy="4606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F49-9DE3-BE42-B5EF-1ACFE82E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2068"/>
            <a:ext cx="99568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Georgia" pitchFamily="18" charset="0"/>
              </a:rPr>
              <a:t>GloVe</a:t>
            </a:r>
            <a:endParaRPr lang="en-US" sz="3600" b="1" dirty="0">
              <a:latin typeface="Georg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C2C9-5C0F-6940-AF76-FCB38FA46D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4658" y="1767569"/>
            <a:ext cx="100330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GloVe stands for Global Vector for word representation.</a:t>
            </a:r>
          </a:p>
          <a:p>
            <a:endParaRPr lang="en-IN" sz="900" dirty="0"/>
          </a:p>
          <a:p>
            <a:r>
              <a:rPr lang="en-IN" dirty="0"/>
              <a:t> </a:t>
            </a:r>
            <a:r>
              <a:rPr lang="en-IN" sz="2600" dirty="0"/>
              <a:t>This is an unsupervised algorithm for obtaining vector representation of words.</a:t>
            </a:r>
          </a:p>
          <a:p>
            <a:endParaRPr lang="en-US" sz="900" dirty="0"/>
          </a:p>
          <a:p>
            <a:r>
              <a:rPr lang="en-US" sz="2600" dirty="0"/>
              <a:t>It is a count based model that learns vectors or words from their co-occurrence </a:t>
            </a:r>
            <a:r>
              <a:rPr lang="en-US" sz="2600" dirty="0" smtClean="0"/>
              <a:t>information</a:t>
            </a:r>
            <a:r>
              <a:rPr lang="en-US" dirty="0" smtClean="0"/>
              <a:t>.</a:t>
            </a:r>
            <a:endParaRPr lang="en-US" dirty="0"/>
          </a:p>
          <a:p>
            <a:endParaRPr lang="en-IN" sz="900" dirty="0"/>
          </a:p>
          <a:p>
            <a:r>
              <a:rPr lang="en-IN" dirty="0"/>
              <a:t> </a:t>
            </a:r>
            <a:r>
              <a:rPr lang="en-IN" sz="2600" dirty="0"/>
              <a:t>These </a:t>
            </a:r>
            <a:r>
              <a:rPr lang="en-IN" sz="2600" dirty="0" smtClean="0"/>
              <a:t>are vectors </a:t>
            </a:r>
            <a:r>
              <a:rPr lang="en-IN" sz="2600" dirty="0"/>
              <a:t>which can be trained on SQuAD dataset.</a:t>
            </a:r>
          </a:p>
          <a:p>
            <a:endParaRPr lang="en-IN" sz="900" dirty="0"/>
          </a:p>
          <a:p>
            <a:r>
              <a:rPr lang="en-IN" dirty="0"/>
              <a:t>  </a:t>
            </a:r>
            <a:r>
              <a:rPr lang="en-IN" sz="2600" dirty="0"/>
              <a:t>It achieves better results faster.</a:t>
            </a:r>
          </a:p>
          <a:p>
            <a:endParaRPr lang="en-IN" sz="900" dirty="0"/>
          </a:p>
          <a:p>
            <a:r>
              <a:rPr lang="en-IN" dirty="0"/>
              <a:t>  </a:t>
            </a:r>
            <a:r>
              <a:rPr lang="en-IN" sz="2600" dirty="0"/>
              <a:t>To obtain similarity between two words mathematically, we use </a:t>
            </a:r>
            <a:r>
              <a:rPr lang="en-IN" sz="2600" dirty="0" smtClean="0"/>
              <a:t> “Cosine   Similarity” </a:t>
            </a:r>
            <a:r>
              <a:rPr lang="en-IN" sz="2600" dirty="0"/>
              <a:t>measure.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0477-6921-0541-B2AB-095BA04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06" y="274638"/>
            <a:ext cx="9956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dobe Caslon Pro Bold" pitchFamily="18" charset="0"/>
              </a:rPr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58CB-5F94-6446-A8F2-56F39E4DD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12374" y="1607915"/>
            <a:ext cx="10210800" cy="27070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sz="2600" dirty="0" smtClean="0"/>
              <a:t>Cosine </a:t>
            </a:r>
            <a:r>
              <a:rPr lang="en-IN" sz="2600" dirty="0"/>
              <a:t>similarity is calculated based on the angle between the two vectors.</a:t>
            </a:r>
          </a:p>
          <a:p>
            <a:endParaRPr lang="en-IN" sz="900" dirty="0"/>
          </a:p>
          <a:p>
            <a:r>
              <a:rPr lang="en-IN" sz="2600" dirty="0"/>
              <a:t>  It measures the cosine of the angle between the two vectors projected in a multi-dimensional space.</a:t>
            </a:r>
          </a:p>
          <a:p>
            <a:endParaRPr lang="en-IN" sz="900" dirty="0"/>
          </a:p>
          <a:p>
            <a:r>
              <a:rPr lang="en-IN" dirty="0"/>
              <a:t>  </a:t>
            </a:r>
            <a:r>
              <a:rPr lang="en-IN" sz="2600" dirty="0"/>
              <a:t>Cosine Similarity values lie in the range [-1, 1].</a:t>
            </a:r>
          </a:p>
          <a:p>
            <a:endParaRPr lang="en-IN" sz="900" dirty="0"/>
          </a:p>
          <a:p>
            <a:r>
              <a:rPr lang="en-IN" sz="2600" dirty="0"/>
              <a:t>  It can be found using the formula </a:t>
            </a:r>
            <a:endParaRPr lang="te-IN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sine.png">
            <a:extLst>
              <a:ext uri="{FF2B5EF4-FFF2-40B4-BE49-F238E27FC236}">
                <a16:creationId xmlns:a16="http://schemas.microsoft.com/office/drawing/2014/main" id="{5046B053-B758-9648-86F1-29E0C48E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62" y="3792484"/>
            <a:ext cx="7655954" cy="19922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6629" y="1277257"/>
          <a:ext cx="9341708" cy="4880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>
                          <a:effectLst/>
                        </a:rPr>
                        <a:t>S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Word1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 smtClean="0">
                          <a:effectLst/>
                        </a:rPr>
                        <a:t>Word2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Cosine</a:t>
                      </a:r>
                      <a:r>
                        <a:rPr lang="en-IN" sz="200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 Similarity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Cricket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Football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0.666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Cricket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Sport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0.485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Banana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Mango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0.705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Fruits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Sports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0.077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Football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Banana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0.142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0.693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College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School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0.885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Pen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Pencil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0.610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629" y="391886"/>
            <a:ext cx="959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Cosine Similarity as per context of paragraphs of dataset</a:t>
            </a:r>
            <a:endParaRPr lang="te-IN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6F7F-01F4-E041-B95B-027983DC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925793"/>
          </a:xfrm>
        </p:spPr>
        <p:txBody>
          <a:bodyPr>
            <a:normAutofit/>
          </a:bodyPr>
          <a:lstStyle/>
          <a:p>
            <a:r>
              <a:rPr lang="en-US" b="1" dirty="0"/>
              <a:t>	MACHINE READING </a:t>
            </a:r>
            <a:r>
              <a:rPr lang="en-US" b="1" dirty="0" smtClean="0"/>
              <a:t>COMPREHENSION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F3202-21E3-5A4F-A8BC-C53549D16078}"/>
              </a:ext>
            </a:extLst>
          </p:cNvPr>
          <p:cNvSpPr txBox="1"/>
          <p:nvPr/>
        </p:nvSpPr>
        <p:spPr>
          <a:xfrm>
            <a:off x="599994" y="1421544"/>
            <a:ext cx="53653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Reading </a:t>
            </a:r>
            <a:r>
              <a:rPr lang="en-IN" sz="2400" dirty="0">
                <a:latin typeface="Adobe Caslon Pro Bold" pitchFamily="18" charset="0"/>
              </a:rPr>
              <a:t>paragraphs, understanding the related questions and answering them has always been a difficult task for the machines</a:t>
            </a:r>
            <a:r>
              <a:rPr lang="en-IN" sz="2400" dirty="0" smtClean="0">
                <a:latin typeface="Adobe Caslon Pro Bold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1000" dirty="0" smtClean="0">
              <a:latin typeface="Adobe Caslon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It </a:t>
            </a:r>
            <a:r>
              <a:rPr lang="en-IN" sz="2400" dirty="0">
                <a:latin typeface="Adobe Caslon Pro Bold" pitchFamily="18" charset="0"/>
              </a:rPr>
              <a:t>is only the capability of humans to understand the logic and meaning of the question and answer it to maintain a proper mode of interaction. </a:t>
            </a:r>
            <a:endParaRPr lang="en-IN" sz="2400" dirty="0" smtClean="0">
              <a:latin typeface="Adobe Caslon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1000" dirty="0" smtClean="0">
              <a:latin typeface="Adobe Caslon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But </a:t>
            </a:r>
            <a:r>
              <a:rPr lang="en-IN" sz="2400" dirty="0">
                <a:latin typeface="Adobe Caslon Pro Bold" pitchFamily="18" charset="0"/>
              </a:rPr>
              <a:t>for machines, this is a quite complex task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4460A-D3FA-7144-A253-7E0AC6C0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52" y="1842450"/>
            <a:ext cx="5257800" cy="28507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9FF1-CEDB-BB42-BA6C-36E8A15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dobe Caslon Pro Bold" pitchFamily="18" charset="0"/>
              </a:rPr>
              <a:t>APPLICATIONS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D7B6B-56CE-CE49-A81A-A452EF656FEF}"/>
              </a:ext>
            </a:extLst>
          </p:cNvPr>
          <p:cNvSpPr txBox="1"/>
          <p:nvPr/>
        </p:nvSpPr>
        <p:spPr>
          <a:xfrm>
            <a:off x="838200" y="1936376"/>
            <a:ext cx="5280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 Speech-to-text translation.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Adobe Caslon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 Text Summarization.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Adobe Caslon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   Chat bots in help desks.</a:t>
            </a:r>
            <a:endParaRPr lang="en-US" sz="2400" dirty="0">
              <a:latin typeface="Adobe Caslon Pro Bold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EBDE4-E2D0-A24D-9662-7FA27D19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99" y="1936376"/>
            <a:ext cx="4289059" cy="32167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5288-8AF2-8D41-8831-296DE5EA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2263514"/>
            <a:ext cx="10515600" cy="1325563"/>
          </a:xfrm>
        </p:spPr>
        <p:txBody>
          <a:bodyPr/>
          <a:lstStyle/>
          <a:p>
            <a:pPr algn="ctr"/>
            <a:r>
              <a:rPr lang="en-US" sz="6000" b="1" dirty="0" smtClean="0"/>
              <a:t>THANK </a:t>
            </a:r>
            <a:r>
              <a:rPr lang="en-US" sz="6000" b="1" dirty="0"/>
              <a:t>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C2C900-680F-B44A-AD16-BFAE22238A17}"/>
              </a:ext>
            </a:extLst>
          </p:cNvPr>
          <p:cNvSpPr txBox="1"/>
          <p:nvPr/>
        </p:nvSpPr>
        <p:spPr>
          <a:xfrm>
            <a:off x="228599" y="1090825"/>
            <a:ext cx="79719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The basic </a:t>
            </a:r>
            <a:r>
              <a:rPr lang="en-IN" sz="2400" dirty="0">
                <a:latin typeface="Adobe Caslon Pro Bold" pitchFamily="18" charset="0"/>
              </a:rPr>
              <a:t>way of answering </a:t>
            </a:r>
            <a:r>
              <a:rPr lang="en-IN" sz="2400" dirty="0" smtClean="0">
                <a:latin typeface="Adobe Caslon Pro Bold" pitchFamily="18" charset="0"/>
              </a:rPr>
              <a:t>the questions </a:t>
            </a:r>
            <a:r>
              <a:rPr lang="en-IN" sz="2400" dirty="0">
                <a:latin typeface="Adobe Caslon Pro Bold" pitchFamily="18" charset="0"/>
              </a:rPr>
              <a:t>that follow the paragraph is that we read the question, </a:t>
            </a:r>
            <a:r>
              <a:rPr lang="en-IN" sz="2400" dirty="0" smtClean="0">
                <a:latin typeface="Adobe Caslon Pro Bold" pitchFamily="18" charset="0"/>
              </a:rPr>
              <a:t>try </a:t>
            </a:r>
            <a:r>
              <a:rPr lang="en-IN" sz="2400" dirty="0">
                <a:latin typeface="Adobe Caslon Pro Bold" pitchFamily="18" charset="0"/>
              </a:rPr>
              <a:t>to search for the answer from the paragraph with the help of matched words of questions </a:t>
            </a:r>
            <a:r>
              <a:rPr lang="en-IN" sz="2400" dirty="0" smtClean="0">
                <a:latin typeface="Adobe Caslon Pro Bold" pitchFamily="18" charset="0"/>
              </a:rPr>
              <a:t>and paragraph.</a:t>
            </a:r>
            <a:endParaRPr lang="en-IN" sz="2400" dirty="0">
              <a:latin typeface="Adobe Caslon Pro Bold" pitchFamily="18" charset="0"/>
            </a:endParaRPr>
          </a:p>
          <a:p>
            <a:pPr algn="just"/>
            <a:endParaRPr lang="en-IN" sz="1000" dirty="0">
              <a:latin typeface="Adobe Caslon Pro Bold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But </a:t>
            </a:r>
            <a:r>
              <a:rPr lang="en-IN" sz="2400" dirty="0">
                <a:latin typeface="Adobe Caslon Pro Bold" pitchFamily="18" charset="0"/>
              </a:rPr>
              <a:t>imagine a machine given a passage to learn </a:t>
            </a:r>
            <a:r>
              <a:rPr lang="en-IN" sz="2400" dirty="0" smtClean="0">
                <a:latin typeface="Adobe Caslon Pro Bold" pitchFamily="18" charset="0"/>
              </a:rPr>
              <a:t>and understand </a:t>
            </a:r>
            <a:r>
              <a:rPr lang="en-IN" sz="2400" dirty="0">
                <a:latin typeface="Adobe Caslon Pro Bold" pitchFamily="18" charset="0"/>
              </a:rPr>
              <a:t>and then answer the </a:t>
            </a:r>
            <a:r>
              <a:rPr lang="en-IN" sz="2400" dirty="0" smtClean="0">
                <a:latin typeface="Adobe Caslon Pro Bold" pitchFamily="18" charset="0"/>
              </a:rPr>
              <a:t>questions.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000" dirty="0" smtClean="0">
              <a:latin typeface="Adobe Caslon Pro Bold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Machine tries to capture nested context in a paragraph, i.e., the subject, the predicate, the concept and the conditions from the question.</a:t>
            </a:r>
          </a:p>
          <a:p>
            <a:pPr marL="285750" indent="-285750" algn="just"/>
            <a:endParaRPr lang="en-IN" sz="1000" dirty="0">
              <a:latin typeface="Adobe Caslon Pro Bold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dobe Caslon Pro Bold" pitchFamily="18" charset="0"/>
              </a:rPr>
              <a:t>MRC </a:t>
            </a:r>
            <a:r>
              <a:rPr lang="en-IN" sz="2400" dirty="0" smtClean="0">
                <a:latin typeface="Adobe Caslon Pro Bold" pitchFamily="18" charset="0"/>
              </a:rPr>
              <a:t>model is the solution.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000" dirty="0" smtClean="0">
              <a:latin typeface="Adobe Caslon Pro Bold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Caslon Pro Bold" pitchFamily="18" charset="0"/>
              </a:rPr>
              <a:t>The </a:t>
            </a:r>
            <a:r>
              <a:rPr lang="en-IN" sz="2400" dirty="0">
                <a:latin typeface="Adobe Caslon Pro Bold" pitchFamily="18" charset="0"/>
              </a:rPr>
              <a:t>model </a:t>
            </a:r>
            <a:r>
              <a:rPr lang="en-IN" sz="2400" dirty="0" smtClean="0">
                <a:latin typeface="Adobe Caslon Pro Bold" pitchFamily="18" charset="0"/>
              </a:rPr>
              <a:t>works </a:t>
            </a:r>
            <a:r>
              <a:rPr lang="en-IN" sz="2400" dirty="0">
                <a:latin typeface="Adobe Caslon Pro Bold" pitchFamily="18" charset="0"/>
              </a:rPr>
              <a:t>on the principles of </a:t>
            </a:r>
            <a:r>
              <a:rPr lang="en-IN" sz="2400" dirty="0" smtClean="0">
                <a:latin typeface="Adobe Caslon Pro Bold" pitchFamily="18" charset="0"/>
              </a:rPr>
              <a:t>Word Embeddings, Neural </a:t>
            </a:r>
            <a:r>
              <a:rPr lang="en-IN" sz="2400" dirty="0">
                <a:latin typeface="Adobe Caslon Pro Bold" pitchFamily="18" charset="0"/>
              </a:rPr>
              <a:t>Network Attention, Bi-Directional </a:t>
            </a:r>
            <a:r>
              <a:rPr lang="en-IN" sz="2400" dirty="0" smtClean="0">
                <a:latin typeface="Adobe Caslon Pro Bold" pitchFamily="18" charset="0"/>
              </a:rPr>
              <a:t>Recurrent Neural Networks. </a:t>
            </a:r>
            <a:endParaRPr lang="en-IN" sz="2400" dirty="0">
              <a:latin typeface="Adobe Caslon Pro Bold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A60E-1328-F94B-A5D1-E017CFBA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71" y="1737484"/>
            <a:ext cx="3726970" cy="3280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914" y="304800"/>
            <a:ext cx="768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Adobe Caslon Pro Bold" pitchFamily="18" charset="0"/>
              </a:rPr>
              <a:t>Humans  Vs  Machine</a:t>
            </a:r>
            <a:endParaRPr lang="te-IN" sz="3200" b="1" dirty="0">
              <a:latin typeface="Adobe Caslon Pro Bol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10ACE0-A2C8-6541-8007-3CD85DEF7C64}"/>
              </a:ext>
            </a:extLst>
          </p:cNvPr>
          <p:cNvSpPr/>
          <p:nvPr/>
        </p:nvSpPr>
        <p:spPr>
          <a:xfrm>
            <a:off x="4977440" y="3284256"/>
            <a:ext cx="2893101" cy="19187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2242AC3-50CD-BE41-A3C4-6CC63218AEA7}"/>
              </a:ext>
            </a:extLst>
          </p:cNvPr>
          <p:cNvSpPr/>
          <p:nvPr/>
        </p:nvSpPr>
        <p:spPr>
          <a:xfrm>
            <a:off x="3268561" y="4138694"/>
            <a:ext cx="1708879" cy="2098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1AB6F29-8EFB-144C-8F7B-161F39C5F477}"/>
              </a:ext>
            </a:extLst>
          </p:cNvPr>
          <p:cNvSpPr/>
          <p:nvPr/>
        </p:nvSpPr>
        <p:spPr>
          <a:xfrm>
            <a:off x="7870541" y="4138694"/>
            <a:ext cx="1708879" cy="2098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176A2-C549-0C4C-BD2B-75D4C55AD22D}"/>
              </a:ext>
            </a:extLst>
          </p:cNvPr>
          <p:cNvSpPr txBox="1"/>
          <p:nvPr/>
        </p:nvSpPr>
        <p:spPr>
          <a:xfrm>
            <a:off x="1132155" y="3748392"/>
            <a:ext cx="213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PASSAGE WITH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1B01-CDF2-034E-8942-93095ACFD9CF}"/>
              </a:ext>
            </a:extLst>
          </p:cNvPr>
          <p:cNvSpPr txBox="1"/>
          <p:nvPr/>
        </p:nvSpPr>
        <p:spPr>
          <a:xfrm>
            <a:off x="9579420" y="4009459"/>
            <a:ext cx="14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ANSWERS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256E9-1045-1941-A3CE-CA5E80428A55}"/>
              </a:ext>
            </a:extLst>
          </p:cNvPr>
          <p:cNvSpPr txBox="1"/>
          <p:nvPr/>
        </p:nvSpPr>
        <p:spPr>
          <a:xfrm>
            <a:off x="1247228" y="676691"/>
            <a:ext cx="947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dobe Caslon Pro Bold" pitchFamily="18" charset="0"/>
              </a:rPr>
              <a:t>GOAL </a:t>
            </a:r>
            <a:r>
              <a:rPr lang="en-US" sz="3200" b="1" dirty="0">
                <a:latin typeface="Adobe Caslon Pro Bold" pitchFamily="18" charset="0"/>
              </a:rPr>
              <a:t>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6D0C7-DB7D-CF41-8A2E-5DE0D2996102}"/>
              </a:ext>
            </a:extLst>
          </p:cNvPr>
          <p:cNvSpPr txBox="1"/>
          <p:nvPr/>
        </p:nvSpPr>
        <p:spPr>
          <a:xfrm>
            <a:off x="877328" y="1493690"/>
            <a:ext cx="1069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/>
              <a:t>goal is to train a machine to understand a given passage and then answer the questions related to the passage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A536F80-FB25-0749-80CD-35A4B27D933F}"/>
              </a:ext>
            </a:extLst>
          </p:cNvPr>
          <p:cNvSpPr txBox="1"/>
          <p:nvPr/>
        </p:nvSpPr>
        <p:spPr>
          <a:xfrm>
            <a:off x="348343" y="324827"/>
            <a:ext cx="783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dobe Caslon Pro Bold" pitchFamily="18" charset="0"/>
              </a:rPr>
              <a:t>FLOWCHART OF THE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C88BC-C4B1-8D4A-9B81-9F93BD81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7" y="87084"/>
            <a:ext cx="2755900" cy="666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C841A-70F2-7F4F-ABCB-627AB9E96322}"/>
              </a:ext>
            </a:extLst>
          </p:cNvPr>
          <p:cNvSpPr txBox="1"/>
          <p:nvPr/>
        </p:nvSpPr>
        <p:spPr>
          <a:xfrm>
            <a:off x="645033" y="1179800"/>
            <a:ext cx="72362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model utilizes </a:t>
            </a:r>
            <a:endParaRPr lang="en-I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 Word embeddings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 Bidirectional </a:t>
            </a:r>
            <a:r>
              <a:rPr lang="en-IN" sz="2400" dirty="0"/>
              <a:t>Recurrent Neural Networks (Bi </a:t>
            </a:r>
            <a:r>
              <a:rPr lang="en-IN" sz="2400" dirty="0" smtClean="0"/>
              <a:t>RNN)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8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   Attention </a:t>
            </a:r>
            <a:r>
              <a:rPr lang="en-IN" sz="2400" dirty="0"/>
              <a:t>in neural networks to highlight some part of the text under the context </a:t>
            </a:r>
            <a:r>
              <a:rPr lang="en-IN" sz="2400" dirty="0" smtClean="0"/>
              <a:t>of the </a:t>
            </a:r>
            <a:r>
              <a:rPr lang="en-IN" sz="2400" dirty="0"/>
              <a:t>other</a:t>
            </a:r>
            <a:r>
              <a:rPr lang="en-IN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IN" sz="10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   Pointer Networks.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AF45-4937-6A4B-BBCB-604EFFEF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Adobe Caslon Pro Bold" pitchFamily="18" charset="0"/>
              </a:rPr>
              <a:t>RELATED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480457"/>
            <a:ext cx="108276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Earlier models used One Hot Encoding method to represent words.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The paper presented by Wissam Baalbaki and Dan Zylberglejd entitled “</a:t>
            </a:r>
            <a:r>
              <a:rPr lang="en-US" sz="2400" b="1" dirty="0" smtClean="0"/>
              <a:t>Natural Language Processing with deep reading comprehension</a:t>
            </a:r>
            <a:r>
              <a:rPr lang="en-US" sz="2400" dirty="0" smtClean="0"/>
              <a:t>” used Word Embeddings to represent the words.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Attention mechanism has also been used in comprehension models.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The paper entitled </a:t>
            </a:r>
            <a:r>
              <a:rPr lang="en-US" sz="2400" b="1" dirty="0" smtClean="0"/>
              <a:t>“A Fully Attention based Information Retriever”  </a:t>
            </a:r>
            <a:r>
              <a:rPr lang="en-US" sz="2400" dirty="0" smtClean="0"/>
              <a:t>used attention based mechanism to visualize the passage and question together.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1" y="820149"/>
            <a:ext cx="941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dobe Caslon Pro Bold" pitchFamily="18" charset="0"/>
              </a:rPr>
              <a:t>So What’s New??</a:t>
            </a:r>
            <a:endParaRPr lang="te-IN" sz="4400" b="1" dirty="0">
              <a:latin typeface="Adobe Caslon Pro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371" y="2405199"/>
            <a:ext cx="94197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We use </a:t>
            </a:r>
            <a:r>
              <a:rPr lang="en-US" sz="2800" b="1" dirty="0" smtClean="0"/>
              <a:t>GRU</a:t>
            </a:r>
            <a:r>
              <a:rPr lang="en-US" sz="2400" dirty="0" smtClean="0"/>
              <a:t> cells, a variation of LSTM cells used in RNNs.</a:t>
            </a:r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endParaRPr lang="en-US" sz="800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  We also use </a:t>
            </a:r>
            <a:r>
              <a:rPr lang="en-US" sz="2800" b="1" dirty="0" smtClean="0"/>
              <a:t>Self Matching Attention</a:t>
            </a:r>
            <a:r>
              <a:rPr lang="en-US" sz="2400" dirty="0" smtClean="0"/>
              <a:t> to relate the question with the     passage.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29D-9091-BA44-BFD2-A3C6D635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SQuAD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A442-00E3-554C-B0D5-969FE52BBF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b="1" dirty="0" smtClean="0"/>
              <a:t>   S</a:t>
            </a:r>
            <a:r>
              <a:rPr lang="en-IN" dirty="0" smtClean="0"/>
              <a:t>tanford</a:t>
            </a:r>
            <a:r>
              <a:rPr lang="en-IN" dirty="0"/>
              <a:t> </a:t>
            </a:r>
            <a:r>
              <a:rPr lang="en-IN" b="1" dirty="0"/>
              <a:t>Qu</a:t>
            </a:r>
            <a:r>
              <a:rPr lang="en-IN" dirty="0"/>
              <a:t>estion </a:t>
            </a:r>
            <a:r>
              <a:rPr lang="en-IN" b="1" dirty="0"/>
              <a:t>A</a:t>
            </a:r>
            <a:r>
              <a:rPr lang="en-IN" dirty="0"/>
              <a:t>nswering </a:t>
            </a:r>
            <a:r>
              <a:rPr lang="en-IN" b="1" dirty="0"/>
              <a:t>D</a:t>
            </a:r>
            <a:r>
              <a:rPr lang="en-IN" dirty="0"/>
              <a:t>ataset (SQuAD) is a reading comprehension dataset, consisting of questions posed by crowdworkers on a set of Wikipedia </a:t>
            </a:r>
            <a:r>
              <a:rPr lang="en-IN" dirty="0" smtClean="0"/>
              <a:t>articles.</a:t>
            </a:r>
          </a:p>
          <a:p>
            <a:pPr marL="0" indent="0" algn="just"/>
            <a:endParaRPr lang="en-IN" sz="800" dirty="0" smtClean="0"/>
          </a:p>
          <a:p>
            <a:pPr marL="0" indent="0" algn="just"/>
            <a:r>
              <a:rPr lang="en-IN" dirty="0" smtClean="0"/>
              <a:t>   The </a:t>
            </a:r>
            <a:r>
              <a:rPr lang="en-IN" dirty="0"/>
              <a:t>answer to every question is a segment of </a:t>
            </a:r>
            <a:r>
              <a:rPr lang="en-IN" dirty="0" smtClean="0"/>
              <a:t>text </a:t>
            </a:r>
            <a:r>
              <a:rPr lang="en-IN" dirty="0"/>
              <a:t>or </a:t>
            </a:r>
            <a:r>
              <a:rPr lang="en-IN" i="1" dirty="0" smtClean="0"/>
              <a:t>span</a:t>
            </a:r>
            <a:r>
              <a:rPr lang="en-IN" dirty="0" smtClean="0"/>
              <a:t> </a:t>
            </a:r>
            <a:r>
              <a:rPr lang="en-IN" dirty="0"/>
              <a:t>from the corresponding reading </a:t>
            </a:r>
            <a:r>
              <a:rPr lang="en-IN" dirty="0" smtClean="0"/>
              <a:t>passage.</a:t>
            </a:r>
          </a:p>
          <a:p>
            <a:pPr marL="0" indent="0" algn="just"/>
            <a:endParaRPr lang="en-IN" sz="800" dirty="0" smtClean="0"/>
          </a:p>
          <a:p>
            <a:pPr marL="0" indent="0" algn="just"/>
            <a:r>
              <a:rPr lang="en-IN" dirty="0" smtClean="0"/>
              <a:t>   Some of </a:t>
            </a:r>
            <a:r>
              <a:rPr lang="en-IN" dirty="0"/>
              <a:t>the question might be </a:t>
            </a:r>
            <a:r>
              <a:rPr lang="en-IN" dirty="0" smtClean="0"/>
              <a:t>unanswerable.</a:t>
            </a:r>
            <a:endParaRPr lang="en-IN" dirty="0"/>
          </a:p>
          <a:p>
            <a:pPr marL="0" indent="0" algn="just"/>
            <a:endParaRPr lang="en-IN" sz="1000" dirty="0"/>
          </a:p>
          <a:p>
            <a:pPr marL="0" indent="0" algn="just"/>
            <a:r>
              <a:rPr lang="en-IN" dirty="0" smtClean="0"/>
              <a:t>   The </a:t>
            </a:r>
            <a:r>
              <a:rPr lang="en-IN" dirty="0"/>
              <a:t>SQuAD dataset utilizes python data </a:t>
            </a:r>
            <a:r>
              <a:rPr lang="en-IN" dirty="0" smtClean="0"/>
              <a:t>structures – nested dictionaries </a:t>
            </a:r>
            <a:r>
              <a:rPr lang="en-IN" dirty="0"/>
              <a:t>and nested </a:t>
            </a:r>
            <a:r>
              <a:rPr lang="en-IN" dirty="0" smtClean="0"/>
              <a:t>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2F8-4832-8B49-BE57-2FC5FDE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38A9-8984-6F4F-83DE-66FF9DC804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199" y="1509486"/>
            <a:ext cx="10802257" cy="652946"/>
          </a:xfrm>
        </p:spPr>
        <p:txBody>
          <a:bodyPr>
            <a:noAutofit/>
          </a:bodyPr>
          <a:lstStyle/>
          <a:p>
            <a:r>
              <a:rPr lang="en-US" sz="2400" dirty="0"/>
              <a:t>SQuAD training set consists of 442 titles with varying number of paragraphs in each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CF6F-5679-4747-A04D-A7482FCF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1" y="2365628"/>
            <a:ext cx="8006148" cy="41494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71BB8-4861-6B45-AE87-DF3509FCA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585</TotalTime>
  <Words>875</Words>
  <Application>Microsoft Office PowerPoint</Application>
  <PresentationFormat>Widescreen</PresentationFormat>
  <Paragraphs>228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Caslon Pro Bold</vt:lpstr>
      <vt:lpstr>Arial</vt:lpstr>
      <vt:lpstr>Calibri</vt:lpstr>
      <vt:lpstr>Century Schoolbook</vt:lpstr>
      <vt:lpstr>Gautami</vt:lpstr>
      <vt:lpstr>Georgia</vt:lpstr>
      <vt:lpstr>Wingdings</vt:lpstr>
      <vt:lpstr>Wingdings 2</vt:lpstr>
      <vt:lpstr>Oriel</vt:lpstr>
      <vt:lpstr>PRODUCT DEVELOPMENT LABORATORY   Department of Computer Science and Engineering NIT ROURKELA</vt:lpstr>
      <vt:lpstr> MACHINE READING COMPREHENSION</vt:lpstr>
      <vt:lpstr>PowerPoint Presentation</vt:lpstr>
      <vt:lpstr>PowerPoint Presentation</vt:lpstr>
      <vt:lpstr>PowerPoint Presentation</vt:lpstr>
      <vt:lpstr>RELATED WORK</vt:lpstr>
      <vt:lpstr>PowerPoint Presentation</vt:lpstr>
      <vt:lpstr>What is SQuAD ?</vt:lpstr>
      <vt:lpstr>DATA ANALYSIS</vt:lpstr>
      <vt:lpstr>TRAIN SET Vs TEST SET</vt:lpstr>
      <vt:lpstr>TRAIN SET Vs TEST SET</vt:lpstr>
      <vt:lpstr>STATISTICAL ANALYSIS OF THE DATASET</vt:lpstr>
      <vt:lpstr>Inference</vt:lpstr>
      <vt:lpstr>ONE HOT ENCODING</vt:lpstr>
      <vt:lpstr>ONE HOT ENCODING</vt:lpstr>
      <vt:lpstr>WORD EMBEDDINGS</vt:lpstr>
      <vt:lpstr>GloVe</vt:lpstr>
      <vt:lpstr>COSINE SIMILARITY</vt:lpstr>
      <vt:lpstr>PowerPoint Presentation</vt:lpstr>
      <vt:lpstr>APPLICATIONS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Kedas</dc:creator>
  <cp:lastModifiedBy>prasanth</cp:lastModifiedBy>
  <cp:revision>46</cp:revision>
  <dcterms:created xsi:type="dcterms:W3CDTF">2019-03-10T19:57:11Z</dcterms:created>
  <dcterms:modified xsi:type="dcterms:W3CDTF">2019-03-15T11:21:05Z</dcterms:modified>
</cp:coreProperties>
</file>