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tton" charset="1" panose="00000500000000000000"/>
      <p:regular r:id="rId10"/>
    </p:embeddedFont>
    <p:embeddedFont>
      <p:font typeface="Hatton Bold" charset="1" panose="00000800000000000000"/>
      <p:regular r:id="rId11"/>
    </p:embeddedFont>
    <p:embeddedFont>
      <p:font typeface="Hatton Extra-Light" charset="1" panose="00000300000000000000"/>
      <p:regular r:id="rId12"/>
    </p:embeddedFont>
    <p:embeddedFont>
      <p:font typeface="Hatton Light" charset="1" panose="00000400000000000000"/>
      <p:regular r:id="rId13"/>
    </p:embeddedFont>
    <p:embeddedFont>
      <p:font typeface="Hatton Semi-Bold" charset="1" panose="00000700000000000000"/>
      <p:regular r:id="rId14"/>
    </p:embeddedFont>
    <p:embeddedFont>
      <p:font typeface="Hatton Ultra-Bold" charset="1" panose="00000900000000000000"/>
      <p:regular r:id="rId15"/>
    </p:embeddedFont>
    <p:embeddedFont>
      <p:font typeface="Hatton Heavy" charset="1" panose="00000A00000000000000"/>
      <p:regular r:id="rId16"/>
    </p:embeddedFont>
    <p:embeddedFont>
      <p:font typeface="Nourd" charset="1" panose="00000500000000000000"/>
      <p:regular r:id="rId17"/>
    </p:embeddedFont>
    <p:embeddedFont>
      <p:font typeface="Nourd Bold" charset="1" panose="00000800000000000000"/>
      <p:regular r:id="rId18"/>
    </p:embeddedFont>
    <p:embeddedFont>
      <p:font typeface="Nourd Light" charset="1" panose="00000400000000000000"/>
      <p:regular r:id="rId19"/>
    </p:embeddedFont>
    <p:embeddedFont>
      <p:font typeface="Nourd Medium" charset="1" panose="00000600000000000000"/>
      <p:regular r:id="rId20"/>
    </p:embeddedFont>
    <p:embeddedFont>
      <p:font typeface="Nourd Semi-Bold" charset="1" panose="00000700000000000000"/>
      <p:regular r:id="rId21"/>
    </p:embeddedFont>
    <p:embeddedFont>
      <p:font typeface="Nourd Heavy" charset="1" panose="00000A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12441740" y="4922675"/>
            <a:ext cx="5085708" cy="4114800"/>
          </a:xfrm>
          <a:custGeom>
            <a:avLst/>
            <a:gdLst/>
            <a:ahLst/>
            <a:cxnLst/>
            <a:rect r="r" b="b" t="t" l="l"/>
            <a:pathLst>
              <a:path h="4114800" w="5085708">
                <a:moveTo>
                  <a:pt x="0" y="0"/>
                </a:moveTo>
                <a:lnTo>
                  <a:pt x="5085708" y="0"/>
                </a:lnTo>
                <a:lnTo>
                  <a:pt x="50857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2407" y="405580"/>
            <a:ext cx="17875593" cy="2473371"/>
          </a:xfrm>
          <a:prstGeom prst="rect">
            <a:avLst/>
          </a:prstGeom>
        </p:spPr>
        <p:txBody>
          <a:bodyPr anchor="t" rtlCol="false" tIns="0" lIns="0" bIns="0" rIns="0">
            <a:spAutoFit/>
          </a:bodyPr>
          <a:lstStyle/>
          <a:p>
            <a:pPr algn="ctr">
              <a:lnSpc>
                <a:spcPts val="9172"/>
              </a:lnSpc>
            </a:pPr>
            <a:r>
              <a:rPr lang="en-US" sz="9172">
                <a:solidFill>
                  <a:srgbClr val="1C1C1C"/>
                </a:solidFill>
                <a:latin typeface="Hatton Ultra-Bold"/>
              </a:rPr>
              <a:t>AARNA : MENTAL WELLBEING</a:t>
            </a:r>
          </a:p>
        </p:txBody>
      </p:sp>
      <p:sp>
        <p:nvSpPr>
          <p:cNvPr name="TextBox 4" id="4"/>
          <p:cNvSpPr txBox="true"/>
          <p:nvPr/>
        </p:nvSpPr>
        <p:spPr>
          <a:xfrm rot="0">
            <a:off x="-1365117" y="3444871"/>
            <a:ext cx="12398487" cy="613368"/>
          </a:xfrm>
          <a:prstGeom prst="rect">
            <a:avLst/>
          </a:prstGeom>
        </p:spPr>
        <p:txBody>
          <a:bodyPr anchor="t" rtlCol="false" tIns="0" lIns="0" bIns="0" rIns="0">
            <a:spAutoFit/>
          </a:bodyPr>
          <a:lstStyle/>
          <a:p>
            <a:pPr algn="ctr">
              <a:lnSpc>
                <a:spcPts val="4648"/>
              </a:lnSpc>
              <a:spcBef>
                <a:spcPct val="0"/>
              </a:spcBef>
            </a:pPr>
            <a:r>
              <a:rPr lang="en-US" sz="4648">
                <a:solidFill>
                  <a:srgbClr val="1C1C1C"/>
                </a:solidFill>
                <a:latin typeface="Nourd Bold"/>
              </a:rPr>
              <a:t>Team name</a:t>
            </a:r>
            <a:r>
              <a:rPr lang="en-US" sz="4648">
                <a:solidFill>
                  <a:srgbClr val="1C1C1C"/>
                </a:solidFill>
                <a:latin typeface="Nourd"/>
              </a:rPr>
              <a:t> : Mighty Minds </a:t>
            </a:r>
          </a:p>
        </p:txBody>
      </p:sp>
      <p:sp>
        <p:nvSpPr>
          <p:cNvPr name="AutoShape 5" id="5"/>
          <p:cNvSpPr/>
          <p:nvPr/>
        </p:nvSpPr>
        <p:spPr>
          <a:xfrm>
            <a:off x="753414" y="9891796"/>
            <a:ext cx="16244877" cy="0"/>
          </a:xfrm>
          <a:prstGeom prst="line">
            <a:avLst/>
          </a:prstGeom>
          <a:ln cap="flat" w="57150">
            <a:solidFill>
              <a:srgbClr val="1C1C1C"/>
            </a:solidFill>
            <a:prstDash val="solid"/>
            <a:headEnd type="none" len="sm" w="sm"/>
            <a:tailEnd type="none" len="sm" w="sm"/>
          </a:ln>
        </p:spPr>
      </p:sp>
      <p:sp>
        <p:nvSpPr>
          <p:cNvPr name="TextBox 6" id="6"/>
          <p:cNvSpPr txBox="true"/>
          <p:nvPr/>
        </p:nvSpPr>
        <p:spPr>
          <a:xfrm rot="0">
            <a:off x="525868" y="4620215"/>
            <a:ext cx="11915872" cy="1212931"/>
          </a:xfrm>
          <a:prstGeom prst="rect">
            <a:avLst/>
          </a:prstGeom>
        </p:spPr>
        <p:txBody>
          <a:bodyPr anchor="t" rtlCol="false" tIns="0" lIns="0" bIns="0" rIns="0">
            <a:spAutoFit/>
          </a:bodyPr>
          <a:lstStyle/>
          <a:p>
            <a:pPr algn="ctr">
              <a:lnSpc>
                <a:spcPts val="4696"/>
              </a:lnSpc>
              <a:spcBef>
                <a:spcPct val="0"/>
              </a:spcBef>
            </a:pPr>
            <a:r>
              <a:rPr lang="en-US" sz="4696">
                <a:solidFill>
                  <a:srgbClr val="1C1C1C"/>
                </a:solidFill>
                <a:latin typeface="Nourd Bold"/>
              </a:rPr>
              <a:t> College Name : </a:t>
            </a:r>
            <a:r>
              <a:rPr lang="en-US" sz="4696">
                <a:solidFill>
                  <a:srgbClr val="1C1C1C"/>
                </a:solidFill>
                <a:latin typeface="Nourd"/>
              </a:rPr>
              <a:t>Baderia global institute of engineering and management , jabalpur </a:t>
            </a:r>
          </a:p>
        </p:txBody>
      </p:sp>
      <p:sp>
        <p:nvSpPr>
          <p:cNvPr name="TextBox 7" id="7"/>
          <p:cNvSpPr txBox="true"/>
          <p:nvPr/>
        </p:nvSpPr>
        <p:spPr>
          <a:xfrm rot="0">
            <a:off x="-1133178" y="6696909"/>
            <a:ext cx="12398487" cy="1194393"/>
          </a:xfrm>
          <a:prstGeom prst="rect">
            <a:avLst/>
          </a:prstGeom>
        </p:spPr>
        <p:txBody>
          <a:bodyPr anchor="t" rtlCol="false" tIns="0" lIns="0" bIns="0" rIns="0">
            <a:spAutoFit/>
          </a:bodyPr>
          <a:lstStyle/>
          <a:p>
            <a:pPr algn="ctr">
              <a:lnSpc>
                <a:spcPts val="4648"/>
              </a:lnSpc>
            </a:pPr>
            <a:r>
              <a:rPr lang="en-US" sz="4648">
                <a:solidFill>
                  <a:srgbClr val="1C1C1C"/>
                </a:solidFill>
                <a:latin typeface="Nourd Bold"/>
              </a:rPr>
              <a:t>Team member: </a:t>
            </a:r>
            <a:r>
              <a:rPr lang="en-US" sz="4648">
                <a:solidFill>
                  <a:srgbClr val="1C1C1C"/>
                </a:solidFill>
                <a:latin typeface="Nourd"/>
              </a:rPr>
              <a:t>Prashu Jain</a:t>
            </a:r>
          </a:p>
          <a:p>
            <a:pPr algn="ctr">
              <a:lnSpc>
                <a:spcPts val="4648"/>
              </a:lnSpc>
              <a:spcBef>
                <a:spcPct val="0"/>
              </a:spcBef>
            </a:pPr>
            <a:r>
              <a:rPr lang="en-US" sz="4648">
                <a:solidFill>
                  <a:srgbClr val="1C1C1C"/>
                </a:solidFill>
                <a:latin typeface="Nourd"/>
              </a:rPr>
              <a:t>                             Roshan Sen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AutoShape 2" id="2"/>
          <p:cNvSpPr/>
          <p:nvPr/>
        </p:nvSpPr>
        <p:spPr>
          <a:xfrm>
            <a:off x="753414" y="9891796"/>
            <a:ext cx="16244877" cy="0"/>
          </a:xfrm>
          <a:prstGeom prst="line">
            <a:avLst/>
          </a:prstGeom>
          <a:ln cap="flat" w="57150">
            <a:solidFill>
              <a:srgbClr val="1C1C1C"/>
            </a:solidFill>
            <a:prstDash val="solid"/>
            <a:headEnd type="none" len="sm" w="sm"/>
            <a:tailEnd type="none" len="sm" w="sm"/>
          </a:ln>
        </p:spPr>
      </p:sp>
      <p:sp>
        <p:nvSpPr>
          <p:cNvPr name="Freeform 3" id="3"/>
          <p:cNvSpPr/>
          <p:nvPr/>
        </p:nvSpPr>
        <p:spPr>
          <a:xfrm flipH="false" flipV="false" rot="0">
            <a:off x="11446193" y="2947706"/>
            <a:ext cx="6501240" cy="3834815"/>
          </a:xfrm>
          <a:custGeom>
            <a:avLst/>
            <a:gdLst/>
            <a:ahLst/>
            <a:cxnLst/>
            <a:rect r="r" b="b" t="t" l="l"/>
            <a:pathLst>
              <a:path h="3834815" w="6501240">
                <a:moveTo>
                  <a:pt x="0" y="0"/>
                </a:moveTo>
                <a:lnTo>
                  <a:pt x="6501239" y="0"/>
                </a:lnTo>
                <a:lnTo>
                  <a:pt x="6501239" y="3834815"/>
                </a:lnTo>
                <a:lnTo>
                  <a:pt x="0" y="3834815"/>
                </a:lnTo>
                <a:lnTo>
                  <a:pt x="0" y="0"/>
                </a:lnTo>
                <a:close/>
              </a:path>
            </a:pathLst>
          </a:custGeom>
          <a:blipFill>
            <a:blip r:embed="rId2"/>
            <a:stretch>
              <a:fillRect l="-846" t="0" r="-846" b="-14518"/>
            </a:stretch>
          </a:blipFill>
        </p:spPr>
      </p:sp>
      <p:sp>
        <p:nvSpPr>
          <p:cNvPr name="TextBox 4" id="4"/>
          <p:cNvSpPr txBox="true"/>
          <p:nvPr/>
        </p:nvSpPr>
        <p:spPr>
          <a:xfrm rot="0">
            <a:off x="219394" y="2102127"/>
            <a:ext cx="10811112" cy="6860275"/>
          </a:xfrm>
          <a:prstGeom prst="rect">
            <a:avLst/>
          </a:prstGeom>
        </p:spPr>
        <p:txBody>
          <a:bodyPr anchor="t" rtlCol="false" tIns="0" lIns="0" bIns="0" rIns="0">
            <a:spAutoFit/>
          </a:bodyPr>
          <a:lstStyle/>
          <a:p>
            <a:pPr algn="ctr" marL="627545" indent="-313773" lvl="1">
              <a:lnSpc>
                <a:spcPts val="2906"/>
              </a:lnSpc>
              <a:buFont typeface="Arial"/>
              <a:buChar char="•"/>
            </a:pPr>
            <a:r>
              <a:rPr lang="en-US" sz="2906">
                <a:solidFill>
                  <a:srgbClr val="1C1C1C"/>
                </a:solidFill>
                <a:latin typeface="Nourd"/>
              </a:rPr>
              <a:t>Mental health problems are very common. In a single week, at least one in six of us has problems with our mental health .</a:t>
            </a:r>
          </a:p>
          <a:p>
            <a:pPr algn="ctr">
              <a:lnSpc>
                <a:spcPts val="2906"/>
              </a:lnSpc>
            </a:pPr>
          </a:p>
          <a:p>
            <a:pPr algn="ctr" marL="627545" indent="-313773" lvl="1">
              <a:lnSpc>
                <a:spcPts val="2906"/>
              </a:lnSpc>
              <a:buFont typeface="Arial"/>
              <a:buChar char="•"/>
            </a:pPr>
            <a:r>
              <a:rPr lang="en-US" sz="2906">
                <a:solidFill>
                  <a:srgbClr val="1C1C1C"/>
                </a:solidFill>
                <a:latin typeface="Nourd"/>
              </a:rPr>
              <a:t>  They include the painful feelings and thoughts that we all have at times – including periods of sadness, hopelessness and fear.</a:t>
            </a:r>
          </a:p>
          <a:p>
            <a:pPr algn="ctr">
              <a:lnSpc>
                <a:spcPts val="2906"/>
              </a:lnSpc>
            </a:pPr>
          </a:p>
          <a:p>
            <a:pPr algn="ctr" marL="627545" indent="-313773" lvl="1">
              <a:lnSpc>
                <a:spcPts val="2906"/>
              </a:lnSpc>
              <a:buFont typeface="Arial"/>
              <a:buChar char="•"/>
            </a:pPr>
            <a:r>
              <a:rPr lang="en-US" sz="2906">
                <a:solidFill>
                  <a:srgbClr val="1C1C1C"/>
                </a:solidFill>
                <a:latin typeface="Nourd"/>
              </a:rPr>
              <a:t>Many people suffer from more than one mental disorder at a given time. </a:t>
            </a:r>
          </a:p>
          <a:p>
            <a:pPr algn="ctr">
              <a:lnSpc>
                <a:spcPts val="2906"/>
              </a:lnSpc>
            </a:pPr>
          </a:p>
          <a:p>
            <a:pPr algn="ctr" marL="627545" indent="-313773" lvl="1">
              <a:lnSpc>
                <a:spcPts val="2906"/>
              </a:lnSpc>
              <a:buFont typeface="Arial"/>
              <a:buChar char="•"/>
            </a:pPr>
            <a:r>
              <a:rPr lang="en-US" sz="2906">
                <a:solidFill>
                  <a:srgbClr val="1C1C1C"/>
                </a:solidFill>
                <a:latin typeface="Nourd"/>
              </a:rPr>
              <a:t>While major depression can develop at a</a:t>
            </a:r>
          </a:p>
          <a:p>
            <a:pPr algn="ctr">
              <a:lnSpc>
                <a:spcPts val="2906"/>
              </a:lnSpc>
            </a:pPr>
            <a:r>
              <a:rPr lang="en-US" sz="2906">
                <a:solidFill>
                  <a:srgbClr val="1C1C1C"/>
                </a:solidFill>
                <a:latin typeface="Nourd"/>
              </a:rPr>
              <a:t>any age, the average age at onset is the mid-20s.</a:t>
            </a:r>
          </a:p>
          <a:p>
            <a:pPr algn="ctr">
              <a:lnSpc>
                <a:spcPts val="2906"/>
              </a:lnSpc>
            </a:pPr>
          </a:p>
          <a:p>
            <a:pPr algn="ctr" marL="627545" indent="-313773" lvl="1">
              <a:lnSpc>
                <a:spcPts val="2906"/>
              </a:lnSpc>
              <a:buFont typeface="Arial"/>
              <a:buChar char="•"/>
            </a:pPr>
            <a:r>
              <a:rPr lang="en-US" sz="2906">
                <a:solidFill>
                  <a:srgbClr val="1C1C1C"/>
                </a:solidFill>
                <a:latin typeface="Nourd"/>
              </a:rPr>
              <a:t>The highest suicide rates in the U.S. are found in Caucasian men over age 85. However, suicide is also one of the leading causes of death in adolescents and adults ages 15 to 24.</a:t>
            </a:r>
          </a:p>
          <a:p>
            <a:pPr algn="ctr">
              <a:lnSpc>
                <a:spcPts val="2906"/>
              </a:lnSpc>
            </a:pPr>
          </a:p>
          <a:p>
            <a:pPr algn="ctr">
              <a:lnSpc>
                <a:spcPts val="2906"/>
              </a:lnSpc>
            </a:pPr>
          </a:p>
        </p:txBody>
      </p:sp>
      <p:sp>
        <p:nvSpPr>
          <p:cNvPr name="TextBox 5" id="5"/>
          <p:cNvSpPr txBox="true"/>
          <p:nvPr/>
        </p:nvSpPr>
        <p:spPr>
          <a:xfrm rot="0">
            <a:off x="3251185" y="488950"/>
            <a:ext cx="11249335" cy="1146176"/>
          </a:xfrm>
          <a:prstGeom prst="rect">
            <a:avLst/>
          </a:prstGeom>
        </p:spPr>
        <p:txBody>
          <a:bodyPr anchor="t" rtlCol="false" tIns="0" lIns="0" bIns="0" rIns="0">
            <a:spAutoFit/>
          </a:bodyPr>
          <a:lstStyle/>
          <a:p>
            <a:pPr algn="ctr">
              <a:lnSpc>
                <a:spcPts val="8000"/>
              </a:lnSpc>
            </a:pPr>
            <a:r>
              <a:rPr lang="en-US" sz="8000">
                <a:solidFill>
                  <a:srgbClr val="1C1C1C"/>
                </a:solidFill>
                <a:latin typeface="Hatton Ultra-Bold"/>
              </a:rPr>
              <a:t>THE PROBLEMS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214931" y="0"/>
            <a:ext cx="2614250" cy="3000574"/>
          </a:xfrm>
          <a:custGeom>
            <a:avLst/>
            <a:gdLst/>
            <a:ahLst/>
            <a:cxnLst/>
            <a:rect r="r" b="b" t="t" l="l"/>
            <a:pathLst>
              <a:path h="3000574" w="2614250">
                <a:moveTo>
                  <a:pt x="0" y="0"/>
                </a:moveTo>
                <a:lnTo>
                  <a:pt x="2614251" y="0"/>
                </a:lnTo>
                <a:lnTo>
                  <a:pt x="2614251" y="3000574"/>
                </a:lnTo>
                <a:lnTo>
                  <a:pt x="0" y="3000574"/>
                </a:lnTo>
                <a:lnTo>
                  <a:pt x="0" y="0"/>
                </a:lnTo>
                <a:close/>
              </a:path>
            </a:pathLst>
          </a:custGeom>
          <a:blipFill>
            <a:blip r:embed="rId2"/>
            <a:stretch>
              <a:fillRect l="0" t="0" r="0" b="0"/>
            </a:stretch>
          </a:blipFill>
        </p:spPr>
      </p:sp>
      <p:sp>
        <p:nvSpPr>
          <p:cNvPr name="Freeform 3" id="3"/>
          <p:cNvSpPr/>
          <p:nvPr/>
        </p:nvSpPr>
        <p:spPr>
          <a:xfrm flipH="false" flipV="false" rot="0">
            <a:off x="14722198" y="5102342"/>
            <a:ext cx="3272815" cy="5184658"/>
          </a:xfrm>
          <a:custGeom>
            <a:avLst/>
            <a:gdLst/>
            <a:ahLst/>
            <a:cxnLst/>
            <a:rect r="r" b="b" t="t" l="l"/>
            <a:pathLst>
              <a:path h="5184658" w="3272815">
                <a:moveTo>
                  <a:pt x="0" y="0"/>
                </a:moveTo>
                <a:lnTo>
                  <a:pt x="3272815" y="0"/>
                </a:lnTo>
                <a:lnTo>
                  <a:pt x="3272815" y="5184658"/>
                </a:lnTo>
                <a:lnTo>
                  <a:pt x="0" y="5184658"/>
                </a:lnTo>
                <a:lnTo>
                  <a:pt x="0" y="0"/>
                </a:lnTo>
                <a:close/>
              </a:path>
            </a:pathLst>
          </a:custGeom>
          <a:blipFill>
            <a:blip r:embed="rId3"/>
            <a:stretch>
              <a:fillRect l="0" t="0" r="0" b="0"/>
            </a:stretch>
          </a:blipFill>
        </p:spPr>
      </p:sp>
      <p:sp>
        <p:nvSpPr>
          <p:cNvPr name="TextBox 4" id="4"/>
          <p:cNvSpPr txBox="true"/>
          <p:nvPr/>
        </p:nvSpPr>
        <p:spPr>
          <a:xfrm rot="0">
            <a:off x="2829182" y="2063601"/>
            <a:ext cx="15317706" cy="1137782"/>
          </a:xfrm>
          <a:prstGeom prst="rect">
            <a:avLst/>
          </a:prstGeom>
        </p:spPr>
        <p:txBody>
          <a:bodyPr anchor="t" rtlCol="false" tIns="0" lIns="0" bIns="0" rIns="0">
            <a:spAutoFit/>
          </a:bodyPr>
          <a:lstStyle/>
          <a:p>
            <a:pPr algn="ctr">
              <a:lnSpc>
                <a:spcPts val="8044"/>
              </a:lnSpc>
            </a:pPr>
            <a:r>
              <a:rPr lang="en-US" sz="8044">
                <a:solidFill>
                  <a:srgbClr val="1C1C1C"/>
                </a:solidFill>
                <a:latin typeface="Hatton Bold"/>
              </a:rPr>
              <a:t>PROBLEM STATEMENT</a:t>
            </a:r>
          </a:p>
        </p:txBody>
      </p:sp>
      <p:sp>
        <p:nvSpPr>
          <p:cNvPr name="TextBox 5" id="5"/>
          <p:cNvSpPr txBox="true"/>
          <p:nvPr/>
        </p:nvSpPr>
        <p:spPr>
          <a:xfrm rot="0">
            <a:off x="1028700" y="5755222"/>
            <a:ext cx="13529424" cy="1735450"/>
          </a:xfrm>
          <a:prstGeom prst="rect">
            <a:avLst/>
          </a:prstGeom>
        </p:spPr>
        <p:txBody>
          <a:bodyPr anchor="t" rtlCol="false" tIns="0" lIns="0" bIns="0" rIns="0">
            <a:spAutoFit/>
          </a:bodyPr>
          <a:lstStyle/>
          <a:p>
            <a:pPr>
              <a:lnSpc>
                <a:spcPts val="6959"/>
              </a:lnSpc>
            </a:pPr>
            <a:r>
              <a:rPr lang="en-US" sz="4970">
                <a:solidFill>
                  <a:srgbClr val="1C1C1C"/>
                </a:solidFill>
                <a:latin typeface="Nourd"/>
              </a:rPr>
              <a:t>Self identifying mental health status and get </a:t>
            </a:r>
          </a:p>
          <a:p>
            <a:pPr>
              <a:lnSpc>
                <a:spcPts val="6959"/>
              </a:lnSpc>
            </a:pPr>
            <a:r>
              <a:rPr lang="en-US" sz="4970">
                <a:solidFill>
                  <a:srgbClr val="1C1C1C"/>
                </a:solidFill>
                <a:latin typeface="Nourd"/>
              </a:rPr>
              <a:t>guidance for support.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717612" y="-240413"/>
            <a:ext cx="3804535" cy="3761734"/>
          </a:xfrm>
          <a:custGeom>
            <a:avLst/>
            <a:gdLst/>
            <a:ahLst/>
            <a:cxnLst/>
            <a:rect r="r" b="b" t="t" l="l"/>
            <a:pathLst>
              <a:path h="3761734" w="3804535">
                <a:moveTo>
                  <a:pt x="0" y="0"/>
                </a:moveTo>
                <a:lnTo>
                  <a:pt x="3804536" y="0"/>
                </a:lnTo>
                <a:lnTo>
                  <a:pt x="3804536" y="3761734"/>
                </a:lnTo>
                <a:lnTo>
                  <a:pt x="0" y="3761734"/>
                </a:lnTo>
                <a:lnTo>
                  <a:pt x="0" y="0"/>
                </a:lnTo>
                <a:close/>
              </a:path>
            </a:pathLst>
          </a:custGeom>
          <a:blipFill>
            <a:blip r:embed="rId2"/>
            <a:stretch>
              <a:fillRect l="0" t="0" r="0" b="0"/>
            </a:stretch>
          </a:blipFill>
        </p:spPr>
      </p:sp>
      <p:sp>
        <p:nvSpPr>
          <p:cNvPr name="Freeform 3" id="3"/>
          <p:cNvSpPr/>
          <p:nvPr/>
        </p:nvSpPr>
        <p:spPr>
          <a:xfrm flipH="false" flipV="false" rot="0">
            <a:off x="14324000" y="5714500"/>
            <a:ext cx="3683230" cy="3980077"/>
          </a:xfrm>
          <a:custGeom>
            <a:avLst/>
            <a:gdLst/>
            <a:ahLst/>
            <a:cxnLst/>
            <a:rect r="r" b="b" t="t" l="l"/>
            <a:pathLst>
              <a:path h="3980077" w="3683230">
                <a:moveTo>
                  <a:pt x="0" y="0"/>
                </a:moveTo>
                <a:lnTo>
                  <a:pt x="3683230" y="0"/>
                </a:lnTo>
                <a:lnTo>
                  <a:pt x="3683230" y="3980077"/>
                </a:lnTo>
                <a:lnTo>
                  <a:pt x="0" y="3980077"/>
                </a:lnTo>
                <a:lnTo>
                  <a:pt x="0" y="0"/>
                </a:lnTo>
                <a:close/>
              </a:path>
            </a:pathLst>
          </a:custGeom>
          <a:blipFill>
            <a:blip r:embed="rId3"/>
            <a:stretch>
              <a:fillRect l="0" t="0" r="0" b="0"/>
            </a:stretch>
          </a:blipFill>
        </p:spPr>
      </p:sp>
      <p:sp>
        <p:nvSpPr>
          <p:cNvPr name="TextBox 4" id="4"/>
          <p:cNvSpPr txBox="true"/>
          <p:nvPr/>
        </p:nvSpPr>
        <p:spPr>
          <a:xfrm rot="0">
            <a:off x="0" y="1458031"/>
            <a:ext cx="15317706" cy="1137782"/>
          </a:xfrm>
          <a:prstGeom prst="rect">
            <a:avLst/>
          </a:prstGeom>
        </p:spPr>
        <p:txBody>
          <a:bodyPr anchor="t" rtlCol="false" tIns="0" lIns="0" bIns="0" rIns="0">
            <a:spAutoFit/>
          </a:bodyPr>
          <a:lstStyle/>
          <a:p>
            <a:pPr algn="ctr">
              <a:lnSpc>
                <a:spcPts val="8044"/>
              </a:lnSpc>
            </a:pPr>
            <a:r>
              <a:rPr lang="en-US" sz="8044">
                <a:solidFill>
                  <a:srgbClr val="1C1C1C"/>
                </a:solidFill>
                <a:latin typeface="Hatton Bold"/>
              </a:rPr>
              <a:t>SOLUTION</a:t>
            </a:r>
          </a:p>
        </p:txBody>
      </p:sp>
      <p:sp>
        <p:nvSpPr>
          <p:cNvPr name="TextBox 5" id="5"/>
          <p:cNvSpPr txBox="true"/>
          <p:nvPr/>
        </p:nvSpPr>
        <p:spPr>
          <a:xfrm rot="0">
            <a:off x="-233094" y="3943410"/>
            <a:ext cx="12802730" cy="5314890"/>
          </a:xfrm>
          <a:prstGeom prst="rect">
            <a:avLst/>
          </a:prstGeom>
        </p:spPr>
        <p:txBody>
          <a:bodyPr anchor="t" rtlCol="false" tIns="0" lIns="0" bIns="0" rIns="0">
            <a:spAutoFit/>
          </a:bodyPr>
          <a:lstStyle/>
          <a:p>
            <a:pPr marL="648207" indent="-324103" lvl="1">
              <a:lnSpc>
                <a:spcPts val="4203"/>
              </a:lnSpc>
              <a:buFont typeface="Arial"/>
              <a:buChar char="•"/>
            </a:pPr>
            <a:r>
              <a:rPr lang="en-US" sz="3002">
                <a:solidFill>
                  <a:srgbClr val="1C1C1C"/>
                </a:solidFill>
                <a:latin typeface="Nourd"/>
              </a:rPr>
              <a:t> This application will be taken into interest the problems regarding mental health issues such as depression , anxiety , stress , bipolar disorder etc .</a:t>
            </a:r>
          </a:p>
          <a:p>
            <a:pPr>
              <a:lnSpc>
                <a:spcPts val="4203"/>
              </a:lnSpc>
            </a:pPr>
          </a:p>
          <a:p>
            <a:pPr marL="648207" indent="-324103" lvl="1">
              <a:lnSpc>
                <a:spcPts val="4203"/>
              </a:lnSpc>
              <a:buFont typeface="Arial"/>
              <a:buChar char="•"/>
            </a:pPr>
            <a:r>
              <a:rPr lang="en-US" sz="3002">
                <a:solidFill>
                  <a:srgbClr val="1C1C1C"/>
                </a:solidFill>
                <a:latin typeface="Nourd"/>
              </a:rPr>
              <a:t>Where in , through this web application people will be able to identify their problems for a particular mental condition and will get to know what’s the exact problem they are facing and what precautions must be taken to cure themselves , and people can also connect to peers for more convenience .</a:t>
            </a:r>
          </a:p>
          <a:p>
            <a:pPr>
              <a:lnSpc>
                <a:spcPts val="4203"/>
              </a:lnSpc>
            </a:pPr>
          </a:p>
        </p:txBody>
      </p:sp>
      <p:sp>
        <p:nvSpPr>
          <p:cNvPr name="Freeform 6" id="6"/>
          <p:cNvSpPr/>
          <p:nvPr/>
        </p:nvSpPr>
        <p:spPr>
          <a:xfrm flipH="false" flipV="false" rot="0">
            <a:off x="12569635" y="246583"/>
            <a:ext cx="5203134" cy="4896917"/>
          </a:xfrm>
          <a:custGeom>
            <a:avLst/>
            <a:gdLst/>
            <a:ahLst/>
            <a:cxnLst/>
            <a:rect r="r" b="b" t="t" l="l"/>
            <a:pathLst>
              <a:path h="4896917" w="5203134">
                <a:moveTo>
                  <a:pt x="0" y="0"/>
                </a:moveTo>
                <a:lnTo>
                  <a:pt x="5203135" y="0"/>
                </a:lnTo>
                <a:lnTo>
                  <a:pt x="5203135" y="4896917"/>
                </a:lnTo>
                <a:lnTo>
                  <a:pt x="0" y="4896917"/>
                </a:lnTo>
                <a:lnTo>
                  <a:pt x="0" y="0"/>
                </a:lnTo>
                <a:close/>
              </a:path>
            </a:pathLst>
          </a:custGeom>
          <a:blipFill>
            <a:blip r:embed="rId4"/>
            <a:stretch>
              <a:fillRect l="-1020" t="0" r="-547"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1221359" y="507686"/>
            <a:ext cx="3804535" cy="3761734"/>
          </a:xfrm>
          <a:custGeom>
            <a:avLst/>
            <a:gdLst/>
            <a:ahLst/>
            <a:cxnLst/>
            <a:rect r="r" b="b" t="t" l="l"/>
            <a:pathLst>
              <a:path h="3761734" w="3804535">
                <a:moveTo>
                  <a:pt x="0" y="0"/>
                </a:moveTo>
                <a:lnTo>
                  <a:pt x="3804535" y="0"/>
                </a:lnTo>
                <a:lnTo>
                  <a:pt x="3804535" y="3761734"/>
                </a:lnTo>
                <a:lnTo>
                  <a:pt x="0" y="3761734"/>
                </a:lnTo>
                <a:lnTo>
                  <a:pt x="0" y="0"/>
                </a:lnTo>
                <a:close/>
              </a:path>
            </a:pathLst>
          </a:custGeom>
          <a:blipFill>
            <a:blip r:embed="rId2"/>
            <a:stretch>
              <a:fillRect l="0" t="0" r="0" b="0"/>
            </a:stretch>
          </a:blipFill>
        </p:spPr>
      </p:sp>
      <p:sp>
        <p:nvSpPr>
          <p:cNvPr name="Freeform 3" id="3"/>
          <p:cNvSpPr/>
          <p:nvPr/>
        </p:nvSpPr>
        <p:spPr>
          <a:xfrm flipH="false" flipV="false" rot="0">
            <a:off x="13576070" y="4971081"/>
            <a:ext cx="3683230" cy="3980077"/>
          </a:xfrm>
          <a:custGeom>
            <a:avLst/>
            <a:gdLst/>
            <a:ahLst/>
            <a:cxnLst/>
            <a:rect r="r" b="b" t="t" l="l"/>
            <a:pathLst>
              <a:path h="3980077" w="3683230">
                <a:moveTo>
                  <a:pt x="0" y="0"/>
                </a:moveTo>
                <a:lnTo>
                  <a:pt x="3683230" y="0"/>
                </a:lnTo>
                <a:lnTo>
                  <a:pt x="3683230" y="3980077"/>
                </a:lnTo>
                <a:lnTo>
                  <a:pt x="0" y="3980077"/>
                </a:lnTo>
                <a:lnTo>
                  <a:pt x="0" y="0"/>
                </a:lnTo>
                <a:close/>
              </a:path>
            </a:pathLst>
          </a:custGeom>
          <a:blipFill>
            <a:blip r:embed="rId3"/>
            <a:stretch>
              <a:fillRect l="0" t="0" r="0" b="0"/>
            </a:stretch>
          </a:blipFill>
        </p:spPr>
      </p:sp>
      <p:sp>
        <p:nvSpPr>
          <p:cNvPr name="TextBox 4" id="4"/>
          <p:cNvSpPr txBox="true"/>
          <p:nvPr/>
        </p:nvSpPr>
        <p:spPr>
          <a:xfrm rot="0">
            <a:off x="6497445" y="235626"/>
            <a:ext cx="11496763" cy="4907874"/>
          </a:xfrm>
          <a:prstGeom prst="rect">
            <a:avLst/>
          </a:prstGeom>
        </p:spPr>
        <p:txBody>
          <a:bodyPr anchor="t" rtlCol="false" tIns="0" lIns="0" bIns="0" rIns="0">
            <a:spAutoFit/>
          </a:bodyPr>
          <a:lstStyle/>
          <a:p>
            <a:pPr marL="545495" indent="-272747" lvl="1">
              <a:lnSpc>
                <a:spcPts val="3537"/>
              </a:lnSpc>
              <a:buFont typeface="Arial"/>
              <a:buChar char="•"/>
            </a:pPr>
            <a:r>
              <a:rPr lang="en-US" sz="2526">
                <a:solidFill>
                  <a:srgbClr val="1C1C1C"/>
                </a:solidFill>
                <a:latin typeface="Nourd"/>
              </a:rPr>
              <a:t>After login/signup process , a user will have two options for one-to-one conversation : </a:t>
            </a:r>
            <a:r>
              <a:rPr lang="en-US" sz="2526">
                <a:solidFill>
                  <a:srgbClr val="1C1C1C"/>
                </a:solidFill>
                <a:latin typeface="Nourd Bold"/>
              </a:rPr>
              <a:t>1. Chat with counsellors through AI , 2. Call with counsellors </a:t>
            </a:r>
            <a:r>
              <a:rPr lang="en-US" sz="2526">
                <a:solidFill>
                  <a:srgbClr val="1C1C1C"/>
                </a:solidFill>
                <a:latin typeface="Nourd"/>
              </a:rPr>
              <a:t>regarding the problem a user is facing .</a:t>
            </a:r>
          </a:p>
          <a:p>
            <a:pPr>
              <a:lnSpc>
                <a:spcPts val="3537"/>
              </a:lnSpc>
            </a:pPr>
          </a:p>
          <a:p>
            <a:pPr marL="545495" indent="-272747" lvl="1">
              <a:lnSpc>
                <a:spcPts val="3537"/>
              </a:lnSpc>
              <a:buFont typeface="Arial"/>
              <a:buChar char="•"/>
            </a:pPr>
            <a:r>
              <a:rPr lang="en-US" sz="2526">
                <a:solidFill>
                  <a:srgbClr val="1C1C1C"/>
                </a:solidFill>
                <a:latin typeface="Nourd"/>
              </a:rPr>
              <a:t>Once , the user is able to identify the problem through a counsellor , the user will get categories option where they will choose the category (such as depression , anxiety, stress , bipolar disorder etc). After selecting the particular problem , user will have several questions regarding those problems which help them to identify the current mental stage of their condition . </a:t>
            </a:r>
          </a:p>
          <a:p>
            <a:pPr>
              <a:lnSpc>
                <a:spcPts val="3537"/>
              </a:lnSpc>
            </a:pPr>
          </a:p>
        </p:txBody>
      </p:sp>
      <p:sp>
        <p:nvSpPr>
          <p:cNvPr name="TextBox 5" id="5"/>
          <p:cNvSpPr txBox="true"/>
          <p:nvPr/>
        </p:nvSpPr>
        <p:spPr>
          <a:xfrm rot="0">
            <a:off x="-185591" y="4923456"/>
            <a:ext cx="12994891" cy="5355463"/>
          </a:xfrm>
          <a:prstGeom prst="rect">
            <a:avLst/>
          </a:prstGeom>
        </p:spPr>
        <p:txBody>
          <a:bodyPr anchor="t" rtlCol="false" tIns="0" lIns="0" bIns="0" rIns="0">
            <a:spAutoFit/>
          </a:bodyPr>
          <a:lstStyle/>
          <a:p>
            <a:pPr marL="546226" indent="-273113" lvl="1">
              <a:lnSpc>
                <a:spcPts val="3541"/>
              </a:lnSpc>
              <a:buFont typeface="Arial"/>
              <a:buChar char="•"/>
            </a:pPr>
            <a:r>
              <a:rPr lang="en-US" sz="2529">
                <a:solidFill>
                  <a:srgbClr val="1C1C1C"/>
                </a:solidFill>
                <a:latin typeface="Nourd"/>
              </a:rPr>
              <a:t>After analysing the condition , A report is generated through AI . </a:t>
            </a:r>
          </a:p>
          <a:p>
            <a:pPr>
              <a:lnSpc>
                <a:spcPts val="3541"/>
              </a:lnSpc>
            </a:pPr>
          </a:p>
          <a:p>
            <a:pPr marL="546226" indent="-273113" lvl="1">
              <a:lnSpc>
                <a:spcPts val="3541"/>
              </a:lnSpc>
              <a:buFont typeface="Arial"/>
              <a:buChar char="•"/>
            </a:pPr>
            <a:r>
              <a:rPr lang="en-US" sz="2529">
                <a:solidFill>
                  <a:srgbClr val="1C1C1C"/>
                </a:solidFill>
                <a:latin typeface="Nourd"/>
              </a:rPr>
              <a:t>Report is analyzed and level of condition is checked on the basis of User’s score which is defined by the total numbers of questions asked . User’s score will show the severe condition , intermediate condition and normal condition of the user which will be generated through AI .</a:t>
            </a:r>
          </a:p>
          <a:p>
            <a:pPr>
              <a:lnSpc>
                <a:spcPts val="3541"/>
              </a:lnSpc>
            </a:pPr>
          </a:p>
          <a:p>
            <a:pPr marL="546226" indent="-273113" lvl="1">
              <a:lnSpc>
                <a:spcPts val="3541"/>
              </a:lnSpc>
              <a:buFont typeface="Arial"/>
              <a:buChar char="•"/>
            </a:pPr>
            <a:r>
              <a:rPr lang="en-US" sz="2529">
                <a:solidFill>
                  <a:srgbClr val="1C1C1C"/>
                </a:solidFill>
                <a:latin typeface="Nourd"/>
              </a:rPr>
              <a:t>After report is checked , for intermediate and normal conditions blogs , neurological games and therapy videos are available and for severe condition consultations with the psychiatrists and neurologists , peer-to-peer connections and group sessions will be available . </a:t>
            </a:r>
          </a:p>
          <a:p>
            <a:pPr>
              <a:lnSpc>
                <a:spcPts val="354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2511928" y="3160594"/>
            <a:ext cx="12422342" cy="6770044"/>
          </a:xfrm>
          <a:custGeom>
            <a:avLst/>
            <a:gdLst/>
            <a:ahLst/>
            <a:cxnLst/>
            <a:rect r="r" b="b" t="t" l="l"/>
            <a:pathLst>
              <a:path h="6770044" w="12422342">
                <a:moveTo>
                  <a:pt x="0" y="0"/>
                </a:moveTo>
                <a:lnTo>
                  <a:pt x="12422342" y="0"/>
                </a:lnTo>
                <a:lnTo>
                  <a:pt x="12422342" y="6770043"/>
                </a:lnTo>
                <a:lnTo>
                  <a:pt x="0" y="6770043"/>
                </a:lnTo>
                <a:lnTo>
                  <a:pt x="0" y="0"/>
                </a:lnTo>
                <a:close/>
              </a:path>
            </a:pathLst>
          </a:custGeom>
          <a:blipFill>
            <a:blip r:embed="rId2"/>
            <a:stretch>
              <a:fillRect l="0" t="-611" r="0" b="-1018"/>
            </a:stretch>
          </a:blipFill>
        </p:spPr>
      </p:sp>
      <p:sp>
        <p:nvSpPr>
          <p:cNvPr name="Freeform 3" id="3"/>
          <p:cNvSpPr/>
          <p:nvPr/>
        </p:nvSpPr>
        <p:spPr>
          <a:xfrm flipH="false" flipV="false" rot="0">
            <a:off x="1515140" y="2899255"/>
            <a:ext cx="2700644" cy="2057400"/>
          </a:xfrm>
          <a:custGeom>
            <a:avLst/>
            <a:gdLst/>
            <a:ahLst/>
            <a:cxnLst/>
            <a:rect r="r" b="b" t="t" l="l"/>
            <a:pathLst>
              <a:path h="2057400" w="2700644">
                <a:moveTo>
                  <a:pt x="0" y="0"/>
                </a:moveTo>
                <a:lnTo>
                  <a:pt x="2700645" y="0"/>
                </a:lnTo>
                <a:lnTo>
                  <a:pt x="2700645"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42449" y="780329"/>
            <a:ext cx="15516851" cy="1153689"/>
          </a:xfrm>
          <a:prstGeom prst="rect">
            <a:avLst/>
          </a:prstGeom>
        </p:spPr>
        <p:txBody>
          <a:bodyPr anchor="t" rtlCol="false" tIns="0" lIns="0" bIns="0" rIns="0">
            <a:spAutoFit/>
          </a:bodyPr>
          <a:lstStyle/>
          <a:p>
            <a:pPr algn="ctr">
              <a:lnSpc>
                <a:spcPts val="8149"/>
              </a:lnSpc>
            </a:pPr>
            <a:r>
              <a:rPr lang="en-US" sz="8149">
                <a:solidFill>
                  <a:srgbClr val="1C1C1C"/>
                </a:solidFill>
                <a:latin typeface="Hatton Bold"/>
              </a:rPr>
              <a:t>WORKING APPROACH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12725256" y="5151867"/>
            <a:ext cx="5251937" cy="4825218"/>
          </a:xfrm>
          <a:custGeom>
            <a:avLst/>
            <a:gdLst/>
            <a:ahLst/>
            <a:cxnLst/>
            <a:rect r="r" b="b" t="t" l="l"/>
            <a:pathLst>
              <a:path h="4825218" w="5251937">
                <a:moveTo>
                  <a:pt x="0" y="0"/>
                </a:moveTo>
                <a:lnTo>
                  <a:pt x="5251937" y="0"/>
                </a:lnTo>
                <a:lnTo>
                  <a:pt x="5251937" y="4825218"/>
                </a:lnTo>
                <a:lnTo>
                  <a:pt x="0" y="4825218"/>
                </a:lnTo>
                <a:lnTo>
                  <a:pt x="0" y="0"/>
                </a:lnTo>
                <a:close/>
              </a:path>
            </a:pathLst>
          </a:custGeom>
          <a:blipFill>
            <a:blip r:embed="rId2"/>
            <a:stretch>
              <a:fillRect l="0" t="0" r="0" b="0"/>
            </a:stretch>
          </a:blipFill>
        </p:spPr>
      </p:sp>
      <p:sp>
        <p:nvSpPr>
          <p:cNvPr name="Freeform 3" id="3"/>
          <p:cNvSpPr/>
          <p:nvPr/>
        </p:nvSpPr>
        <p:spPr>
          <a:xfrm flipH="false" flipV="false" rot="0">
            <a:off x="0" y="199883"/>
            <a:ext cx="4445640" cy="3710089"/>
          </a:xfrm>
          <a:custGeom>
            <a:avLst/>
            <a:gdLst/>
            <a:ahLst/>
            <a:cxnLst/>
            <a:rect r="r" b="b" t="t" l="l"/>
            <a:pathLst>
              <a:path h="3710089" w="4445640">
                <a:moveTo>
                  <a:pt x="0" y="0"/>
                </a:moveTo>
                <a:lnTo>
                  <a:pt x="4445640" y="0"/>
                </a:lnTo>
                <a:lnTo>
                  <a:pt x="4445640" y="3710089"/>
                </a:lnTo>
                <a:lnTo>
                  <a:pt x="0" y="37100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465493" y="1731791"/>
            <a:ext cx="15317706" cy="1137782"/>
          </a:xfrm>
          <a:prstGeom prst="rect">
            <a:avLst/>
          </a:prstGeom>
        </p:spPr>
        <p:txBody>
          <a:bodyPr anchor="t" rtlCol="false" tIns="0" lIns="0" bIns="0" rIns="0">
            <a:spAutoFit/>
          </a:bodyPr>
          <a:lstStyle/>
          <a:p>
            <a:pPr algn="ctr">
              <a:lnSpc>
                <a:spcPts val="8044"/>
              </a:lnSpc>
            </a:pPr>
            <a:r>
              <a:rPr lang="en-US" sz="8044">
                <a:solidFill>
                  <a:srgbClr val="1C1C1C"/>
                </a:solidFill>
                <a:latin typeface="Hatton Bold"/>
              </a:rPr>
              <a:t>TECHNOLOGY STACK</a:t>
            </a:r>
          </a:p>
        </p:txBody>
      </p:sp>
      <p:sp>
        <p:nvSpPr>
          <p:cNvPr name="TextBox 5" id="5"/>
          <p:cNvSpPr txBox="true"/>
          <p:nvPr/>
        </p:nvSpPr>
        <p:spPr>
          <a:xfrm rot="0">
            <a:off x="2219383" y="4268146"/>
            <a:ext cx="11373142" cy="5708938"/>
          </a:xfrm>
          <a:prstGeom prst="rect">
            <a:avLst/>
          </a:prstGeom>
        </p:spPr>
        <p:txBody>
          <a:bodyPr anchor="t" rtlCol="false" tIns="0" lIns="0" bIns="0" rIns="0">
            <a:spAutoFit/>
          </a:bodyPr>
          <a:lstStyle/>
          <a:p>
            <a:pPr marL="780187" indent="-390094" lvl="1">
              <a:lnSpc>
                <a:spcPts val="5059"/>
              </a:lnSpc>
              <a:buFont typeface="Arial"/>
              <a:buChar char="•"/>
            </a:pPr>
            <a:r>
              <a:rPr lang="en-US" sz="3613">
                <a:solidFill>
                  <a:srgbClr val="1C1C1C"/>
                </a:solidFill>
                <a:latin typeface="Nourd"/>
              </a:rPr>
              <a:t>Frontend : HTML , CSS , JAVASCRIPT , React</a:t>
            </a:r>
          </a:p>
          <a:p>
            <a:pPr>
              <a:lnSpc>
                <a:spcPts val="5059"/>
              </a:lnSpc>
            </a:pPr>
          </a:p>
          <a:p>
            <a:pPr marL="780187" indent="-390094" lvl="1">
              <a:lnSpc>
                <a:spcPts val="5059"/>
              </a:lnSpc>
              <a:buFont typeface="Arial"/>
              <a:buChar char="•"/>
            </a:pPr>
            <a:r>
              <a:rPr lang="en-US" sz="3613">
                <a:solidFill>
                  <a:srgbClr val="1C1C1C"/>
                </a:solidFill>
                <a:latin typeface="Nourd"/>
              </a:rPr>
              <a:t>Backend : Node.js (Express.js) ,   WebRTC (video conferencing)</a:t>
            </a:r>
          </a:p>
          <a:p>
            <a:pPr>
              <a:lnSpc>
                <a:spcPts val="5059"/>
              </a:lnSpc>
            </a:pPr>
          </a:p>
          <a:p>
            <a:pPr marL="780187" indent="-390094" lvl="1">
              <a:lnSpc>
                <a:spcPts val="5059"/>
              </a:lnSpc>
              <a:buFont typeface="Arial"/>
              <a:buChar char="•"/>
            </a:pPr>
            <a:r>
              <a:rPr lang="en-US" sz="3613">
                <a:solidFill>
                  <a:srgbClr val="1C1C1C"/>
                </a:solidFill>
                <a:latin typeface="Nourd"/>
              </a:rPr>
              <a:t>Database : MySQL</a:t>
            </a:r>
          </a:p>
          <a:p>
            <a:pPr>
              <a:lnSpc>
                <a:spcPts val="5059"/>
              </a:lnSpc>
            </a:pPr>
          </a:p>
          <a:p>
            <a:pPr marL="780187" indent="-390094" lvl="1">
              <a:lnSpc>
                <a:spcPts val="5059"/>
              </a:lnSpc>
              <a:buFont typeface="Arial"/>
              <a:buChar char="•"/>
            </a:pPr>
            <a:r>
              <a:rPr lang="en-US" sz="3613">
                <a:solidFill>
                  <a:srgbClr val="1C1C1C"/>
                </a:solidFill>
                <a:latin typeface="Nourd"/>
              </a:rPr>
              <a:t>Artificial Intelligence , APIs</a:t>
            </a:r>
          </a:p>
          <a:p>
            <a:pPr>
              <a:lnSpc>
                <a:spcPts val="50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AD8"/>
        </a:solidFill>
      </p:bgPr>
    </p:bg>
    <p:spTree>
      <p:nvGrpSpPr>
        <p:cNvPr id="1" name=""/>
        <p:cNvGrpSpPr/>
        <p:nvPr/>
      </p:nvGrpSpPr>
      <p:grpSpPr>
        <a:xfrm>
          <a:off x="0" y="0"/>
          <a:ext cx="0" cy="0"/>
          <a:chOff x="0" y="0"/>
          <a:chExt cx="0" cy="0"/>
        </a:xfrm>
      </p:grpSpPr>
      <p:sp>
        <p:nvSpPr>
          <p:cNvPr name="Freeform 2" id="2"/>
          <p:cNvSpPr/>
          <p:nvPr/>
        </p:nvSpPr>
        <p:spPr>
          <a:xfrm flipH="false" flipV="false" rot="0">
            <a:off x="15548861" y="2001035"/>
            <a:ext cx="1783349" cy="6284931"/>
          </a:xfrm>
          <a:custGeom>
            <a:avLst/>
            <a:gdLst/>
            <a:ahLst/>
            <a:cxnLst/>
            <a:rect r="r" b="b" t="t" l="l"/>
            <a:pathLst>
              <a:path h="6284931" w="1783349">
                <a:moveTo>
                  <a:pt x="0" y="0"/>
                </a:moveTo>
                <a:lnTo>
                  <a:pt x="1783349" y="0"/>
                </a:lnTo>
                <a:lnTo>
                  <a:pt x="1783349" y="6284930"/>
                </a:lnTo>
                <a:lnTo>
                  <a:pt x="0" y="6284930"/>
                </a:lnTo>
                <a:lnTo>
                  <a:pt x="0" y="0"/>
                </a:lnTo>
                <a:close/>
              </a:path>
            </a:pathLst>
          </a:custGeom>
          <a:blipFill>
            <a:blip r:embed="rId2"/>
            <a:stretch>
              <a:fillRect l="0" t="0" r="0" b="0"/>
            </a:stretch>
          </a:blipFill>
        </p:spPr>
      </p:sp>
      <p:sp>
        <p:nvSpPr>
          <p:cNvPr name="Freeform 3" id="3"/>
          <p:cNvSpPr/>
          <p:nvPr/>
        </p:nvSpPr>
        <p:spPr>
          <a:xfrm flipH="false" flipV="false" rot="0">
            <a:off x="673979" y="2157271"/>
            <a:ext cx="2346972" cy="5972458"/>
          </a:xfrm>
          <a:custGeom>
            <a:avLst/>
            <a:gdLst/>
            <a:ahLst/>
            <a:cxnLst/>
            <a:rect r="r" b="b" t="t" l="l"/>
            <a:pathLst>
              <a:path h="5972458" w="2346972">
                <a:moveTo>
                  <a:pt x="0" y="0"/>
                </a:moveTo>
                <a:lnTo>
                  <a:pt x="2346972" y="0"/>
                </a:lnTo>
                <a:lnTo>
                  <a:pt x="2346972" y="5972458"/>
                </a:lnTo>
                <a:lnTo>
                  <a:pt x="0" y="5972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47465" y="3820340"/>
            <a:ext cx="14593071" cy="1854089"/>
          </a:xfrm>
          <a:prstGeom prst="rect">
            <a:avLst/>
          </a:prstGeom>
        </p:spPr>
        <p:txBody>
          <a:bodyPr anchor="t" rtlCol="false" tIns="0" lIns="0" bIns="0" rIns="0">
            <a:spAutoFit/>
          </a:bodyPr>
          <a:lstStyle/>
          <a:p>
            <a:pPr algn="ctr">
              <a:lnSpc>
                <a:spcPts val="12995"/>
              </a:lnSpc>
            </a:pPr>
            <a:r>
              <a:rPr lang="en-US" sz="12995">
                <a:solidFill>
                  <a:srgbClr val="1C1C1C"/>
                </a:solidFill>
                <a:latin typeface="Hatton Ultra-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DAF_Rah28NQ</dc:identifier>
  <dcterms:modified xsi:type="dcterms:W3CDTF">2011-08-01T06:04:30Z</dcterms:modified>
  <cp:revision>1</cp:revision>
  <dc:title>portfolio</dc:title>
</cp:coreProperties>
</file>