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99" r:id="rId7"/>
    <p:sldId id="269" r:id="rId8"/>
    <p:sldId id="300" r:id="rId9"/>
    <p:sldId id="301" r:id="rId10"/>
    <p:sldId id="302" r:id="rId11"/>
    <p:sldId id="303" r:id="rId12"/>
    <p:sldId id="304" r:id="rId13"/>
    <p:sldId id="306" r:id="rId14"/>
    <p:sldId id="307" r:id="rId15"/>
    <p:sldId id="271" r:id="rId16"/>
  </p:sldIdLst>
  <p:sldSz cx="9144000" cy="5143500" type="screen16x9"/>
  <p:notesSz cx="6858000" cy="9144000"/>
  <p:embeddedFontLst>
    <p:embeddedFont>
      <p:font typeface="Share Tech" charset="0"/>
      <p:regular r:id="rId18"/>
    </p:embeddedFont>
    <p:embeddedFont>
      <p:font typeface="Maven Pro" charset="0"/>
      <p:regular r:id="rId19"/>
      <p:bold r:id="rId20"/>
    </p:embeddedFont>
    <p:embeddedFont>
      <p:font typeface="Fira Sans Condensed Medium" charset="0"/>
      <p:regular r:id="rId21"/>
      <p:bold r:id="rId22"/>
      <p:italic r:id="rId23"/>
      <p:boldItalic r:id="rId24"/>
    </p:embeddedFont>
    <p:embeddedFont>
      <p:font typeface="Advent Pro SemiBold" charset="0"/>
      <p:regular r:id="rId25"/>
      <p:bold r:id="rId26"/>
    </p:embeddedFont>
    <p:embeddedFont>
      <p:font typeface="Fira Sans Extra Condensed Medium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A3E8061-851B-4A6B-95C5-0AD4FA827668}">
  <a:tblStyle styleId="{EA3E8061-851B-4A6B-95C5-0AD4FA8276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6823" autoAdjust="0"/>
    <p:restoredTop sz="94975" autoAdjust="0"/>
  </p:normalViewPr>
  <p:slideViewPr>
    <p:cSldViewPr>
      <p:cViewPr varScale="1">
        <p:scale>
          <a:sx n="112" d="100"/>
          <a:sy n="112" d="100"/>
        </p:scale>
        <p:origin x="-1195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59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71800" y="2495550"/>
            <a:ext cx="31242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  <a:latin typeface="Share Tech" charset="0"/>
              </a:rPr>
              <a:t>Team Members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Share Tech" charset="0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00200" y="590550"/>
            <a:ext cx="6020700" cy="20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hare Tech" charset="0"/>
              </a:rPr>
              <a:t>Brain Tumor Detection Using Convolutional Neural Network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Share Tech" charset="0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6248400" y="438150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Share Tech" charset="0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>
            <a:off x="1066800" y="1504950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Share Tech" charset="0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Share Tech" charset="0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Share Tech" charset="0"/>
              </a:endParaRPr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Share Tech" charset="0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Share Tech" charset="0"/>
              </a:endParaRPr>
            </a:p>
          </p:txBody>
        </p:sp>
      </p:grpSp>
      <p:sp>
        <p:nvSpPr>
          <p:cNvPr id="31" name="Google Shape;434;p25"/>
          <p:cNvSpPr txBox="1">
            <a:spLocks/>
          </p:cNvSpPr>
          <p:nvPr/>
        </p:nvSpPr>
        <p:spPr>
          <a:xfrm>
            <a:off x="1295400" y="325755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Prashun Roy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ID : 1206018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38" name="Google Shape;434;p25"/>
          <p:cNvSpPr txBox="1">
            <a:spLocks/>
          </p:cNvSpPr>
          <p:nvPr/>
        </p:nvSpPr>
        <p:spPr>
          <a:xfrm>
            <a:off x="2743200" y="3257550"/>
            <a:ext cx="1981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  <a:defRPr/>
            </a:pPr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MD. Hasibul Hasan Raad</a:t>
            </a:r>
          </a:p>
          <a:p>
            <a:pPr lvl="0" algn="ctr">
              <a:buClr>
                <a:schemeClr val="lt1"/>
              </a:buClr>
              <a:buSzPts val="2800"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ID : 1206016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39" name="Google Shape;434;p25"/>
          <p:cNvSpPr txBox="1">
            <a:spLocks/>
          </p:cNvSpPr>
          <p:nvPr/>
        </p:nvSpPr>
        <p:spPr>
          <a:xfrm>
            <a:off x="3048000" y="401955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  <a:defRPr/>
            </a:pPr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Rabeya Sultana</a:t>
            </a:r>
          </a:p>
          <a:p>
            <a:pPr lvl="0" algn="ctr">
              <a:buClr>
                <a:schemeClr val="lt1"/>
              </a:buClr>
              <a:buSzPts val="2800"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ID : 1206020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40" name="Google Shape;434;p25"/>
          <p:cNvSpPr txBox="1">
            <a:spLocks/>
          </p:cNvSpPr>
          <p:nvPr/>
        </p:nvSpPr>
        <p:spPr>
          <a:xfrm>
            <a:off x="1371600" y="401955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  <a:defRPr/>
            </a:pPr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MD. Minhajul Islam</a:t>
            </a:r>
          </a:p>
          <a:p>
            <a:pPr lvl="0" algn="ctr">
              <a:buClr>
                <a:schemeClr val="lt1"/>
              </a:buClr>
              <a:buSzPts val="2800"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ID : 1205029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41" name="Google Shape;434;p25"/>
          <p:cNvSpPr txBox="1">
            <a:spLocks/>
          </p:cNvSpPr>
          <p:nvPr/>
        </p:nvSpPr>
        <p:spPr>
          <a:xfrm>
            <a:off x="4572000" y="32575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  <a:defRPr/>
            </a:pPr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Syeda Tamanna Hossain</a:t>
            </a:r>
          </a:p>
          <a:p>
            <a:pPr lvl="0" algn="ctr">
              <a:buClr>
                <a:schemeClr val="lt1"/>
              </a:buClr>
              <a:buSzPts val="2800"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ID : 1206015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42" name="Google Shape;434;p25"/>
          <p:cNvSpPr txBox="1">
            <a:spLocks/>
          </p:cNvSpPr>
          <p:nvPr/>
        </p:nvSpPr>
        <p:spPr>
          <a:xfrm>
            <a:off x="6324600" y="3257550"/>
            <a:ext cx="160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  <a:defRPr/>
            </a:pPr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Maisha Mahmud</a:t>
            </a:r>
          </a:p>
          <a:p>
            <a:pPr lvl="0" algn="ctr">
              <a:buClr>
                <a:schemeClr val="lt1"/>
              </a:buClr>
              <a:buSzPts val="2800"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ID 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1206019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43" name="Google Shape;434;p25"/>
          <p:cNvSpPr txBox="1">
            <a:spLocks/>
          </p:cNvSpPr>
          <p:nvPr/>
        </p:nvSpPr>
        <p:spPr>
          <a:xfrm>
            <a:off x="4724400" y="401955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  <a:defRPr/>
            </a:pPr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Zahid Hasan</a:t>
            </a:r>
          </a:p>
          <a:p>
            <a:pPr lvl="0" algn="ctr">
              <a:buClr>
                <a:schemeClr val="lt1"/>
              </a:buClr>
              <a:buSzPts val="2800"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ID : 1206001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48" name="Google Shape;434;p25"/>
          <p:cNvSpPr txBox="1">
            <a:spLocks/>
          </p:cNvSpPr>
          <p:nvPr/>
        </p:nvSpPr>
        <p:spPr>
          <a:xfrm>
            <a:off x="6324600" y="401955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  <a:defRPr/>
            </a:pPr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MD. Maruf Hasan</a:t>
            </a:r>
          </a:p>
          <a:p>
            <a:pPr lvl="0" algn="ctr">
              <a:buClr>
                <a:schemeClr val="lt1"/>
              </a:buClr>
              <a:buSzPts val="2800"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ID : 1206003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819150"/>
            <a:ext cx="3962400" cy="533400"/>
          </a:xfrm>
        </p:spPr>
        <p:txBody>
          <a:bodyPr/>
          <a:lstStyle/>
          <a:p>
            <a:r>
              <a:rPr lang="en-US" sz="3200" dirty="0" smtClean="0">
                <a:latin typeface="Share Tech" charset="0"/>
              </a:rPr>
              <a:t>Single Prediction  </a:t>
            </a:r>
            <a:endParaRPr lang="en-US" sz="3200" dirty="0">
              <a:latin typeface="Share Tech" charset="0"/>
            </a:endParaRPr>
          </a:p>
        </p:txBody>
      </p:sp>
      <p:pic>
        <p:nvPicPr>
          <p:cNvPr id="5" name="Picture 4" descr="yes_or_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71750"/>
            <a:ext cx="1676400" cy="1865824"/>
          </a:xfrm>
          <a:prstGeom prst="rect">
            <a:avLst/>
          </a:prstGeom>
        </p:spPr>
      </p:pic>
      <p:pic>
        <p:nvPicPr>
          <p:cNvPr id="6" name="Picture 5" descr="yes_or_no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571750"/>
            <a:ext cx="1802921" cy="1828800"/>
          </a:xfrm>
          <a:prstGeom prst="rect">
            <a:avLst/>
          </a:prstGeom>
        </p:spPr>
      </p:pic>
      <p:pic>
        <p:nvPicPr>
          <p:cNvPr id="7" name="Picture 6" descr="yes_or_no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571750"/>
            <a:ext cx="1752600" cy="1861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1657350"/>
            <a:ext cx="455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hare Tech" charset="0"/>
              </a:rPr>
              <a:t>We used 3  test cases for prediction </a:t>
            </a:r>
            <a:endParaRPr lang="en-US" sz="2400" dirty="0">
              <a:solidFill>
                <a:schemeClr val="bg1"/>
              </a:solidFill>
              <a:latin typeface="Share Tech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5410200" cy="577800"/>
          </a:xfrm>
        </p:spPr>
        <p:txBody>
          <a:bodyPr/>
          <a:lstStyle/>
          <a:p>
            <a:r>
              <a:rPr lang="en-US" dirty="0" smtClean="0"/>
              <a:t>Result with high accuracy</a:t>
            </a: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0363"/>
            <a:ext cx="5097840" cy="4249787"/>
          </a:xfrm>
          <a:prstGeom prst="rect">
            <a:avLst/>
          </a:prstGeom>
        </p:spPr>
      </p:pic>
      <p:pic>
        <p:nvPicPr>
          <p:cNvPr id="5" name="Picture 4" descr="yes_or_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200149"/>
            <a:ext cx="2286000" cy="2544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209550"/>
            <a:ext cx="4953000" cy="577800"/>
          </a:xfrm>
        </p:spPr>
        <p:txBody>
          <a:bodyPr/>
          <a:lstStyle/>
          <a:p>
            <a:r>
              <a:rPr lang="en-US" dirty="0" smtClean="0"/>
              <a:t>Result with high accuracy</a:t>
            </a:r>
            <a:endParaRPr lang="en-US" dirty="0"/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5761"/>
            <a:ext cx="5105400" cy="4273949"/>
          </a:xfrm>
          <a:prstGeom prst="rect">
            <a:avLst/>
          </a:prstGeom>
        </p:spPr>
      </p:pic>
      <p:pic>
        <p:nvPicPr>
          <p:cNvPr id="5" name="Picture 4" descr="yes_or_no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123950"/>
            <a:ext cx="2253651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209550"/>
            <a:ext cx="5029200" cy="577800"/>
          </a:xfrm>
        </p:spPr>
        <p:txBody>
          <a:bodyPr/>
          <a:lstStyle/>
          <a:p>
            <a:r>
              <a:rPr lang="en-US" dirty="0" smtClean="0"/>
              <a:t>Result with high accuracy</a:t>
            </a:r>
            <a:endParaRPr lang="en-US" dirty="0"/>
          </a:p>
        </p:txBody>
      </p:sp>
      <p:pic>
        <p:nvPicPr>
          <p:cNvPr id="6" name="Picture 5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42950"/>
            <a:ext cx="5105400" cy="4272363"/>
          </a:xfrm>
          <a:prstGeom prst="rect">
            <a:avLst/>
          </a:prstGeom>
        </p:spPr>
      </p:pic>
      <p:pic>
        <p:nvPicPr>
          <p:cNvPr id="7" name="Picture 6" descr="yes_or_no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047750"/>
            <a:ext cx="2209800" cy="2346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90550"/>
            <a:ext cx="4478100" cy="553325"/>
          </a:xfrm>
        </p:spPr>
        <p:txBody>
          <a:bodyPr/>
          <a:lstStyle/>
          <a:p>
            <a:pPr marL="342900"/>
            <a:r>
              <a:rPr lang="en-US" sz="3200" dirty="0" smtClean="0">
                <a:latin typeface="Share Tech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1" y="1428750"/>
            <a:ext cx="7772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 The Model is able to create and train that give us very high accuracy on unseen data using relatively low input data (~253 images ) 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Share Tech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 Proper image processing based on the problem statement is what separates a good model from a bad one.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Share Tech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Transfer learning can simplify even complicated problem with the drawback of computation time.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Share Tech" charset="0"/>
              </a:rPr>
              <a:t>Introduction and Motivation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Share Tech" charset="0"/>
              </a:rPr>
              <a:t>Dataset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Share Tech" charset="0"/>
              </a:rPr>
              <a:t>Data Preprocessing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Share Tech" charset="0"/>
              </a:rPr>
              <a:t>Building the CNN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Share Tech" charset="0"/>
              </a:rPr>
              <a:t>Training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Share Tech" charset="0"/>
              </a:rPr>
              <a:t>Result and Challenges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latin typeface="Share Tech" charset="0"/>
              </a:rPr>
              <a:t>Conclusion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Share Tech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hare Tech" charset="0"/>
              </a:rPr>
              <a:t>CONTENTS</a:t>
            </a:r>
            <a:endParaRPr>
              <a:latin typeface="Share Tech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Introduction and Motivation</a:t>
            </a:r>
          </a:p>
        </p:txBody>
      </p:sp>
      <p:sp>
        <p:nvSpPr>
          <p:cNvPr id="42" name="Google Shape;465;p26"/>
          <p:cNvSpPr txBox="1">
            <a:spLocks/>
          </p:cNvSpPr>
          <p:nvPr/>
        </p:nvSpPr>
        <p:spPr>
          <a:xfrm>
            <a:off x="457200" y="1063525"/>
            <a:ext cx="8534400" cy="364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  Brain Tumor is one of the most dangerous  disease which require early and accurately detection methods.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Share Tech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  Now most detection and diagnosis methods depend on decision of neurology specialist and radiologist for image evaluation which possible to human errors and time consuming.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Share Tech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  The main purpose of this project is to build a robust CNN model that can classify if the object has a tumor or not based on Brain MRI scan images with an acceptable accuracy for medical grade application.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itchFamily="2" charset="2"/>
              <a:buChar char="q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hare Tech" charset="0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Source</a:t>
            </a: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 Placeholder 62"/>
          <p:cNvSpPr>
            <a:spLocks noGrp="1"/>
          </p:cNvSpPr>
          <p:nvPr>
            <p:ph type="body" idx="1"/>
          </p:nvPr>
        </p:nvSpPr>
        <p:spPr>
          <a:xfrm>
            <a:off x="533400" y="1123950"/>
            <a:ext cx="7458375" cy="1524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hare Tech" charset="0"/>
              </a:rPr>
              <a:t>No tumor (98 images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0" name="Picture 79" descr="1 n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4950"/>
            <a:ext cx="990600" cy="990600"/>
          </a:xfrm>
          <a:prstGeom prst="rect">
            <a:avLst/>
          </a:prstGeom>
        </p:spPr>
      </p:pic>
      <p:pic>
        <p:nvPicPr>
          <p:cNvPr id="81" name="Picture 80" descr="3 n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504950"/>
            <a:ext cx="1066800" cy="990600"/>
          </a:xfrm>
          <a:prstGeom prst="rect">
            <a:avLst/>
          </a:prstGeom>
        </p:spPr>
      </p:pic>
      <p:pic>
        <p:nvPicPr>
          <p:cNvPr id="82" name="Picture 81" descr="10 n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1504950"/>
            <a:ext cx="990600" cy="990601"/>
          </a:xfrm>
          <a:prstGeom prst="rect">
            <a:avLst/>
          </a:prstGeom>
        </p:spPr>
      </p:pic>
      <p:pic>
        <p:nvPicPr>
          <p:cNvPr id="83" name="Picture 82" descr="23 n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1428750"/>
            <a:ext cx="916919" cy="1066800"/>
          </a:xfrm>
          <a:prstGeom prst="rect">
            <a:avLst/>
          </a:prstGeom>
        </p:spPr>
      </p:pic>
      <p:pic>
        <p:nvPicPr>
          <p:cNvPr id="84" name="Picture 83" descr="N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1428750"/>
            <a:ext cx="914400" cy="1119808"/>
          </a:xfrm>
          <a:prstGeom prst="rect">
            <a:avLst/>
          </a:prstGeom>
        </p:spPr>
      </p:pic>
      <p:pic>
        <p:nvPicPr>
          <p:cNvPr id="85" name="Picture 84" descr="no 9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1428750"/>
            <a:ext cx="990600" cy="1070527"/>
          </a:xfrm>
          <a:prstGeom prst="rect">
            <a:avLst/>
          </a:prstGeom>
        </p:spPr>
      </p:pic>
      <p:sp>
        <p:nvSpPr>
          <p:cNvPr id="87" name="Text Placeholder 62"/>
          <p:cNvSpPr txBox="1">
            <a:spLocks/>
          </p:cNvSpPr>
          <p:nvPr/>
        </p:nvSpPr>
        <p:spPr>
          <a:xfrm>
            <a:off x="533400" y="2724150"/>
            <a:ext cx="7458375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tabLst/>
              <a:defRPr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Share Tech" charset="0"/>
                <a:ea typeface="Maven Pro"/>
                <a:cs typeface="Maven Pro"/>
                <a:sym typeface="Maven Pro"/>
              </a:rPr>
              <a:t>With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Share Tech" charset="0"/>
                <a:ea typeface="Maven Pro"/>
                <a:cs typeface="Maven Pro"/>
                <a:sym typeface="Maven Pro"/>
              </a:rPr>
              <a:t> tumor (155 images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aven Pro"/>
                <a:ea typeface="Maven Pro"/>
                <a:cs typeface="Maven Pro"/>
                <a:sym typeface="Maven Pro"/>
              </a:rPr>
              <a:t>) 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8" name="Picture 87" descr="Y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105150"/>
            <a:ext cx="914400" cy="1107440"/>
          </a:xfrm>
          <a:prstGeom prst="rect">
            <a:avLst/>
          </a:prstGeom>
        </p:spPr>
      </p:pic>
      <p:pic>
        <p:nvPicPr>
          <p:cNvPr id="89" name="Picture 88" descr="Y16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3105150"/>
            <a:ext cx="914400" cy="1051706"/>
          </a:xfrm>
          <a:prstGeom prst="rect">
            <a:avLst/>
          </a:prstGeom>
        </p:spPr>
      </p:pic>
      <p:pic>
        <p:nvPicPr>
          <p:cNvPr id="90" name="Picture 89" descr="Y2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4200" y="3105150"/>
            <a:ext cx="1143000" cy="1066800"/>
          </a:xfrm>
          <a:prstGeom prst="rect">
            <a:avLst/>
          </a:prstGeom>
        </p:spPr>
      </p:pic>
      <p:pic>
        <p:nvPicPr>
          <p:cNvPr id="91" name="Picture 90" descr="Y17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5800" y="3105150"/>
            <a:ext cx="1027684" cy="1066800"/>
          </a:xfrm>
          <a:prstGeom prst="rect">
            <a:avLst/>
          </a:prstGeom>
        </p:spPr>
      </p:pic>
      <p:pic>
        <p:nvPicPr>
          <p:cNvPr id="92" name="Picture 91" descr="Y65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0" y="3105150"/>
            <a:ext cx="899976" cy="1066800"/>
          </a:xfrm>
          <a:prstGeom prst="rect">
            <a:avLst/>
          </a:prstGeom>
        </p:spPr>
      </p:pic>
      <p:pic>
        <p:nvPicPr>
          <p:cNvPr id="93" name="Picture 92" descr="Y248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81800" y="3105150"/>
            <a:ext cx="978747" cy="10668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038600" y="4781550"/>
            <a:ext cx="434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Data source : https://www.kaggle.com/navoneel/brain-mri-images-for-brain-tumor-detection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Image Preprocessing </a:t>
            </a: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458200" y="379095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charset="0"/>
            </a:endParaRPr>
          </a:p>
        </p:txBody>
      </p:sp>
      <p:sp>
        <p:nvSpPr>
          <p:cNvPr id="33" name="Subtitle 27"/>
          <p:cNvSpPr>
            <a:spLocks noGrp="1"/>
          </p:cNvSpPr>
          <p:nvPr>
            <p:ph type="subTitle" idx="1"/>
          </p:nvPr>
        </p:nvSpPr>
        <p:spPr>
          <a:xfrm>
            <a:off x="457200" y="1428750"/>
            <a:ext cx="1066800" cy="6096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Image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Contouring</a:t>
            </a:r>
            <a:endParaRPr lang="en-US" dirty="0">
              <a:solidFill>
                <a:schemeClr val="bg1"/>
              </a:solidFill>
              <a:latin typeface="Share Tech" charset="0"/>
            </a:endParaRPr>
          </a:p>
        </p:txBody>
      </p:sp>
      <p:sp>
        <p:nvSpPr>
          <p:cNvPr id="35" name="Subtitle 34"/>
          <p:cNvSpPr>
            <a:spLocks noGrp="1"/>
          </p:cNvSpPr>
          <p:nvPr>
            <p:ph type="subTitle" idx="1"/>
          </p:nvPr>
        </p:nvSpPr>
        <p:spPr>
          <a:xfrm>
            <a:off x="457200" y="2876550"/>
            <a:ext cx="1066800" cy="6096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Image MRI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    input</a:t>
            </a:r>
          </a:p>
          <a:p>
            <a:pPr algn="ctr"/>
            <a:endParaRPr lang="en-US" dirty="0">
              <a:latin typeface="Share Tech" charset="0"/>
            </a:endParaRPr>
          </a:p>
        </p:txBody>
      </p:sp>
      <p:sp>
        <p:nvSpPr>
          <p:cNvPr id="37" name="Subtitle 34"/>
          <p:cNvSpPr>
            <a:spLocks noGrp="1"/>
          </p:cNvSpPr>
          <p:nvPr>
            <p:ph type="subTitle" idx="1"/>
          </p:nvPr>
        </p:nvSpPr>
        <p:spPr>
          <a:xfrm>
            <a:off x="1905000" y="1428750"/>
            <a:ext cx="990600" cy="6096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Share Tech" charset="0"/>
              </a:rPr>
              <a:t>Image</a:t>
            </a:r>
          </a:p>
          <a:p>
            <a:pPr algn="ctr"/>
            <a:r>
              <a:rPr lang="en-US" dirty="0" smtClean="0">
                <a:latin typeface="Share Tech" charset="0"/>
              </a:rPr>
              <a:t> cropping </a:t>
            </a:r>
            <a:endParaRPr lang="en-US" dirty="0">
              <a:latin typeface="Share Tech" charset="0"/>
            </a:endParaRPr>
          </a:p>
        </p:txBody>
      </p:sp>
      <p:sp>
        <p:nvSpPr>
          <p:cNvPr id="38" name="Subtitle 34"/>
          <p:cNvSpPr>
            <a:spLocks noGrp="1"/>
          </p:cNvSpPr>
          <p:nvPr>
            <p:ph type="subTitle" idx="1"/>
          </p:nvPr>
        </p:nvSpPr>
        <p:spPr>
          <a:xfrm>
            <a:off x="3352800" y="1428750"/>
            <a:ext cx="914400" cy="6096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Image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Resize</a:t>
            </a:r>
            <a:endParaRPr lang="en-US" dirty="0">
              <a:latin typeface="Share Tech" charset="0"/>
            </a:endParaRPr>
          </a:p>
        </p:txBody>
      </p:sp>
      <p:sp>
        <p:nvSpPr>
          <p:cNvPr id="39" name="Subtitle 34"/>
          <p:cNvSpPr>
            <a:spLocks noGrp="1"/>
          </p:cNvSpPr>
          <p:nvPr>
            <p:ph type="subTitle" idx="1"/>
          </p:nvPr>
        </p:nvSpPr>
        <p:spPr>
          <a:xfrm>
            <a:off x="6934200" y="1428750"/>
            <a:ext cx="1295400" cy="6096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Image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Share Tech" charset="0"/>
              </a:rPr>
              <a:t>Normalization</a:t>
            </a:r>
            <a:endParaRPr lang="en-US" dirty="0">
              <a:latin typeface="Share Tech" charset="0"/>
            </a:endParaRPr>
          </a:p>
        </p:txBody>
      </p:sp>
      <p:sp>
        <p:nvSpPr>
          <p:cNvPr id="40" name="Subtitle 34"/>
          <p:cNvSpPr>
            <a:spLocks noGrp="1"/>
          </p:cNvSpPr>
          <p:nvPr>
            <p:ph type="subTitle" idx="1"/>
          </p:nvPr>
        </p:nvSpPr>
        <p:spPr>
          <a:xfrm>
            <a:off x="6934200" y="2876550"/>
            <a:ext cx="1295400" cy="6096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/>
              <a:t>Encoding </a:t>
            </a:r>
          </a:p>
          <a:p>
            <a:pPr algn="ctr"/>
            <a:r>
              <a:rPr lang="en-US" dirty="0" smtClean="0"/>
              <a:t>Images</a:t>
            </a:r>
            <a:endParaRPr lang="en-US" dirty="0">
              <a:latin typeface="Share Tech" charset="0"/>
            </a:endParaRPr>
          </a:p>
        </p:txBody>
      </p:sp>
      <p:sp>
        <p:nvSpPr>
          <p:cNvPr id="41" name="Subtitle 34"/>
          <p:cNvSpPr>
            <a:spLocks noGrp="1"/>
          </p:cNvSpPr>
          <p:nvPr>
            <p:ph type="subTitle" idx="1"/>
          </p:nvPr>
        </p:nvSpPr>
        <p:spPr>
          <a:xfrm>
            <a:off x="4267200" y="2876550"/>
            <a:ext cx="1676400" cy="6096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Preprocessed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Images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3" idx="3"/>
            <a:endCxn id="37" idx="1"/>
          </p:cNvCxnSpPr>
          <p:nvPr/>
        </p:nvCxnSpPr>
        <p:spPr>
          <a:xfrm>
            <a:off x="1524000" y="173355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2895600" y="173355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9" idx="1"/>
          </p:cNvCxnSpPr>
          <p:nvPr/>
        </p:nvCxnSpPr>
        <p:spPr>
          <a:xfrm>
            <a:off x="6172200" y="173355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0"/>
            <a:endCxn id="33" idx="2"/>
          </p:cNvCxnSpPr>
          <p:nvPr/>
        </p:nvCxnSpPr>
        <p:spPr>
          <a:xfrm rot="5400000" flipH="1" flipV="1">
            <a:off x="571500" y="245745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ubtitle 34"/>
          <p:cNvSpPr>
            <a:spLocks noGrp="1"/>
          </p:cNvSpPr>
          <p:nvPr>
            <p:ph type="subTitle" idx="1"/>
          </p:nvPr>
        </p:nvSpPr>
        <p:spPr>
          <a:xfrm>
            <a:off x="4876800" y="1428750"/>
            <a:ext cx="1371600" cy="6096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/>
              <a:t>Horizontal</a:t>
            </a:r>
          </a:p>
          <a:p>
            <a:pPr algn="ctr"/>
            <a:r>
              <a:rPr lang="en-US" dirty="0" smtClean="0"/>
              <a:t>flip</a:t>
            </a:r>
            <a:endParaRPr lang="en-US" dirty="0">
              <a:latin typeface="Share Tech" charset="0"/>
            </a:endParaRPr>
          </a:p>
        </p:txBody>
      </p:sp>
      <p:cxnSp>
        <p:nvCxnSpPr>
          <p:cNvPr id="100" name="Straight Arrow Connector 99"/>
          <p:cNvCxnSpPr>
            <a:endCxn id="92" idx="1"/>
          </p:cNvCxnSpPr>
          <p:nvPr/>
        </p:nvCxnSpPr>
        <p:spPr>
          <a:xfrm>
            <a:off x="4267200" y="173355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0" idx="0"/>
          </p:cNvCxnSpPr>
          <p:nvPr/>
        </p:nvCxnSpPr>
        <p:spPr>
          <a:xfrm rot="5400000">
            <a:off x="7162800" y="245745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0" idx="1"/>
            <a:endCxn id="41" idx="3"/>
          </p:cNvCxnSpPr>
          <p:nvPr/>
        </p:nvCxnSpPr>
        <p:spPr>
          <a:xfrm rot="10800000">
            <a:off x="5943600" y="318135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66750"/>
            <a:ext cx="3962400" cy="533400"/>
          </a:xfrm>
        </p:spPr>
        <p:txBody>
          <a:bodyPr/>
          <a:lstStyle/>
          <a:p>
            <a:r>
              <a:rPr lang="en-US" sz="3200" dirty="0" smtClean="0">
                <a:latin typeface="Share Tech" charset="0"/>
              </a:rPr>
              <a:t>Data Augmentation</a:t>
            </a:r>
            <a:endParaRPr lang="en-US" sz="3200" dirty="0">
              <a:latin typeface="Share Tech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428750"/>
            <a:ext cx="8066632" cy="116955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 we used the “ImageDataGenerator ” provided by Keras for data augmentation to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replace the original batch with the new, randomly transformed batch of images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 augmentation the following operation were applied : rotation_range, rescale , shear_range  </a:t>
            </a:r>
          </a:p>
          <a:p>
            <a:pPr marL="342900" indent="-342900"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        zoom_range,  horizontal_flip , target_sizebatch_size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n-example-of-data-augmentation-result-From-left-to-right-the-original-axial-sl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76550"/>
            <a:ext cx="4648200" cy="1394460"/>
          </a:xfrm>
          <a:prstGeom prst="rect">
            <a:avLst/>
          </a:prstGeom>
        </p:spPr>
      </p:pic>
      <p:pic>
        <p:nvPicPr>
          <p:cNvPr id="6" name="Picture 5" descr="A-sample-of-MR-slice-from-FLAIR-modality-left-and-its-corresponding-manual-annot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876550"/>
            <a:ext cx="2971800" cy="1388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4705350"/>
            <a:ext cx="533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Data source : https://www.researchgate.net/figure/Overall-framework-for-the-testing-stage_fig3_323184305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914400" y="24193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2548188" y="297769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4179138" y="241953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6205788" y="297769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Building the CNN</a:t>
            </a:r>
            <a:endParaRPr>
              <a:latin typeface="Share Tech" charset="0"/>
            </a:endParaRPr>
          </a:p>
        </p:txBody>
      </p:sp>
      <p:cxnSp>
        <p:nvCxnSpPr>
          <p:cNvPr id="1089" name="Google Shape;1089;p38"/>
          <p:cNvCxnSpPr/>
          <p:nvPr/>
        </p:nvCxnSpPr>
        <p:spPr>
          <a:xfrm>
            <a:off x="228600" y="2876550"/>
            <a:ext cx="84582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736037" y="27461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2361442" y="2732492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3984008" y="2746333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6002275" y="2732492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76212" y="1992257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smtClean="0">
                <a:latin typeface="Share Tech" charset="0"/>
              </a:rPr>
              <a:t>Convolution</a:t>
            </a:r>
            <a:endParaRPr sz="1800">
              <a:latin typeface="Share Tech" charset="0"/>
            </a:endParaRPr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5264840" y="343956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smtClean="0">
                <a:latin typeface="Share Tech" charset="0"/>
              </a:rPr>
              <a:t>Full Connection</a:t>
            </a:r>
            <a:endParaRPr sz="1800">
              <a:latin typeface="Share Tech" charset="0"/>
            </a:endParaRP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1607550" y="343956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smtClean="0">
                <a:latin typeface="Share Tech" charset="0"/>
              </a:rPr>
              <a:t>Pooling</a:t>
            </a:r>
            <a:endParaRPr sz="1800">
              <a:latin typeface="Share Tech" charset="0"/>
            </a:endParaRPr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3238513" y="199224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smtClean="0">
                <a:latin typeface="Share Tech" charset="0"/>
              </a:rPr>
              <a:t>Flattening</a:t>
            </a:r>
            <a:endParaRPr sz="1800">
              <a:latin typeface="Share Tech" charset="0"/>
            </a:endParaRP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271212" y="32972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2"/>
                </a:solidFill>
                <a:latin typeface="Share Tech" charset="0"/>
              </a:rPr>
              <a:t>Step1</a:t>
            </a:r>
            <a:endParaRPr sz="2400">
              <a:solidFill>
                <a:schemeClr val="accent2"/>
              </a:solidFill>
              <a:latin typeface="Share Tech" charset="0"/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1905000" y="2114550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1"/>
                </a:solidFill>
                <a:latin typeface="Share Tech" charset="0"/>
              </a:rPr>
              <a:t>Step 2</a:t>
            </a:r>
            <a:endParaRPr sz="2400">
              <a:solidFill>
                <a:schemeClr val="accent1"/>
              </a:solidFill>
              <a:latin typeface="Share Tech" charset="0"/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3535950" y="3297457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3"/>
                </a:solidFill>
                <a:latin typeface="Share Tech" charset="0"/>
              </a:rPr>
              <a:t>Step 3</a:t>
            </a:r>
            <a:endParaRPr sz="2400">
              <a:solidFill>
                <a:schemeClr val="accent3"/>
              </a:solidFill>
              <a:latin typeface="Share Tech" charset="0"/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5562600" y="2114550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4"/>
                </a:solidFill>
                <a:latin typeface="Share Tech" charset="0"/>
              </a:rPr>
              <a:t>Step 4</a:t>
            </a:r>
            <a:endParaRPr sz="2400">
              <a:solidFill>
                <a:schemeClr val="accent4"/>
              </a:solidFill>
              <a:latin typeface="Share Tech" charset="0"/>
            </a:endParaRPr>
          </a:p>
        </p:txBody>
      </p:sp>
      <p:cxnSp>
        <p:nvCxnSpPr>
          <p:cNvPr id="34" name="Google Shape;1084;p38"/>
          <p:cNvCxnSpPr/>
          <p:nvPr/>
        </p:nvCxnSpPr>
        <p:spPr>
          <a:xfrm>
            <a:off x="8001000" y="24193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1090;p38"/>
          <p:cNvGrpSpPr/>
          <p:nvPr/>
        </p:nvGrpSpPr>
        <p:grpSpPr>
          <a:xfrm>
            <a:off x="7822637" y="2746150"/>
            <a:ext cx="373500" cy="373500"/>
            <a:chOff x="1372725" y="1912500"/>
            <a:chExt cx="373500" cy="373500"/>
          </a:xfrm>
        </p:grpSpPr>
        <p:sp>
          <p:nvSpPr>
            <p:cNvPr id="36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  <p:sp>
          <p:nvSpPr>
            <p:cNvPr id="37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charset="0"/>
              </a:endParaRPr>
            </a:p>
          </p:txBody>
        </p:sp>
      </p:grpSp>
      <p:sp>
        <p:nvSpPr>
          <p:cNvPr id="38" name="Google Shape;1102;p38"/>
          <p:cNvSpPr txBox="1">
            <a:spLocks/>
          </p:cNvSpPr>
          <p:nvPr/>
        </p:nvSpPr>
        <p:spPr>
          <a:xfrm>
            <a:off x="7162812" y="1992257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en-US" sz="1800" dirty="0" smtClean="0">
                <a:solidFill>
                  <a:schemeClr val="bg1"/>
                </a:solidFill>
                <a:latin typeface="Share Tech" charset="0"/>
              </a:rPr>
              <a:t>Output 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hare Tech" charset="0"/>
              <a:ea typeface="Share Tech"/>
              <a:cs typeface="Share Tech"/>
              <a:sym typeface="Share Tech"/>
            </a:endParaRPr>
          </a:p>
        </p:txBody>
      </p:sp>
      <p:sp>
        <p:nvSpPr>
          <p:cNvPr id="40" name="Google Shape;1110;p38"/>
          <p:cNvSpPr txBox="1">
            <a:spLocks/>
          </p:cNvSpPr>
          <p:nvPr/>
        </p:nvSpPr>
        <p:spPr>
          <a:xfrm>
            <a:off x="7357812" y="329727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tabLst/>
              <a:defRPr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hare Tech" charset="0"/>
                <a:ea typeface="Share Tech"/>
                <a:cs typeface="Share Tech"/>
                <a:sym typeface="Share Tech"/>
              </a:rPr>
              <a:t>Step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Share Tech" charset="0"/>
                <a:ea typeface="Share Tech"/>
                <a:cs typeface="Share Tech"/>
                <a:sym typeface="Share Tech"/>
              </a:rPr>
              <a:t> 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Share Tech" charset="0"/>
              <a:ea typeface="Share Tech"/>
              <a:cs typeface="Share Tech"/>
              <a:sym typeface="Share Tech"/>
            </a:endParaRPr>
          </a:p>
        </p:txBody>
      </p:sp>
      <p:sp>
        <p:nvSpPr>
          <p:cNvPr id="39" name="Google Shape;1106;p38"/>
          <p:cNvSpPr txBox="1">
            <a:spLocks/>
          </p:cNvSpPr>
          <p:nvPr/>
        </p:nvSpPr>
        <p:spPr>
          <a:xfrm>
            <a:off x="2362200" y="4095750"/>
            <a:ext cx="19812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tabLst/>
              <a:defRPr/>
            </a:pPr>
            <a:r>
              <a:rPr lang="en-US" sz="1800" dirty="0" smtClean="0">
                <a:solidFill>
                  <a:schemeClr val="lt1"/>
                </a:solidFill>
                <a:latin typeface="Share Tech" charset="0"/>
                <a:ea typeface="Share Tech"/>
                <a:cs typeface="Share Tech"/>
                <a:sym typeface="Share Tech"/>
              </a:rPr>
              <a:t>A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hare Tech" charset="0"/>
                <a:ea typeface="Share Tech"/>
                <a:cs typeface="Share Tech"/>
                <a:sym typeface="Share Tech"/>
              </a:rPr>
              <a:t>dditional convolution 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hare Tech" charset="0"/>
              <a:ea typeface="Share Tech"/>
              <a:cs typeface="Share Tech"/>
              <a:sym typeface="Share Tech"/>
            </a:endParaRPr>
          </a:p>
        </p:txBody>
      </p:sp>
      <p:cxnSp>
        <p:nvCxnSpPr>
          <p:cNvPr id="41" name="Google Shape;1085;p38"/>
          <p:cNvCxnSpPr>
            <a:endCxn id="39" idx="0"/>
          </p:cNvCxnSpPr>
          <p:nvPr/>
        </p:nvCxnSpPr>
        <p:spPr>
          <a:xfrm rot="5400000">
            <a:off x="2743994" y="3486150"/>
            <a:ext cx="1218406" cy="79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666750"/>
            <a:ext cx="3962400" cy="533400"/>
          </a:xfrm>
        </p:spPr>
        <p:txBody>
          <a:bodyPr/>
          <a:lstStyle/>
          <a:p>
            <a:r>
              <a:rPr lang="en-US" sz="3200" dirty="0" smtClean="0">
                <a:latin typeface="Share Tech" charset="0"/>
              </a:rPr>
              <a:t>Building the CNN</a:t>
            </a:r>
            <a:endParaRPr lang="en-US" sz="3200" dirty="0">
              <a:latin typeface="Share Tech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428750"/>
            <a:ext cx="723900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Share Tech" charset="0"/>
              </a:rPr>
              <a:t>The definition of a good model for us was high test and validation accuracy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Share Tech" charset="0"/>
              </a:rPr>
              <a:t>To establish baseline, we used of a 3 kernel layer and 64 Gaussian filters of  convolution and ReLU activation function.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Share Tech" charset="0"/>
              </a:rPr>
              <a:t>We used deep CNNs with multiple rounds of convolution and max pool size 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Share Tech" charset="0"/>
              </a:rPr>
              <a:t>Pooled layer flattered by the Flattening function of Keras. 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Share Tech" charset="0"/>
              </a:rPr>
              <a:t>In output layer we used sigmoid activation function, also called the logistic function for single unit of data </a:t>
            </a:r>
            <a:endParaRPr lang="en-US" sz="1800" dirty="0">
              <a:solidFill>
                <a:schemeClr val="bg1"/>
              </a:solidFill>
              <a:latin typeface="Share Tech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42950"/>
            <a:ext cx="3429000" cy="609600"/>
          </a:xfrm>
        </p:spPr>
        <p:txBody>
          <a:bodyPr/>
          <a:lstStyle/>
          <a:p>
            <a:r>
              <a:rPr lang="en-US" sz="3200" dirty="0" smtClean="0">
                <a:latin typeface="Share Tech" charset="0"/>
              </a:rPr>
              <a:t>Training </a:t>
            </a:r>
            <a:endParaRPr lang="en-US" sz="3200" dirty="0">
              <a:latin typeface="Share Tech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428750"/>
            <a:ext cx="7239000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Compile the CNN using Adam optimization algorithm. Adam can efficiently solve practical deep learning problems.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We used 25 epochs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Share Tech" charset="0"/>
              </a:rPr>
              <a:t>The number of epochs used to train a neural network model is more than necessary, the training model learns patterns that are specific to sample data to a great extent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497</Words>
  <PresentationFormat>On-screen Show (16:9)</PresentationFormat>
  <Paragraphs>94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Share Tech</vt:lpstr>
      <vt:lpstr>Maven Pro</vt:lpstr>
      <vt:lpstr>Wingdings</vt:lpstr>
      <vt:lpstr>Livvic Light</vt:lpstr>
      <vt:lpstr>Fira Sans Condensed Medium</vt:lpstr>
      <vt:lpstr>Advent Pro SemiBold</vt:lpstr>
      <vt:lpstr>Fira Sans Extra Condensed Medium</vt:lpstr>
      <vt:lpstr>Nunito Light</vt:lpstr>
      <vt:lpstr>Data Science Consulting by Slidesgo</vt:lpstr>
      <vt:lpstr>Brain Tumor Detection Using Convolutional Neural Network</vt:lpstr>
      <vt:lpstr>CONTENTS</vt:lpstr>
      <vt:lpstr>Introduction and Motivation</vt:lpstr>
      <vt:lpstr>Data Source</vt:lpstr>
      <vt:lpstr>Image Preprocessing </vt:lpstr>
      <vt:lpstr>Slide 6</vt:lpstr>
      <vt:lpstr>Building the CNN</vt:lpstr>
      <vt:lpstr>Slide 8</vt:lpstr>
      <vt:lpstr>Slide 9</vt:lpstr>
      <vt:lpstr>Slide 10</vt:lpstr>
      <vt:lpstr>Result with high accuracy</vt:lpstr>
      <vt:lpstr>Result with high accuracy</vt:lpstr>
      <vt:lpstr>Result with high accuracy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Convolutional Neural Network</dc:title>
  <cp:lastModifiedBy>Asus</cp:lastModifiedBy>
  <cp:revision>82</cp:revision>
  <dcterms:modified xsi:type="dcterms:W3CDTF">2021-06-23T12:11:40Z</dcterms:modified>
</cp:coreProperties>
</file>