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8" r:id="rId4"/>
    <p:sldId id="296" r:id="rId5"/>
    <p:sldId id="297" r:id="rId6"/>
    <p:sldId id="299" r:id="rId7"/>
    <p:sldId id="298" r:id="rId8"/>
    <p:sldId id="300" r:id="rId9"/>
    <p:sldId id="302" r:id="rId10"/>
    <p:sldId id="303" r:id="rId11"/>
    <p:sldId id="304" r:id="rId12"/>
    <p:sldId id="305" r:id="rId13"/>
    <p:sldId id="306" r:id="rId14"/>
    <p:sldId id="307" r:id="rId15"/>
    <p:sldId id="308" r:id="rId16"/>
    <p:sldId id="319" r:id="rId17"/>
    <p:sldId id="309" r:id="rId18"/>
    <p:sldId id="310" r:id="rId19"/>
    <p:sldId id="311" r:id="rId20"/>
    <p:sldId id="312" r:id="rId21"/>
    <p:sldId id="313" r:id="rId22"/>
    <p:sldId id="317" r:id="rId23"/>
    <p:sldId id="318" r:id="rId24"/>
    <p:sldId id="314" r:id="rId25"/>
    <p:sldId id="315" r:id="rId26"/>
    <p:sldId id="316"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56" autoAdjust="0"/>
    <p:restoredTop sz="94718" autoAdjust="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DBC90-9322-4200-9D55-97ED91B5B4B4}" type="datetimeFigureOut">
              <a:rPr lang="zh-TW" altLang="en-US" smtClean="0"/>
              <a:pPr/>
              <a:t>2019/7/25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AFB84-9FF1-429B-B0D4-DA402DCE91E4}" type="slidenum">
              <a:rPr lang="zh-TW" altLang="en-US" smtClean="0"/>
              <a:pPr/>
              <a:t>‹#›</a:t>
            </a:fld>
            <a:endParaRPr lang="zh-TW" altLang="en-US"/>
          </a:p>
        </p:txBody>
      </p:sp>
    </p:spTree>
    <p:extLst>
      <p:ext uri="{BB962C8B-B14F-4D97-AF65-F5344CB8AC3E}">
        <p14:creationId xmlns:p14="http://schemas.microsoft.com/office/powerpoint/2010/main" xmlns="" val="244673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TW" altLang="en-US" smtClean="0"/>
              <a:t>按一下以編輯母片標題樣式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及直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7" name="Title 6"/>
          <p:cNvSpPr>
            <a:spLocks noGrp="1"/>
          </p:cNvSpPr>
          <p:nvPr>
            <p:ph type="title"/>
          </p:nvPr>
        </p:nvSpPr>
        <p:spPr/>
        <p:txBody>
          <a:bodyPr/>
          <a:lstStyle/>
          <a:p>
            <a:r>
              <a:rPr lang="zh-TW" altLang="en-US" smtClean="0"/>
              <a:t>按一下以編輯母片標題樣式</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a:xfrm>
            <a:off x="6839712" y="6356350"/>
            <a:ext cx="1868424" cy="365125"/>
          </a:xfrm>
        </p:spPr>
        <p:txBody>
          <a:bodyPr/>
          <a:lstStyle/>
          <a:p>
            <a:fld id="{766CA2E2-0D20-4391-8F3E-CAAFE6E7FA52}" type="datetimeFigureOut">
              <a:rPr lang="zh-TW" altLang="en-US" smtClean="0"/>
              <a:pPr/>
              <a:t>2019/7/25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4" name="Title 13"/>
          <p:cNvSpPr>
            <a:spLocks noGrp="1"/>
          </p:cNvSpPr>
          <p:nvPr>
            <p:ph type="title"/>
          </p:nvPr>
        </p:nvSpPr>
        <p:spPr/>
        <p:txBody>
          <a:bodyPr/>
          <a:lstStyle/>
          <a:p>
            <a:r>
              <a:rPr lang="zh-TW" altLang="en-US" smtClean="0"/>
              <a:t>按一下以編輯母片標題樣式</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6" name="Title 15"/>
          <p:cNvSpPr>
            <a:spLocks noGrp="1"/>
          </p:cNvSpPr>
          <p:nvPr>
            <p:ph type="title"/>
          </p:nvPr>
        </p:nvSpPr>
        <p:spPr/>
        <p:txBody>
          <a:bodyPr/>
          <a:lstStyle/>
          <a:p>
            <a:r>
              <a:rPr lang="zh-TW" altLang="en-US" smtClean="0"/>
              <a:t>按一下以編輯母片標題樣式</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2" name="Title 11"/>
          <p:cNvSpPr>
            <a:spLocks noGrp="1"/>
          </p:cNvSpPr>
          <p:nvPr>
            <p:ph type="title"/>
          </p:nvPr>
        </p:nvSpPr>
        <p:spPr/>
        <p:txBody>
          <a:bodyPr/>
          <a:lstStyle/>
          <a:p>
            <a:r>
              <a:rPr lang="zh-TW" altLang="en-US" smtClean="0"/>
              <a:t>按一下以編輯母片標題樣式</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含標題的圖片">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zh-TW" altLang="en-US" smtClean="0"/>
              <a:t>按一下圖示以新增圖片</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2019/7/25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6000"/>
            <a:lum/>
          </a:blip>
          <a:srcRect/>
          <a:stretch>
            <a:fillRect l="78000" t="71000" r="2000" b="2000"/>
          </a:stretch>
        </a:blip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766CA2E2-0D20-4391-8F3E-CAAFE6E7FA52}" type="datetimeFigureOut">
              <a:rPr lang="zh-TW" altLang="en-US" smtClean="0"/>
              <a:pPr/>
              <a:t>2019/7/25</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zh-TW" alt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722B575E-21D9-4F81-9A86-37E23FE3D5CC}" type="slidenum">
              <a:rPr lang="zh-TW" altLang="en-US" smtClean="0"/>
              <a:pPr/>
              <a:t>‹#›</a:t>
            </a:fld>
            <a:endParaRPr lang="zh-TW" alt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smtClean="0"/>
              <a:t>Summer Intern Project PPT </a:t>
            </a:r>
            <a:br>
              <a:rPr lang="en-US" altLang="zh-TW" dirty="0" smtClean="0"/>
            </a:br>
            <a:r>
              <a:rPr lang="en-US" altLang="zh-TW" dirty="0" smtClean="0"/>
              <a:t>On</a:t>
            </a:r>
            <a:br>
              <a:rPr lang="en-US" altLang="zh-TW" dirty="0" smtClean="0"/>
            </a:br>
            <a:r>
              <a:rPr lang="en-US" altLang="zh-TW" dirty="0" smtClean="0"/>
              <a:t>Analysis and Analytics of Photodiode</a:t>
            </a:r>
            <a:br>
              <a:rPr lang="en-US" altLang="zh-TW" dirty="0" smtClean="0"/>
            </a:br>
            <a:endParaRPr lang="zh-TW" altLang="en-US" dirty="0"/>
          </a:p>
        </p:txBody>
      </p:sp>
      <p:sp>
        <p:nvSpPr>
          <p:cNvPr id="3" name="副標題 2"/>
          <p:cNvSpPr>
            <a:spLocks noGrp="1"/>
          </p:cNvSpPr>
          <p:nvPr>
            <p:ph type="subTitle" idx="1"/>
          </p:nvPr>
        </p:nvSpPr>
        <p:spPr/>
        <p:txBody>
          <a:bodyPr>
            <a:normAutofit fontScale="85000" lnSpcReduction="10000"/>
          </a:bodyPr>
          <a:lstStyle/>
          <a:p>
            <a:r>
              <a:rPr lang="en-IN" altLang="zh-TW" dirty="0" smtClean="0"/>
              <a:t>At</a:t>
            </a:r>
          </a:p>
          <a:p>
            <a:r>
              <a:rPr lang="en-IN" dirty="0"/>
              <a:t>Solid State Physics Laboratory </a:t>
            </a:r>
          </a:p>
          <a:p>
            <a:r>
              <a:rPr lang="en-IN" dirty="0"/>
              <a:t>Defence Research and Development Organization </a:t>
            </a:r>
            <a:r>
              <a:rPr lang="en-IN" dirty="0" err="1"/>
              <a:t>Timarpur</a:t>
            </a:r>
            <a:r>
              <a:rPr lang="en-IN" dirty="0"/>
              <a:t>, Lucknow Road, Delhi-110008 </a:t>
            </a:r>
            <a:endParaRPr lang="en-IN" dirty="0" smtClean="0"/>
          </a:p>
          <a:p>
            <a:endParaRPr lang="en-IN" dirty="0"/>
          </a:p>
          <a:p>
            <a:endParaRPr lang="en-IN" dirty="0" smtClean="0"/>
          </a:p>
          <a:p>
            <a:endParaRPr lang="en-IN" dirty="0" smtClean="0"/>
          </a:p>
          <a:p>
            <a:endParaRPr lang="zh-TW" altLang="en-US" dirty="0"/>
          </a:p>
        </p:txBody>
      </p:sp>
    </p:spTree>
    <p:extLst>
      <p:ext uri="{BB962C8B-B14F-4D97-AF65-F5344CB8AC3E}">
        <p14:creationId xmlns:p14="http://schemas.microsoft.com/office/powerpoint/2010/main" xmlns="" val="382488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流程圖: 程序 177"/>
          <p:cNvSpPr/>
          <p:nvPr/>
        </p:nvSpPr>
        <p:spPr>
          <a:xfrm>
            <a:off x="5940152" y="3933056"/>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流程圖: 程序 159"/>
          <p:cNvSpPr/>
          <p:nvPr/>
        </p:nvSpPr>
        <p:spPr>
          <a:xfrm>
            <a:off x="3347864" y="1772816"/>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流程圖: 程序 120"/>
          <p:cNvSpPr/>
          <p:nvPr/>
        </p:nvSpPr>
        <p:spPr>
          <a:xfrm>
            <a:off x="755576" y="3904621"/>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Training and testing</a:t>
            </a:r>
            <a:endParaRPr lang="zh-TW" altLang="en-US" dirty="0"/>
          </a:p>
        </p:txBody>
      </p:sp>
      <p:sp>
        <p:nvSpPr>
          <p:cNvPr id="106" name="乘號 105"/>
          <p:cNvSpPr/>
          <p:nvPr/>
        </p:nvSpPr>
        <p:spPr>
          <a:xfrm>
            <a:off x="1043608" y="419265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乘號 106"/>
          <p:cNvSpPr/>
          <p:nvPr/>
        </p:nvSpPr>
        <p:spPr>
          <a:xfrm>
            <a:off x="1259632" y="4336669"/>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乘號 107"/>
          <p:cNvSpPr/>
          <p:nvPr/>
        </p:nvSpPr>
        <p:spPr>
          <a:xfrm>
            <a:off x="1331640" y="4120645"/>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乘號 108"/>
          <p:cNvSpPr/>
          <p:nvPr/>
        </p:nvSpPr>
        <p:spPr>
          <a:xfrm>
            <a:off x="1043608" y="4408677"/>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乘號 109"/>
          <p:cNvSpPr/>
          <p:nvPr/>
        </p:nvSpPr>
        <p:spPr>
          <a:xfrm>
            <a:off x="1547664" y="4336669"/>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乘號 110"/>
          <p:cNvSpPr/>
          <p:nvPr/>
        </p:nvSpPr>
        <p:spPr>
          <a:xfrm>
            <a:off x="1475656" y="455269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乘號 111"/>
          <p:cNvSpPr/>
          <p:nvPr/>
        </p:nvSpPr>
        <p:spPr>
          <a:xfrm>
            <a:off x="1187624" y="4624701"/>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流程圖: 接點 112"/>
          <p:cNvSpPr/>
          <p:nvPr/>
        </p:nvSpPr>
        <p:spPr>
          <a:xfrm>
            <a:off x="1907704" y="4912733"/>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4" name="流程圖: 接點 113"/>
          <p:cNvSpPr/>
          <p:nvPr/>
        </p:nvSpPr>
        <p:spPr>
          <a:xfrm>
            <a:off x="1691680"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5" name="流程圖: 接點 114"/>
          <p:cNvSpPr/>
          <p:nvPr/>
        </p:nvSpPr>
        <p:spPr>
          <a:xfrm>
            <a:off x="2195736" y="4912733"/>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6" name="流程圖: 接點 115"/>
          <p:cNvSpPr/>
          <p:nvPr/>
        </p:nvSpPr>
        <p:spPr>
          <a:xfrm>
            <a:off x="1979712"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7" name="流程圖: 接點 116"/>
          <p:cNvSpPr/>
          <p:nvPr/>
        </p:nvSpPr>
        <p:spPr>
          <a:xfrm>
            <a:off x="1835696" y="53447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8" name="流程圖: 接點 117"/>
          <p:cNvSpPr/>
          <p:nvPr/>
        </p:nvSpPr>
        <p:spPr>
          <a:xfrm>
            <a:off x="2267744"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9" name="流程圖: 接點 118"/>
          <p:cNvSpPr/>
          <p:nvPr/>
        </p:nvSpPr>
        <p:spPr>
          <a:xfrm>
            <a:off x="2123728" y="53447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0" name="流程圖: 接點 119"/>
          <p:cNvSpPr/>
          <p:nvPr/>
        </p:nvSpPr>
        <p:spPr>
          <a:xfrm>
            <a:off x="1979712" y="548879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2" name="乘號 121"/>
          <p:cNvSpPr/>
          <p:nvPr/>
        </p:nvSpPr>
        <p:spPr>
          <a:xfrm>
            <a:off x="3635896"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乘號 122"/>
          <p:cNvSpPr/>
          <p:nvPr/>
        </p:nvSpPr>
        <p:spPr>
          <a:xfrm>
            <a:off x="3851920"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乘號 123"/>
          <p:cNvSpPr/>
          <p:nvPr/>
        </p:nvSpPr>
        <p:spPr>
          <a:xfrm>
            <a:off x="3779912"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乘號 124"/>
          <p:cNvSpPr/>
          <p:nvPr/>
        </p:nvSpPr>
        <p:spPr>
          <a:xfrm>
            <a:off x="363589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乘號 125"/>
          <p:cNvSpPr/>
          <p:nvPr/>
        </p:nvSpPr>
        <p:spPr>
          <a:xfrm>
            <a:off x="3419872"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乘號 126"/>
          <p:cNvSpPr/>
          <p:nvPr/>
        </p:nvSpPr>
        <p:spPr>
          <a:xfrm>
            <a:off x="4067944" y="25649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8" name="乘號 127"/>
          <p:cNvSpPr/>
          <p:nvPr/>
        </p:nvSpPr>
        <p:spPr>
          <a:xfrm>
            <a:off x="377991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9" name="乘號 128"/>
          <p:cNvSpPr/>
          <p:nvPr/>
        </p:nvSpPr>
        <p:spPr>
          <a:xfrm>
            <a:off x="4283968"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0" name="乘號 129"/>
          <p:cNvSpPr/>
          <p:nvPr/>
        </p:nvSpPr>
        <p:spPr>
          <a:xfrm>
            <a:off x="4644008"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1" name="乘號 130"/>
          <p:cNvSpPr/>
          <p:nvPr/>
        </p:nvSpPr>
        <p:spPr>
          <a:xfrm>
            <a:off x="4427984"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2" name="乘號 131"/>
          <p:cNvSpPr/>
          <p:nvPr/>
        </p:nvSpPr>
        <p:spPr>
          <a:xfrm>
            <a:off x="4427984"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3" name="乘號 132"/>
          <p:cNvSpPr/>
          <p:nvPr/>
        </p:nvSpPr>
        <p:spPr>
          <a:xfrm>
            <a:off x="4139952"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4" name="乘號 133"/>
          <p:cNvSpPr/>
          <p:nvPr/>
        </p:nvSpPr>
        <p:spPr>
          <a:xfrm>
            <a:off x="3923928" y="21328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乘號 134"/>
          <p:cNvSpPr/>
          <p:nvPr/>
        </p:nvSpPr>
        <p:spPr>
          <a:xfrm>
            <a:off x="4139952"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乘號 135"/>
          <p:cNvSpPr/>
          <p:nvPr/>
        </p:nvSpPr>
        <p:spPr>
          <a:xfrm>
            <a:off x="341987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流程圖: 接點 136"/>
          <p:cNvSpPr/>
          <p:nvPr/>
        </p:nvSpPr>
        <p:spPr>
          <a:xfrm>
            <a:off x="4644008"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8" name="流程圖: 接點 137"/>
          <p:cNvSpPr/>
          <p:nvPr/>
        </p:nvSpPr>
        <p:spPr>
          <a:xfrm>
            <a:off x="4427984"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9" name="流程圖: 接點 138"/>
          <p:cNvSpPr/>
          <p:nvPr/>
        </p:nvSpPr>
        <p:spPr>
          <a:xfrm>
            <a:off x="4932040"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0" name="流程圖: 接點 139"/>
          <p:cNvSpPr/>
          <p:nvPr/>
        </p:nvSpPr>
        <p:spPr>
          <a:xfrm>
            <a:off x="4716016"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1" name="流程圖: 接點 140"/>
          <p:cNvSpPr/>
          <p:nvPr/>
        </p:nvSpPr>
        <p:spPr>
          <a:xfrm>
            <a:off x="4572000"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2" name="流程圖: 接點 141"/>
          <p:cNvSpPr/>
          <p:nvPr/>
        </p:nvSpPr>
        <p:spPr>
          <a:xfrm>
            <a:off x="5004048"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3" name="流程圖: 接點 142"/>
          <p:cNvSpPr/>
          <p:nvPr/>
        </p:nvSpPr>
        <p:spPr>
          <a:xfrm>
            <a:off x="4860032"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4" name="流程圖: 接點 143"/>
          <p:cNvSpPr/>
          <p:nvPr/>
        </p:nvSpPr>
        <p:spPr>
          <a:xfrm>
            <a:off x="4716016"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5" name="流程圖: 接點 144"/>
          <p:cNvSpPr/>
          <p:nvPr/>
        </p:nvSpPr>
        <p:spPr>
          <a:xfrm>
            <a:off x="5076056" y="26369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6" name="流程圖: 接點 145"/>
          <p:cNvSpPr/>
          <p:nvPr/>
        </p:nvSpPr>
        <p:spPr>
          <a:xfrm>
            <a:off x="5292080"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7" name="流程圖: 接點 146"/>
          <p:cNvSpPr/>
          <p:nvPr/>
        </p:nvSpPr>
        <p:spPr>
          <a:xfrm>
            <a:off x="5220072" y="31409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8" name="流程圖: 接點 147"/>
          <p:cNvSpPr/>
          <p:nvPr/>
        </p:nvSpPr>
        <p:spPr>
          <a:xfrm>
            <a:off x="5292080"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9" name="流程圖: 接點 148"/>
          <p:cNvSpPr/>
          <p:nvPr/>
        </p:nvSpPr>
        <p:spPr>
          <a:xfrm>
            <a:off x="5076056" y="32849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0" name="流程圖: 接點 149"/>
          <p:cNvSpPr/>
          <p:nvPr/>
        </p:nvSpPr>
        <p:spPr>
          <a:xfrm>
            <a:off x="4211960" y="292494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1" name="流程圖: 接點 150"/>
          <p:cNvSpPr/>
          <p:nvPr/>
        </p:nvSpPr>
        <p:spPr>
          <a:xfrm>
            <a:off x="4427984"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2" name="流程圖: 接點 151"/>
          <p:cNvSpPr/>
          <p:nvPr/>
        </p:nvSpPr>
        <p:spPr>
          <a:xfrm>
            <a:off x="4283968"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3" name="流程圖: 接點 152"/>
          <p:cNvSpPr/>
          <p:nvPr/>
        </p:nvSpPr>
        <p:spPr>
          <a:xfrm>
            <a:off x="4067944" y="30689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4" name="流程圖: 接點 153"/>
          <p:cNvSpPr/>
          <p:nvPr/>
        </p:nvSpPr>
        <p:spPr>
          <a:xfrm>
            <a:off x="4860032" y="34290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5" name="流程圖: 接點 154"/>
          <p:cNvSpPr/>
          <p:nvPr/>
        </p:nvSpPr>
        <p:spPr>
          <a:xfrm>
            <a:off x="4067944"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6" name="流程圖: 接點 155"/>
          <p:cNvSpPr/>
          <p:nvPr/>
        </p:nvSpPr>
        <p:spPr>
          <a:xfrm>
            <a:off x="4716016" y="206084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7" name="流程圖: 接點 156"/>
          <p:cNvSpPr/>
          <p:nvPr/>
        </p:nvSpPr>
        <p:spPr>
          <a:xfrm>
            <a:off x="4283968" y="256490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8" name="乘號 157"/>
          <p:cNvSpPr/>
          <p:nvPr/>
        </p:nvSpPr>
        <p:spPr>
          <a:xfrm>
            <a:off x="4211960" y="335699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9" name="乘號 158"/>
          <p:cNvSpPr/>
          <p:nvPr/>
        </p:nvSpPr>
        <p:spPr>
          <a:xfrm>
            <a:off x="5076056" y="28529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文字方塊 160"/>
          <p:cNvSpPr txBox="1"/>
          <p:nvPr/>
        </p:nvSpPr>
        <p:spPr>
          <a:xfrm>
            <a:off x="1280648" y="5877586"/>
            <a:ext cx="1440160" cy="707886"/>
          </a:xfrm>
          <a:prstGeom prst="rect">
            <a:avLst/>
          </a:prstGeom>
          <a:noFill/>
        </p:spPr>
        <p:txBody>
          <a:bodyPr wrap="square" rtlCol="0">
            <a:spAutoFit/>
          </a:bodyPr>
          <a:lstStyle/>
          <a:p>
            <a:r>
              <a:rPr lang="en-US" altLang="zh-TW" sz="2000" dirty="0" smtClean="0"/>
              <a:t>Training set </a:t>
            </a:r>
            <a:r>
              <a:rPr lang="en-US" altLang="zh-TW" sz="2000" dirty="0" smtClean="0">
                <a:solidFill>
                  <a:srgbClr val="FF0000"/>
                </a:solidFill>
              </a:rPr>
              <a:t>(observed)</a:t>
            </a:r>
            <a:endParaRPr lang="zh-TW" altLang="en-US" sz="2000" dirty="0">
              <a:solidFill>
                <a:srgbClr val="FF0000"/>
              </a:solidFill>
            </a:endParaRPr>
          </a:p>
        </p:txBody>
      </p:sp>
      <p:sp>
        <p:nvSpPr>
          <p:cNvPr id="162" name="文字方塊 161"/>
          <p:cNvSpPr txBox="1"/>
          <p:nvPr/>
        </p:nvSpPr>
        <p:spPr>
          <a:xfrm>
            <a:off x="3851920" y="3717032"/>
            <a:ext cx="1512168" cy="707886"/>
          </a:xfrm>
          <a:prstGeom prst="rect">
            <a:avLst/>
          </a:prstGeom>
          <a:noFill/>
        </p:spPr>
        <p:txBody>
          <a:bodyPr wrap="square" rtlCol="0">
            <a:spAutoFit/>
          </a:bodyPr>
          <a:lstStyle/>
          <a:p>
            <a:pPr algn="ctr"/>
            <a:r>
              <a:rPr lang="en-US" altLang="zh-TW" sz="2000" dirty="0" smtClean="0"/>
              <a:t>Universal set</a:t>
            </a:r>
          </a:p>
          <a:p>
            <a:pPr algn="ctr"/>
            <a:r>
              <a:rPr lang="en-US" altLang="zh-TW" sz="2000" dirty="0" smtClean="0"/>
              <a:t>(unobserved)</a:t>
            </a:r>
            <a:endParaRPr lang="zh-TW" altLang="en-US" sz="2000" dirty="0" smtClean="0"/>
          </a:p>
        </p:txBody>
      </p:sp>
      <p:sp>
        <p:nvSpPr>
          <p:cNvPr id="163" name="乘號 162"/>
          <p:cNvSpPr/>
          <p:nvPr/>
        </p:nvSpPr>
        <p:spPr>
          <a:xfrm>
            <a:off x="6228184"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乘號 163"/>
          <p:cNvSpPr/>
          <p:nvPr/>
        </p:nvSpPr>
        <p:spPr>
          <a:xfrm>
            <a:off x="6444208" y="40770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乘號 164"/>
          <p:cNvSpPr/>
          <p:nvPr/>
        </p:nvSpPr>
        <p:spPr>
          <a:xfrm>
            <a:off x="6732240" y="41490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6" name="乘號 165"/>
          <p:cNvSpPr/>
          <p:nvPr/>
        </p:nvSpPr>
        <p:spPr>
          <a:xfrm>
            <a:off x="7092280" y="39330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乘號 166"/>
          <p:cNvSpPr/>
          <p:nvPr/>
        </p:nvSpPr>
        <p:spPr>
          <a:xfrm>
            <a:off x="6876256"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乘號 167"/>
          <p:cNvSpPr/>
          <p:nvPr/>
        </p:nvSpPr>
        <p:spPr>
          <a:xfrm>
            <a:off x="6660232" y="458112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乘號 168"/>
          <p:cNvSpPr/>
          <p:nvPr/>
        </p:nvSpPr>
        <p:spPr>
          <a:xfrm>
            <a:off x="6372200" y="46531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流程圖: 接點 169"/>
          <p:cNvSpPr/>
          <p:nvPr/>
        </p:nvSpPr>
        <p:spPr>
          <a:xfrm>
            <a:off x="7092280" y="49411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1" name="流程圖: 接點 170"/>
          <p:cNvSpPr/>
          <p:nvPr/>
        </p:nvSpPr>
        <p:spPr>
          <a:xfrm>
            <a:off x="6876256"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2" name="流程圖: 接點 171"/>
          <p:cNvSpPr/>
          <p:nvPr/>
        </p:nvSpPr>
        <p:spPr>
          <a:xfrm>
            <a:off x="7380312" y="49411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3" name="流程圖: 接點 172"/>
          <p:cNvSpPr/>
          <p:nvPr/>
        </p:nvSpPr>
        <p:spPr>
          <a:xfrm>
            <a:off x="7164288"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4" name="流程圖: 接點 173"/>
          <p:cNvSpPr/>
          <p:nvPr/>
        </p:nvSpPr>
        <p:spPr>
          <a:xfrm>
            <a:off x="7020272" y="53012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5" name="流程圖: 接點 174"/>
          <p:cNvSpPr/>
          <p:nvPr/>
        </p:nvSpPr>
        <p:spPr>
          <a:xfrm>
            <a:off x="745232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6" name="流程圖: 接點 175"/>
          <p:cNvSpPr/>
          <p:nvPr/>
        </p:nvSpPr>
        <p:spPr>
          <a:xfrm>
            <a:off x="7308304"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7" name="流程圖: 接點 176"/>
          <p:cNvSpPr/>
          <p:nvPr/>
        </p:nvSpPr>
        <p:spPr>
          <a:xfrm>
            <a:off x="6948264" y="55172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9" name="文字方塊 178"/>
          <p:cNvSpPr txBox="1"/>
          <p:nvPr/>
        </p:nvSpPr>
        <p:spPr>
          <a:xfrm>
            <a:off x="6462211" y="5886953"/>
            <a:ext cx="1512168" cy="707886"/>
          </a:xfrm>
          <a:prstGeom prst="rect">
            <a:avLst/>
          </a:prstGeom>
          <a:noFill/>
        </p:spPr>
        <p:txBody>
          <a:bodyPr wrap="square" rtlCol="0">
            <a:spAutoFit/>
          </a:bodyPr>
          <a:lstStyle/>
          <a:p>
            <a:pPr algn="ctr"/>
            <a:r>
              <a:rPr lang="en-US" altLang="zh-TW" sz="2000" dirty="0" smtClean="0"/>
              <a:t>Testing set</a:t>
            </a:r>
          </a:p>
          <a:p>
            <a:pPr algn="ctr"/>
            <a:r>
              <a:rPr lang="en-US" altLang="zh-TW" sz="2000" dirty="0" smtClean="0"/>
              <a:t>(unobserved)</a:t>
            </a:r>
            <a:endParaRPr lang="zh-TW" altLang="en-US" sz="2000" dirty="0"/>
          </a:p>
        </p:txBody>
      </p:sp>
      <p:sp>
        <p:nvSpPr>
          <p:cNvPr id="180" name="乘號 179"/>
          <p:cNvSpPr/>
          <p:nvPr/>
        </p:nvSpPr>
        <p:spPr>
          <a:xfrm>
            <a:off x="6516216"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乘號 180"/>
          <p:cNvSpPr/>
          <p:nvPr/>
        </p:nvSpPr>
        <p:spPr>
          <a:xfrm>
            <a:off x="7164288" y="41490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2" name="乘號 181"/>
          <p:cNvSpPr/>
          <p:nvPr/>
        </p:nvSpPr>
        <p:spPr>
          <a:xfrm>
            <a:off x="7452320" y="479715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3" name="乘號 182"/>
          <p:cNvSpPr/>
          <p:nvPr/>
        </p:nvSpPr>
        <p:spPr>
          <a:xfrm>
            <a:off x="6732240" y="530120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4" name="流程圖: 接點 183"/>
          <p:cNvSpPr/>
          <p:nvPr/>
        </p:nvSpPr>
        <p:spPr>
          <a:xfrm>
            <a:off x="6588224"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5" name="流程圖: 接點 184"/>
          <p:cNvSpPr/>
          <p:nvPr/>
        </p:nvSpPr>
        <p:spPr>
          <a:xfrm>
            <a:off x="6588224" y="5461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6" name="流程圖: 接點 185"/>
          <p:cNvSpPr/>
          <p:nvPr/>
        </p:nvSpPr>
        <p:spPr>
          <a:xfrm>
            <a:off x="7164288" y="436510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7" name="流程圖: 接點 186"/>
          <p:cNvSpPr/>
          <p:nvPr/>
        </p:nvSpPr>
        <p:spPr>
          <a:xfrm>
            <a:off x="7524328"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cxnSp>
        <p:nvCxnSpPr>
          <p:cNvPr id="188" name="直線單箭頭接點 187"/>
          <p:cNvCxnSpPr/>
          <p:nvPr/>
        </p:nvCxnSpPr>
        <p:spPr>
          <a:xfrm flipH="1">
            <a:off x="2483768" y="2708920"/>
            <a:ext cx="720080"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p:nvPr/>
        </p:nvCxnSpPr>
        <p:spPr>
          <a:xfrm>
            <a:off x="6084168" y="2708920"/>
            <a:ext cx="756086" cy="10801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a:xfrm rot="10800000" flipV="1">
            <a:off x="899592" y="4120645"/>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1" name="直線接點 190"/>
          <p:cNvCxnSpPr/>
          <p:nvPr/>
        </p:nvCxnSpPr>
        <p:spPr>
          <a:xfrm rot="10800000" flipV="1">
            <a:off x="6084168" y="4077072"/>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2" name="乘號 191"/>
          <p:cNvSpPr/>
          <p:nvPr/>
        </p:nvSpPr>
        <p:spPr>
          <a:xfrm>
            <a:off x="471601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3" name="乘號 192"/>
          <p:cNvSpPr/>
          <p:nvPr/>
        </p:nvSpPr>
        <p:spPr>
          <a:xfrm>
            <a:off x="4932040" y="22768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流程圖: 接點 193"/>
          <p:cNvSpPr/>
          <p:nvPr/>
        </p:nvSpPr>
        <p:spPr>
          <a:xfrm>
            <a:off x="3923928"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5" name="流程圖: 接點 194"/>
          <p:cNvSpPr/>
          <p:nvPr/>
        </p:nvSpPr>
        <p:spPr>
          <a:xfrm>
            <a:off x="3779912" y="30689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6" name="流程圖: 接點 195"/>
          <p:cNvSpPr/>
          <p:nvPr/>
        </p:nvSpPr>
        <p:spPr>
          <a:xfrm>
            <a:off x="3851920" y="33737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7" name="乘號 196"/>
          <p:cNvSpPr/>
          <p:nvPr/>
        </p:nvSpPr>
        <p:spPr>
          <a:xfrm>
            <a:off x="6948264" y="46531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8" name="流程圖: 接點 197"/>
          <p:cNvSpPr/>
          <p:nvPr/>
        </p:nvSpPr>
        <p:spPr>
          <a:xfrm>
            <a:off x="637220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9" name="手繪多邊形 198"/>
          <p:cNvSpPr/>
          <p:nvPr/>
        </p:nvSpPr>
        <p:spPr>
          <a:xfrm>
            <a:off x="1483940" y="3976812"/>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0" name="手繪多邊形 199"/>
          <p:cNvSpPr/>
          <p:nvPr/>
        </p:nvSpPr>
        <p:spPr>
          <a:xfrm>
            <a:off x="6588224" y="4005064"/>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1" name="流程圖: 接點 200"/>
          <p:cNvSpPr/>
          <p:nvPr/>
        </p:nvSpPr>
        <p:spPr>
          <a:xfrm>
            <a:off x="6372200"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2" name="文字方塊 201"/>
          <p:cNvSpPr txBox="1"/>
          <p:nvPr/>
        </p:nvSpPr>
        <p:spPr>
          <a:xfrm>
            <a:off x="909846" y="2852936"/>
            <a:ext cx="1872208" cy="400110"/>
          </a:xfrm>
          <a:prstGeom prst="rect">
            <a:avLst/>
          </a:prstGeom>
          <a:noFill/>
          <a:ln>
            <a:solidFill>
              <a:schemeClr val="accent1"/>
            </a:solidFill>
          </a:ln>
        </p:spPr>
        <p:txBody>
          <a:bodyPr wrap="square" rtlCol="0">
            <a:spAutoFit/>
          </a:bodyPr>
          <a:lstStyle/>
          <a:p>
            <a:r>
              <a:rPr lang="en-US" altLang="zh-TW" sz="2000" dirty="0" smtClean="0"/>
              <a:t>Data acquisition</a:t>
            </a:r>
            <a:endParaRPr lang="zh-TW" altLang="en-US" sz="2000" dirty="0"/>
          </a:p>
        </p:txBody>
      </p:sp>
      <p:sp>
        <p:nvSpPr>
          <p:cNvPr id="203" name="文字方塊 202"/>
          <p:cNvSpPr txBox="1"/>
          <p:nvPr/>
        </p:nvSpPr>
        <p:spPr>
          <a:xfrm>
            <a:off x="6516216" y="2852936"/>
            <a:ext cx="1728192" cy="400110"/>
          </a:xfrm>
          <a:prstGeom prst="rect">
            <a:avLst/>
          </a:prstGeom>
          <a:noFill/>
          <a:ln>
            <a:solidFill>
              <a:schemeClr val="accent1"/>
            </a:solidFill>
          </a:ln>
        </p:spPr>
        <p:txBody>
          <a:bodyPr wrap="square" rtlCol="0">
            <a:spAutoFit/>
          </a:bodyPr>
          <a:lstStyle/>
          <a:p>
            <a:r>
              <a:rPr lang="en-US" altLang="zh-TW" sz="2000" dirty="0" smtClean="0"/>
              <a:t>Practical usage</a:t>
            </a:r>
            <a:endParaRPr lang="zh-TW" altLang="en-US" sz="2000" dirty="0"/>
          </a:p>
        </p:txBody>
      </p:sp>
    </p:spTree>
    <p:extLst>
      <p:ext uri="{BB962C8B-B14F-4D97-AF65-F5344CB8AC3E}">
        <p14:creationId xmlns:p14="http://schemas.microsoft.com/office/powerpoint/2010/main" xmlns="" val="1242087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流程圖: 程序 50"/>
          <p:cNvSpPr/>
          <p:nvPr/>
        </p:nvSpPr>
        <p:spPr>
          <a:xfrm>
            <a:off x="609262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流程圖: 程序 34"/>
          <p:cNvSpPr/>
          <p:nvPr/>
        </p:nvSpPr>
        <p:spPr>
          <a:xfrm>
            <a:off x="3788366"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流程圖: 程序 18"/>
          <p:cNvSpPr/>
          <p:nvPr/>
        </p:nvSpPr>
        <p:spPr>
          <a:xfrm>
            <a:off x="87568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p:txBody>
          <a:bodyPr>
            <a:normAutofit/>
          </a:bodyPr>
          <a:lstStyle/>
          <a:p>
            <a:r>
              <a:rPr lang="en-US" altLang="zh-TW" sz="2400" dirty="0"/>
              <a:t>Training is the process of making the system able to learn</a:t>
            </a:r>
            <a:r>
              <a:rPr lang="en-US" altLang="zh-TW" sz="2400" dirty="0" smtClean="0"/>
              <a:t>.</a:t>
            </a:r>
          </a:p>
          <a:p>
            <a:pPr marL="0" indent="0">
              <a:buNone/>
            </a:pPr>
            <a:endParaRPr lang="en-US" altLang="zh-TW" sz="2400" dirty="0"/>
          </a:p>
          <a:p>
            <a:r>
              <a:rPr lang="en-US" altLang="zh-TW" sz="2400" dirty="0" smtClean="0"/>
              <a:t>No free lunch rule:</a:t>
            </a:r>
          </a:p>
          <a:p>
            <a:pPr lvl="1"/>
            <a:r>
              <a:rPr lang="en-US" altLang="zh-TW" sz="2000" dirty="0" smtClean="0"/>
              <a:t>Training set and testing set come from the same distribution</a:t>
            </a:r>
          </a:p>
          <a:p>
            <a:pPr lvl="1"/>
            <a:r>
              <a:rPr lang="en-US" altLang="zh-TW" sz="2000" dirty="0" smtClean="0"/>
              <a:t>Need to make some assumptions or bias</a:t>
            </a:r>
          </a:p>
          <a:p>
            <a:endParaRPr lang="en-US" altLang="zh-TW" sz="2400" dirty="0" smtClean="0"/>
          </a:p>
        </p:txBody>
      </p:sp>
      <p:sp>
        <p:nvSpPr>
          <p:cNvPr id="2" name="標題 1"/>
          <p:cNvSpPr>
            <a:spLocks noGrp="1"/>
          </p:cNvSpPr>
          <p:nvPr>
            <p:ph type="title"/>
          </p:nvPr>
        </p:nvSpPr>
        <p:spPr/>
        <p:txBody>
          <a:bodyPr/>
          <a:lstStyle/>
          <a:p>
            <a:r>
              <a:rPr lang="en-US" altLang="zh-TW" dirty="0" smtClean="0"/>
              <a:t>Training and testing</a:t>
            </a:r>
            <a:endParaRPr lang="zh-TW" altLang="en-US" dirty="0"/>
          </a:p>
        </p:txBody>
      </p:sp>
      <p:sp>
        <p:nvSpPr>
          <p:cNvPr id="4" name="乘號 3"/>
          <p:cNvSpPr/>
          <p:nvPr/>
        </p:nvSpPr>
        <p:spPr>
          <a:xfrm>
            <a:off x="970834"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乘號 4"/>
          <p:cNvSpPr/>
          <p:nvPr/>
        </p:nvSpPr>
        <p:spPr>
          <a:xfrm>
            <a:off x="11868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乘號 5"/>
          <p:cNvSpPr/>
          <p:nvPr/>
        </p:nvSpPr>
        <p:spPr>
          <a:xfrm>
            <a:off x="1258866"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6"/>
          <p:cNvSpPr/>
          <p:nvPr/>
        </p:nvSpPr>
        <p:spPr>
          <a:xfrm>
            <a:off x="9708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p:cNvSpPr/>
          <p:nvPr/>
        </p:nvSpPr>
        <p:spPr>
          <a:xfrm>
            <a:off x="1474890"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8"/>
          <p:cNvSpPr/>
          <p:nvPr/>
        </p:nvSpPr>
        <p:spPr>
          <a:xfrm>
            <a:off x="1402882"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9"/>
          <p:cNvSpPr/>
          <p:nvPr/>
        </p:nvSpPr>
        <p:spPr>
          <a:xfrm>
            <a:off x="1114850" y="454912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流程圖: 接點 10"/>
          <p:cNvSpPr/>
          <p:nvPr/>
        </p:nvSpPr>
        <p:spPr>
          <a:xfrm>
            <a:off x="1827216"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 name="流程圖: 接點 11"/>
          <p:cNvSpPr/>
          <p:nvPr/>
        </p:nvSpPr>
        <p:spPr>
          <a:xfrm>
            <a:off x="16111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 name="流程圖: 接點 12"/>
          <p:cNvSpPr/>
          <p:nvPr/>
        </p:nvSpPr>
        <p:spPr>
          <a:xfrm>
            <a:off x="2115248"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 name="流程圖: 接點 13"/>
          <p:cNvSpPr/>
          <p:nvPr/>
        </p:nvSpPr>
        <p:spPr>
          <a:xfrm>
            <a:off x="1899224"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4"/>
          <p:cNvSpPr/>
          <p:nvPr/>
        </p:nvSpPr>
        <p:spPr>
          <a:xfrm>
            <a:off x="175520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5"/>
          <p:cNvSpPr/>
          <p:nvPr/>
        </p:nvSpPr>
        <p:spPr>
          <a:xfrm>
            <a:off x="21872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6"/>
          <p:cNvSpPr/>
          <p:nvPr/>
        </p:nvSpPr>
        <p:spPr>
          <a:xfrm>
            <a:off x="2043240"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7"/>
          <p:cNvSpPr/>
          <p:nvPr/>
        </p:nvSpPr>
        <p:spPr>
          <a:xfrm>
            <a:off x="189922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乘號 19"/>
          <p:cNvSpPr/>
          <p:nvPr/>
        </p:nvSpPr>
        <p:spPr>
          <a:xfrm>
            <a:off x="3883518"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乘號 20"/>
          <p:cNvSpPr/>
          <p:nvPr/>
        </p:nvSpPr>
        <p:spPr>
          <a:xfrm>
            <a:off x="3860374" y="430909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乘號 21"/>
          <p:cNvSpPr/>
          <p:nvPr/>
        </p:nvSpPr>
        <p:spPr>
          <a:xfrm>
            <a:off x="417155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乘號 22"/>
          <p:cNvSpPr/>
          <p:nvPr/>
        </p:nvSpPr>
        <p:spPr>
          <a:xfrm>
            <a:off x="40275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乘號 23"/>
          <p:cNvSpPr/>
          <p:nvPr/>
        </p:nvSpPr>
        <p:spPr>
          <a:xfrm>
            <a:off x="42435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乘號 24"/>
          <p:cNvSpPr/>
          <p:nvPr/>
        </p:nvSpPr>
        <p:spPr>
          <a:xfrm>
            <a:off x="4459582" y="409307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乘號 25"/>
          <p:cNvSpPr/>
          <p:nvPr/>
        </p:nvSpPr>
        <p:spPr>
          <a:xfrm>
            <a:off x="4171550"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流程圖: 接點 26"/>
          <p:cNvSpPr/>
          <p:nvPr/>
        </p:nvSpPr>
        <p:spPr>
          <a:xfrm>
            <a:off x="4739900"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8" name="流程圖: 接點 27"/>
          <p:cNvSpPr/>
          <p:nvPr/>
        </p:nvSpPr>
        <p:spPr>
          <a:xfrm>
            <a:off x="4379860"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9" name="流程圖: 接點 28"/>
          <p:cNvSpPr/>
          <p:nvPr/>
        </p:nvSpPr>
        <p:spPr>
          <a:xfrm>
            <a:off x="5027932"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0" name="流程圖: 接點 29"/>
          <p:cNvSpPr/>
          <p:nvPr/>
        </p:nvSpPr>
        <p:spPr>
          <a:xfrm>
            <a:off x="502793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1" name="流程圖: 接點 30"/>
          <p:cNvSpPr/>
          <p:nvPr/>
        </p:nvSpPr>
        <p:spPr>
          <a:xfrm>
            <a:off x="46678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2" name="流程圖: 接點 31"/>
          <p:cNvSpPr/>
          <p:nvPr/>
        </p:nvSpPr>
        <p:spPr>
          <a:xfrm>
            <a:off x="52439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 name="流程圖: 接點 32"/>
          <p:cNvSpPr/>
          <p:nvPr/>
        </p:nvSpPr>
        <p:spPr>
          <a:xfrm>
            <a:off x="51719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4" name="流程圖: 接點 33"/>
          <p:cNvSpPr/>
          <p:nvPr/>
        </p:nvSpPr>
        <p:spPr>
          <a:xfrm>
            <a:off x="4811908"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 name="乘號 35"/>
          <p:cNvSpPr/>
          <p:nvPr/>
        </p:nvSpPr>
        <p:spPr>
          <a:xfrm>
            <a:off x="625978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乘號 36"/>
          <p:cNvSpPr/>
          <p:nvPr/>
        </p:nvSpPr>
        <p:spPr>
          <a:xfrm>
            <a:off x="6907854"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乘號 37"/>
          <p:cNvSpPr/>
          <p:nvPr/>
        </p:nvSpPr>
        <p:spPr>
          <a:xfrm>
            <a:off x="6475806"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乘號 38"/>
          <p:cNvSpPr/>
          <p:nvPr/>
        </p:nvSpPr>
        <p:spPr>
          <a:xfrm>
            <a:off x="6114986" y="419189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乘號 39"/>
          <p:cNvSpPr/>
          <p:nvPr/>
        </p:nvSpPr>
        <p:spPr>
          <a:xfrm>
            <a:off x="669183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乘號 40"/>
          <p:cNvSpPr/>
          <p:nvPr/>
        </p:nvSpPr>
        <p:spPr>
          <a:xfrm>
            <a:off x="7123878"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乘號 41"/>
          <p:cNvSpPr/>
          <p:nvPr/>
        </p:nvSpPr>
        <p:spPr>
          <a:xfrm>
            <a:off x="733990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流程圖: 接點 42"/>
          <p:cNvSpPr/>
          <p:nvPr/>
        </p:nvSpPr>
        <p:spPr>
          <a:xfrm>
            <a:off x="6170973" y="5341213"/>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 name="流程圖: 接點 43"/>
          <p:cNvSpPr/>
          <p:nvPr/>
        </p:nvSpPr>
        <p:spPr>
          <a:xfrm>
            <a:off x="6252068"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5" name="流程圖: 接點 44"/>
          <p:cNvSpPr/>
          <p:nvPr/>
        </p:nvSpPr>
        <p:spPr>
          <a:xfrm>
            <a:off x="7476204"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6" name="流程圖: 接點 45"/>
          <p:cNvSpPr/>
          <p:nvPr/>
        </p:nvSpPr>
        <p:spPr>
          <a:xfrm>
            <a:off x="7188172" y="511718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7" name="流程圖: 接點 46"/>
          <p:cNvSpPr/>
          <p:nvPr/>
        </p:nvSpPr>
        <p:spPr>
          <a:xfrm>
            <a:off x="69721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8" name="流程圖: 接點 47"/>
          <p:cNvSpPr/>
          <p:nvPr/>
        </p:nvSpPr>
        <p:spPr>
          <a:xfrm>
            <a:off x="754821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9" name="流程圖: 接點 48"/>
          <p:cNvSpPr/>
          <p:nvPr/>
        </p:nvSpPr>
        <p:spPr>
          <a:xfrm>
            <a:off x="6900140"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0" name="流程圖: 接點 49"/>
          <p:cNvSpPr/>
          <p:nvPr/>
        </p:nvSpPr>
        <p:spPr>
          <a:xfrm>
            <a:off x="711616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2" name="向右箭號 51"/>
          <p:cNvSpPr/>
          <p:nvPr/>
        </p:nvSpPr>
        <p:spPr>
          <a:xfrm>
            <a:off x="2858925" y="4469116"/>
            <a:ext cx="707221" cy="70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乘號 52"/>
          <p:cNvSpPr/>
          <p:nvPr/>
        </p:nvSpPr>
        <p:spPr>
          <a:xfrm>
            <a:off x="44595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乘號 53"/>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乘號 54"/>
          <p:cNvSpPr/>
          <p:nvPr/>
        </p:nvSpPr>
        <p:spPr>
          <a:xfrm>
            <a:off x="4652462" y="438110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乘號 55"/>
          <p:cNvSpPr/>
          <p:nvPr/>
        </p:nvSpPr>
        <p:spPr>
          <a:xfrm>
            <a:off x="4675606"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乘號 56"/>
          <p:cNvSpPr/>
          <p:nvPr/>
        </p:nvSpPr>
        <p:spPr>
          <a:xfrm>
            <a:off x="3883518"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乘號 57"/>
          <p:cNvSpPr/>
          <p:nvPr/>
        </p:nvSpPr>
        <p:spPr>
          <a:xfrm>
            <a:off x="4099542" y="462113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乘號 58"/>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乘號 59"/>
          <p:cNvSpPr/>
          <p:nvPr/>
        </p:nvSpPr>
        <p:spPr>
          <a:xfrm>
            <a:off x="4635745" y="4568837"/>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流程圖: 接點 60"/>
          <p:cNvSpPr/>
          <p:nvPr/>
        </p:nvSpPr>
        <p:spPr>
          <a:xfrm>
            <a:off x="4532260" y="51975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2" name="流程圖: 接點 61"/>
          <p:cNvSpPr/>
          <p:nvPr/>
        </p:nvSpPr>
        <p:spPr>
          <a:xfrm>
            <a:off x="4523876"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3" name="流程圖: 接點 62"/>
          <p:cNvSpPr/>
          <p:nvPr/>
        </p:nvSpPr>
        <p:spPr>
          <a:xfrm>
            <a:off x="4837060" y="518919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4" name="流程圖: 接點 63"/>
          <p:cNvSpPr/>
          <p:nvPr/>
        </p:nvSpPr>
        <p:spPr>
          <a:xfrm>
            <a:off x="5027932"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5" name="流程圖: 接點 64"/>
          <p:cNvSpPr/>
          <p:nvPr/>
        </p:nvSpPr>
        <p:spPr>
          <a:xfrm>
            <a:off x="4667892"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6" name="流程圖: 接點 65"/>
          <p:cNvSpPr/>
          <p:nvPr/>
        </p:nvSpPr>
        <p:spPr>
          <a:xfrm>
            <a:off x="4307852"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7" name="乘號 66"/>
          <p:cNvSpPr/>
          <p:nvPr/>
        </p:nvSpPr>
        <p:spPr>
          <a:xfrm>
            <a:off x="62597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乘號 67"/>
          <p:cNvSpPr/>
          <p:nvPr/>
        </p:nvSpPr>
        <p:spPr>
          <a:xfrm>
            <a:off x="6412182" y="44855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乘號 68"/>
          <p:cNvSpPr/>
          <p:nvPr/>
        </p:nvSpPr>
        <p:spPr>
          <a:xfrm>
            <a:off x="6259782" y="469314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流程圖: 接點 69"/>
          <p:cNvSpPr/>
          <p:nvPr/>
        </p:nvSpPr>
        <p:spPr>
          <a:xfrm>
            <a:off x="7620220" y="461313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1" name="流程圖: 接點 70"/>
          <p:cNvSpPr/>
          <p:nvPr/>
        </p:nvSpPr>
        <p:spPr>
          <a:xfrm>
            <a:off x="7348956" y="51339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2" name="流程圖: 接點 71"/>
          <p:cNvSpPr/>
          <p:nvPr/>
        </p:nvSpPr>
        <p:spPr>
          <a:xfrm>
            <a:off x="6684116"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3" name="流程圖: 接點 72"/>
          <p:cNvSpPr/>
          <p:nvPr/>
        </p:nvSpPr>
        <p:spPr>
          <a:xfrm>
            <a:off x="6468092"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Tree>
    <p:extLst>
      <p:ext uri="{BB962C8B-B14F-4D97-AF65-F5344CB8AC3E}">
        <p14:creationId xmlns:p14="http://schemas.microsoft.com/office/powerpoint/2010/main" xmlns="" val="1282204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sz="2400" dirty="0"/>
              <a:t>There are several factors affecting the </a:t>
            </a:r>
            <a:r>
              <a:rPr lang="en-US" altLang="zh-TW" sz="2400" dirty="0" smtClean="0"/>
              <a:t>performance:</a:t>
            </a:r>
          </a:p>
          <a:p>
            <a:pPr lvl="1"/>
            <a:r>
              <a:rPr lang="en-US" altLang="zh-TW" sz="2000" b="1" dirty="0" smtClean="0"/>
              <a:t>Types </a:t>
            </a:r>
            <a:r>
              <a:rPr lang="en-US" altLang="zh-TW" sz="2000" b="1" dirty="0"/>
              <a:t>of training</a:t>
            </a:r>
            <a:r>
              <a:rPr lang="en-US" altLang="zh-TW" sz="2000" dirty="0"/>
              <a:t> </a:t>
            </a:r>
            <a:r>
              <a:rPr lang="en-US" altLang="zh-TW" sz="2000" dirty="0" smtClean="0"/>
              <a:t>provided</a:t>
            </a:r>
          </a:p>
          <a:p>
            <a:pPr lvl="1"/>
            <a:r>
              <a:rPr lang="en-US" altLang="zh-TW" sz="2000" dirty="0" smtClean="0"/>
              <a:t>The </a:t>
            </a:r>
            <a:r>
              <a:rPr lang="en-US" altLang="zh-TW" sz="2000" dirty="0"/>
              <a:t>form and extent of any initial </a:t>
            </a:r>
            <a:r>
              <a:rPr lang="en-US" altLang="zh-TW" sz="2000" b="1" dirty="0"/>
              <a:t>background </a:t>
            </a:r>
            <a:r>
              <a:rPr lang="en-US" altLang="zh-TW" sz="2000" b="1" dirty="0" smtClean="0"/>
              <a:t>knowledge</a:t>
            </a:r>
          </a:p>
          <a:p>
            <a:pPr lvl="1"/>
            <a:r>
              <a:rPr lang="en-US" altLang="zh-TW" sz="2000" dirty="0" smtClean="0"/>
              <a:t>The </a:t>
            </a:r>
            <a:r>
              <a:rPr lang="en-US" altLang="zh-TW" sz="2000" b="1" dirty="0"/>
              <a:t>type of feedback</a:t>
            </a:r>
            <a:r>
              <a:rPr lang="en-US" altLang="zh-TW" sz="2000" dirty="0"/>
              <a:t> </a:t>
            </a:r>
            <a:r>
              <a:rPr lang="en-US" altLang="zh-TW" sz="2000" dirty="0" smtClean="0"/>
              <a:t>provided</a:t>
            </a:r>
          </a:p>
          <a:p>
            <a:pPr lvl="1"/>
            <a:r>
              <a:rPr lang="en-US" altLang="zh-TW" sz="2000" dirty="0" smtClean="0"/>
              <a:t>The </a:t>
            </a:r>
            <a:r>
              <a:rPr lang="en-US" altLang="zh-TW" sz="2000" b="1" dirty="0"/>
              <a:t>learning algorithms</a:t>
            </a:r>
            <a:r>
              <a:rPr lang="en-US" altLang="zh-TW" sz="2000" dirty="0"/>
              <a:t> </a:t>
            </a:r>
            <a:r>
              <a:rPr lang="en-US" altLang="zh-TW" sz="2000" dirty="0" smtClean="0"/>
              <a:t>used</a:t>
            </a:r>
            <a:endParaRPr lang="en-US" altLang="zh-TW" sz="2000" dirty="0"/>
          </a:p>
          <a:p>
            <a:pPr marL="457200" lvl="1" indent="0">
              <a:buNone/>
            </a:pPr>
            <a:endParaRPr lang="en-US" altLang="zh-TW" sz="2000" dirty="0" smtClean="0"/>
          </a:p>
          <a:p>
            <a:pPr algn="just"/>
            <a:r>
              <a:rPr lang="en-US" altLang="zh-TW" sz="2400" dirty="0"/>
              <a:t>Two important </a:t>
            </a:r>
            <a:r>
              <a:rPr lang="en-US" altLang="zh-TW" sz="2400" dirty="0" smtClean="0"/>
              <a:t>factors:</a:t>
            </a:r>
          </a:p>
          <a:p>
            <a:pPr lvl="1" algn="just"/>
            <a:r>
              <a:rPr lang="en-US" altLang="zh-TW" sz="2000" dirty="0" smtClean="0"/>
              <a:t>Modeling</a:t>
            </a:r>
          </a:p>
          <a:p>
            <a:pPr lvl="1" algn="just"/>
            <a:r>
              <a:rPr lang="en-US" altLang="zh-TW" sz="2000" dirty="0" smtClean="0"/>
              <a:t>Optimization</a:t>
            </a:r>
            <a:endParaRPr lang="en-US" altLang="zh-TW" sz="2000" dirty="0"/>
          </a:p>
          <a:p>
            <a:pPr marL="457200" lvl="1" indent="0">
              <a:buNone/>
            </a:pPr>
            <a:endParaRPr lang="en-US" altLang="zh-TW" sz="2000" dirty="0" smtClean="0"/>
          </a:p>
        </p:txBody>
      </p:sp>
      <p:sp>
        <p:nvSpPr>
          <p:cNvPr id="2" name="標題 1"/>
          <p:cNvSpPr>
            <a:spLocks noGrp="1"/>
          </p:cNvSpPr>
          <p:nvPr>
            <p:ph type="title"/>
          </p:nvPr>
        </p:nvSpPr>
        <p:spPr/>
        <p:txBody>
          <a:bodyPr/>
          <a:lstStyle/>
          <a:p>
            <a:r>
              <a:rPr lang="en-US" altLang="zh-TW" dirty="0" smtClean="0"/>
              <a:t>Performance</a:t>
            </a:r>
            <a:endParaRPr lang="zh-TW" altLang="en-US" dirty="0"/>
          </a:p>
        </p:txBody>
      </p:sp>
    </p:spTree>
    <p:extLst>
      <p:ext uri="{BB962C8B-B14F-4D97-AF65-F5344CB8AC3E}">
        <p14:creationId xmlns:p14="http://schemas.microsoft.com/office/powerpoint/2010/main" xmlns="" val="52218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400" dirty="0" smtClean="0"/>
              <a:t>The success of machine learning system also depends on the algorithms. </a:t>
            </a:r>
          </a:p>
          <a:p>
            <a:endParaRPr lang="en-US" altLang="zh-TW" sz="2400" dirty="0" smtClean="0"/>
          </a:p>
          <a:p>
            <a:r>
              <a:rPr lang="en-US" altLang="zh-TW" sz="2400" dirty="0" smtClean="0"/>
              <a:t>The </a:t>
            </a:r>
            <a:r>
              <a:rPr lang="en-US" altLang="zh-TW" sz="2400" dirty="0"/>
              <a:t>algorithms control the search to find and build the knowledge structures.</a:t>
            </a:r>
            <a:endParaRPr lang="zh-TW" altLang="en-US" sz="2400" dirty="0" smtClean="0"/>
          </a:p>
          <a:p>
            <a:endParaRPr lang="en-US" altLang="zh-TW" sz="2400" dirty="0" smtClean="0"/>
          </a:p>
          <a:p>
            <a:r>
              <a:rPr lang="en-US" altLang="zh-TW" sz="2400" dirty="0"/>
              <a:t>The </a:t>
            </a:r>
            <a:r>
              <a:rPr lang="en-US" altLang="zh-TW" sz="2400" dirty="0" smtClean="0"/>
              <a:t>learning algorithms </a:t>
            </a:r>
            <a:r>
              <a:rPr lang="en-US" altLang="zh-TW" sz="2400" dirty="0"/>
              <a:t>should extract useful information from training examples</a:t>
            </a:r>
            <a:r>
              <a:rPr lang="en-US" altLang="zh-TW" sz="2400" dirty="0" smtClean="0"/>
              <a:t>.</a:t>
            </a:r>
          </a:p>
          <a:p>
            <a:endParaRPr lang="en-US" altLang="zh-TW" sz="2400" dirty="0" smtClean="0"/>
          </a:p>
          <a:p>
            <a:endParaRPr lang="en-US" altLang="zh-TW" sz="2400" dirty="0"/>
          </a:p>
        </p:txBody>
      </p:sp>
      <p:sp>
        <p:nvSpPr>
          <p:cNvPr id="2" name="標題 1"/>
          <p:cNvSpPr>
            <a:spLocks noGrp="1"/>
          </p:cNvSpPr>
          <p:nvPr>
            <p:ph type="title"/>
          </p:nvPr>
        </p:nvSpPr>
        <p:spPr/>
        <p:txBody>
          <a:bodyPr/>
          <a:lstStyle/>
          <a:p>
            <a:r>
              <a:rPr lang="en-US" altLang="zh-TW" dirty="0" smtClean="0"/>
              <a:t>Algorithms</a:t>
            </a:r>
            <a:endParaRPr lang="zh-TW" altLang="en-US" dirty="0"/>
          </a:p>
        </p:txBody>
      </p:sp>
    </p:spTree>
    <p:extLst>
      <p:ext uri="{BB962C8B-B14F-4D97-AF65-F5344CB8AC3E}">
        <p14:creationId xmlns:p14="http://schemas.microsoft.com/office/powerpoint/2010/main" xmlns="" val="1722115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FontTx/>
              <a:buChar char="•"/>
            </a:pPr>
            <a:r>
              <a:rPr lang="en-US" altLang="en-US" sz="2400" dirty="0">
                <a:latin typeface="TimesNewRomanPS"/>
              </a:rPr>
              <a:t> </a:t>
            </a:r>
            <a:r>
              <a:rPr lang="en-US" altLang="en-US" sz="2400" dirty="0">
                <a:latin typeface="Times New Roman" panose="02020603050405020304" pitchFamily="18" charset="0"/>
              </a:rPr>
              <a:t>Many applications of regression analysis involve situations in which there are more than one </a:t>
            </a:r>
            <a:r>
              <a:rPr lang="en-US" altLang="en-US" sz="2400" dirty="0" err="1">
                <a:latin typeface="Times New Roman" panose="02020603050405020304" pitchFamily="18" charset="0"/>
              </a:rPr>
              <a:t>regressor</a:t>
            </a:r>
            <a:r>
              <a:rPr lang="en-US" altLang="en-US" sz="2400" dirty="0">
                <a:latin typeface="Times New Roman" panose="02020603050405020304" pitchFamily="18" charset="0"/>
              </a:rPr>
              <a:t> variable. </a:t>
            </a:r>
          </a:p>
          <a:p>
            <a:pPr>
              <a:buFontTx/>
              <a:buChar char="•"/>
            </a:pPr>
            <a:r>
              <a:rPr lang="en-US" altLang="en-US" sz="2400" dirty="0">
                <a:latin typeface="Times New Roman" panose="02020603050405020304" pitchFamily="18" charset="0"/>
              </a:rPr>
              <a:t> A regression model that contains more than one </a:t>
            </a:r>
            <a:r>
              <a:rPr lang="en-US" altLang="en-US" sz="2400" dirty="0" err="1">
                <a:latin typeface="Times New Roman" panose="02020603050405020304" pitchFamily="18" charset="0"/>
              </a:rPr>
              <a:t>regressor</a:t>
            </a:r>
            <a:r>
              <a:rPr lang="en-US" altLang="en-US" sz="2400" dirty="0">
                <a:latin typeface="Times New Roman" panose="02020603050405020304" pitchFamily="18" charset="0"/>
              </a:rPr>
              <a:t> variable is called a</a:t>
            </a:r>
            <a:r>
              <a:rPr lang="en-US" altLang="en-US" sz="2400" b="1" dirty="0">
                <a:solidFill>
                  <a:srgbClr val="990033"/>
                </a:solidFill>
                <a:latin typeface="Times New Roman" panose="02020603050405020304" pitchFamily="18" charset="0"/>
              </a:rPr>
              <a:t> multiple regression model</a:t>
            </a:r>
            <a:r>
              <a:rPr lang="en-US" altLang="en-US" sz="2400" dirty="0">
                <a:latin typeface="Times New Roman" panose="02020603050405020304" pitchFamily="18" charset="0"/>
              </a:rPr>
              <a:t>. </a:t>
            </a:r>
            <a:endParaRPr lang="en-US" altLang="en-US" sz="2400" dirty="0" smtClean="0">
              <a:latin typeface="Times New Roman" panose="02020603050405020304" pitchFamily="18" charset="0"/>
            </a:endParaRPr>
          </a:p>
          <a:p>
            <a:pPr>
              <a:buFontTx/>
              <a:buChar char="•"/>
            </a:pPr>
            <a:endParaRPr lang="en-US" altLang="en-US" sz="2400" dirty="0">
              <a:latin typeface="Times New Roman" panose="02020603050405020304" pitchFamily="18" charset="0"/>
            </a:endParaRPr>
          </a:p>
          <a:p>
            <a:pPr>
              <a:buFontTx/>
              <a:buChar char="•"/>
            </a:pPr>
            <a:r>
              <a:rPr lang="en-IN" sz="1900" dirty="0"/>
              <a:t>Multiple Linear Regression attempts to model the Relationship between two or more features and a response by fitting a linear equation to observed data. The steps to perform multiple linear Regression are almost similar to that of simple linear Regression. The Difference Lies in the </a:t>
            </a:r>
            <a:r>
              <a:rPr lang="en-IN" sz="1900" dirty="0" err="1"/>
              <a:t>Evalution</a:t>
            </a:r>
            <a:r>
              <a:rPr lang="en-IN" sz="1900" dirty="0"/>
              <a:t>. We can use it to find out which factor has the highest impact on the predicted output and now different variable relate to each other.</a:t>
            </a:r>
          </a:p>
          <a:p>
            <a:pPr>
              <a:buFontTx/>
              <a:buChar char="•"/>
            </a:pPr>
            <a:endParaRPr lang="en-US" altLang="en-US" sz="2400" dirty="0">
              <a:latin typeface="Times New Roman" panose="02020603050405020304" pitchFamily="18" charset="0"/>
            </a:endParaRPr>
          </a:p>
          <a:p>
            <a:pPr marL="0" indent="0">
              <a:buNone/>
            </a:pPr>
            <a:r>
              <a:rPr lang="en-US" altLang="en-US" dirty="0">
                <a:latin typeface="Times New Roman" panose="02020603050405020304" pitchFamily="18" charset="0"/>
              </a:rPr>
              <a:t> </a:t>
            </a:r>
            <a:r>
              <a:rPr lang="en-US" altLang="en-US" sz="2400" dirty="0">
                <a:latin typeface="Times New Roman" panose="02020603050405020304" pitchFamily="18" charset="0"/>
              </a:rPr>
              <a:t>For example, </a:t>
            </a:r>
            <a:r>
              <a:rPr lang="en-US" altLang="en-US" sz="2400" dirty="0" smtClean="0">
                <a:latin typeface="Times New Roman" panose="02020603050405020304" pitchFamily="18" charset="0"/>
              </a:rPr>
              <a:t>according to the </a:t>
            </a:r>
            <a:r>
              <a:rPr lang="en-US" altLang="en-US" sz="2400" dirty="0" err="1" smtClean="0">
                <a:latin typeface="Times New Roman" panose="02020603050405020304" pitchFamily="18" charset="0"/>
              </a:rPr>
              <a:t>givin</a:t>
            </a:r>
            <a:r>
              <a:rPr lang="en-US" altLang="en-US" sz="2400" dirty="0" smtClean="0">
                <a:latin typeface="Times New Roman" panose="02020603050405020304" pitchFamily="18" charset="0"/>
              </a:rPr>
              <a:t> data the Dynamic Resistance depends </a:t>
            </a:r>
            <a:r>
              <a:rPr lang="en-US" altLang="en-US" sz="2400" dirty="0">
                <a:latin typeface="Times New Roman" panose="02020603050405020304" pitchFamily="18" charset="0"/>
              </a:rPr>
              <a:t>on the </a:t>
            </a:r>
            <a:r>
              <a:rPr lang="en-US" altLang="en-US" sz="2400" dirty="0" smtClean="0">
                <a:latin typeface="Times New Roman" panose="02020603050405020304" pitchFamily="18" charset="0"/>
              </a:rPr>
              <a:t>Voltage and the Current. </a:t>
            </a:r>
            <a:r>
              <a:rPr lang="en-US" altLang="en-US" sz="2400" dirty="0">
                <a:latin typeface="Times New Roman" panose="02020603050405020304" pitchFamily="18" charset="0"/>
              </a:rPr>
              <a:t>A possible multiple regression model could </a:t>
            </a:r>
            <a:r>
              <a:rPr lang="en-US" altLang="en-US" sz="2400" dirty="0" smtClean="0">
                <a:latin typeface="Times New Roman" panose="02020603050405020304" pitchFamily="18" charset="0"/>
              </a:rPr>
              <a:t>be</a:t>
            </a:r>
          </a:p>
          <a:p>
            <a:pPr marL="0" indent="0">
              <a:buNone/>
            </a:pPr>
            <a:endParaRPr lang="en-US" sz="2400" dirty="0">
              <a:latin typeface="Times New Roman" panose="02020603050405020304" pitchFamily="18" charset="0"/>
            </a:endParaRPr>
          </a:p>
          <a:p>
            <a:pPr marL="0" indent="0">
              <a:buNone/>
            </a:pPr>
            <a:endParaRPr lang="en-US" sz="2400" dirty="0" smtClean="0">
              <a:latin typeface="Times New Roman" panose="02020603050405020304" pitchFamily="18" charset="0"/>
            </a:endParaRPr>
          </a:p>
          <a:p>
            <a:pPr marL="0" indent="0">
              <a:buNone/>
            </a:pPr>
            <a:endParaRPr lang="en-IN" sz="2400" dirty="0" smtClean="0"/>
          </a:p>
          <a:p>
            <a:pPr marL="0" indent="0">
              <a:buNone/>
            </a:pPr>
            <a:endParaRPr lang="en-US" sz="2400" dirty="0">
              <a:latin typeface="Times New Roman" panose="02020603050405020304" pitchFamily="18" charset="0"/>
            </a:endParaRPr>
          </a:p>
        </p:txBody>
      </p:sp>
      <p:sp>
        <p:nvSpPr>
          <p:cNvPr id="3" name="Title 2"/>
          <p:cNvSpPr>
            <a:spLocks noGrp="1"/>
          </p:cNvSpPr>
          <p:nvPr>
            <p:ph type="title"/>
          </p:nvPr>
        </p:nvSpPr>
        <p:spPr/>
        <p:txBody>
          <a:bodyPr>
            <a:normAutofit/>
          </a:bodyPr>
          <a:lstStyle/>
          <a:p>
            <a:r>
              <a:rPr lang="en-US" altLang="en-US" sz="3600" b="1" dirty="0"/>
              <a:t>Multiple Linear Regression Models</a:t>
            </a:r>
            <a:endParaRPr lang="en-IN" sz="3600" dirty="0"/>
          </a:p>
        </p:txBody>
      </p:sp>
    </p:spTree>
    <p:extLst>
      <p:ext uri="{BB962C8B-B14F-4D97-AF65-F5344CB8AC3E}">
        <p14:creationId xmlns:p14="http://schemas.microsoft.com/office/powerpoint/2010/main" xmlns="" val="2049857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280920" cy="1200329"/>
          </a:xfrm>
          <a:prstGeom prst="rect">
            <a:avLst/>
          </a:prstGeom>
          <a:noFill/>
        </p:spPr>
        <p:txBody>
          <a:bodyPr wrap="square" rtlCol="0">
            <a:spAutoFit/>
          </a:bodyPr>
          <a:lstStyle/>
          <a:p>
            <a:r>
              <a:rPr lang="en-IN" dirty="0" smtClean="0"/>
              <a:t>So according to the model </a:t>
            </a:r>
          </a:p>
          <a:p>
            <a:endParaRPr lang="en-IN" dirty="0"/>
          </a:p>
          <a:p>
            <a:endParaRPr lang="en-IN" dirty="0" smtClean="0"/>
          </a:p>
          <a:p>
            <a:endParaRPr lang="en-IN" dirty="0"/>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23728" y="1052371"/>
            <a:ext cx="38862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539552" y="2204864"/>
            <a:ext cx="7848872" cy="2492990"/>
          </a:xfrm>
          <a:prstGeom prst="rect">
            <a:avLst/>
          </a:prstGeom>
          <a:noFill/>
        </p:spPr>
        <p:txBody>
          <a:bodyPr wrap="square" rtlCol="0">
            <a:spAutoFit/>
          </a:bodyPr>
          <a:lstStyle/>
          <a:p>
            <a:r>
              <a:rPr lang="en-IN" dirty="0" smtClean="0"/>
              <a:t>WHERE </a:t>
            </a:r>
          </a:p>
          <a:p>
            <a:endParaRPr lang="en-IN" dirty="0"/>
          </a:p>
          <a:p>
            <a:endParaRPr lang="en-IN" dirty="0" smtClean="0"/>
          </a:p>
          <a:p>
            <a:r>
              <a:rPr lang="en-US" altLang="en-US" sz="2800" dirty="0">
                <a:latin typeface="Times New Roman" panose="02020603050405020304" pitchFamily="18" charset="0"/>
              </a:rPr>
              <a:t>Y – </a:t>
            </a:r>
            <a:r>
              <a:rPr lang="en-US" altLang="en-US" sz="2800" dirty="0" smtClean="0">
                <a:latin typeface="Times New Roman" panose="02020603050405020304" pitchFamily="18" charset="0"/>
              </a:rPr>
              <a:t>DYNAMIC RESISTANCE</a:t>
            </a:r>
            <a:endParaRPr lang="en-US" altLang="en-US" sz="2800" dirty="0">
              <a:latin typeface="Times New Roman" panose="02020603050405020304" pitchFamily="18" charset="0"/>
            </a:endParaRPr>
          </a:p>
          <a:p>
            <a:r>
              <a:rPr lang="en-US" altLang="en-US" sz="2800" dirty="0">
                <a:latin typeface="Times New Roman" panose="02020603050405020304" pitchFamily="18" charset="0"/>
              </a:rPr>
              <a:t>x</a:t>
            </a:r>
            <a:r>
              <a:rPr lang="en-US" altLang="en-US" sz="2800" baseline="-25000" dirty="0">
                <a:latin typeface="Times New Roman" panose="02020603050405020304" pitchFamily="18" charset="0"/>
              </a:rPr>
              <a:t>1</a:t>
            </a:r>
            <a:r>
              <a:rPr lang="en-US" altLang="en-US" sz="2800" dirty="0">
                <a:latin typeface="Times New Roman" panose="02020603050405020304" pitchFamily="18" charset="0"/>
              </a:rPr>
              <a:t> – </a:t>
            </a:r>
            <a:r>
              <a:rPr lang="en-US" altLang="en-US" sz="2800" dirty="0" smtClean="0">
                <a:latin typeface="Times New Roman" panose="02020603050405020304" pitchFamily="18" charset="0"/>
              </a:rPr>
              <a:t>VOLTAGE</a:t>
            </a:r>
          </a:p>
          <a:p>
            <a:r>
              <a:rPr lang="en-US" altLang="en-US" sz="2800" dirty="0" smtClean="0">
                <a:latin typeface="Times New Roman" panose="02020603050405020304" pitchFamily="18" charset="0"/>
              </a:rPr>
              <a:t>x</a:t>
            </a:r>
            <a:r>
              <a:rPr lang="en-US" altLang="en-US" sz="2800" baseline="-25000" dirty="0" smtClean="0">
                <a:latin typeface="Times New Roman" panose="02020603050405020304" pitchFamily="18" charset="0"/>
              </a:rPr>
              <a:t>2</a:t>
            </a:r>
            <a:r>
              <a:rPr lang="en-US" altLang="en-US" sz="2800" dirty="0" smtClean="0">
                <a:latin typeface="Times New Roman" panose="02020603050405020304" pitchFamily="18" charset="0"/>
              </a:rPr>
              <a:t> </a:t>
            </a:r>
            <a:r>
              <a:rPr lang="en-US" altLang="en-US" sz="2800" dirty="0">
                <a:latin typeface="Times New Roman" panose="02020603050405020304" pitchFamily="18" charset="0"/>
              </a:rPr>
              <a:t>– </a:t>
            </a:r>
            <a:r>
              <a:rPr lang="en-US" altLang="en-US" sz="2800" dirty="0" smtClean="0">
                <a:latin typeface="Times New Roman" panose="02020603050405020304" pitchFamily="18" charset="0"/>
              </a:rPr>
              <a:t>CURRENT</a:t>
            </a:r>
            <a:endParaRPr lang="en-US" altLang="en-US" sz="2800" dirty="0">
              <a:latin typeface="Times New Roman" panose="02020603050405020304" pitchFamily="18" charset="0"/>
            </a:endParaRPr>
          </a:p>
          <a:p>
            <a:endParaRPr lang="en-IN" dirty="0"/>
          </a:p>
        </p:txBody>
      </p:sp>
    </p:spTree>
    <p:extLst>
      <p:ext uri="{BB962C8B-B14F-4D97-AF65-F5344CB8AC3E}">
        <p14:creationId xmlns:p14="http://schemas.microsoft.com/office/powerpoint/2010/main" xmlns="" val="3423962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3568" y="44624"/>
            <a:ext cx="7751014" cy="6687638"/>
          </a:xfrm>
          <a:prstGeom prst="rect">
            <a:avLst/>
          </a:prstGeom>
        </p:spPr>
      </p:pic>
    </p:spTree>
    <p:extLst>
      <p:ext uri="{BB962C8B-B14F-4D97-AF65-F5344CB8AC3E}">
        <p14:creationId xmlns:p14="http://schemas.microsoft.com/office/powerpoint/2010/main" xmlns="" val="3843857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bwMode="auto">
          <a:xfrm>
            <a:off x="467544" y="404926"/>
            <a:ext cx="3456384" cy="2952328"/>
          </a:xfrm>
          <a:prstGeom prst="rect">
            <a:avLst/>
          </a:prstGeom>
          <a:noFill/>
          <a:ln>
            <a:noFill/>
          </a:ln>
        </p:spPr>
      </p:pic>
      <p:pic>
        <p:nvPicPr>
          <p:cNvPr id="3" name="Picture 2"/>
          <p:cNvPicPr/>
          <p:nvPr/>
        </p:nvPicPr>
        <p:blipFill>
          <a:blip r:embed="rId3"/>
          <a:stretch>
            <a:fillRect/>
          </a:stretch>
        </p:blipFill>
        <p:spPr bwMode="auto">
          <a:xfrm>
            <a:off x="5004048" y="274433"/>
            <a:ext cx="3312368" cy="3082821"/>
          </a:xfrm>
          <a:prstGeom prst="rect">
            <a:avLst/>
          </a:prstGeom>
          <a:noFill/>
          <a:ln>
            <a:noFill/>
          </a:ln>
        </p:spPr>
      </p:pic>
      <p:pic>
        <p:nvPicPr>
          <p:cNvPr id="4" name="Picture 3"/>
          <p:cNvPicPr/>
          <p:nvPr/>
        </p:nvPicPr>
        <p:blipFill>
          <a:blip r:embed="rId4"/>
          <a:stretch>
            <a:fillRect/>
          </a:stretch>
        </p:blipFill>
        <p:spPr bwMode="auto">
          <a:xfrm>
            <a:off x="419261" y="3501008"/>
            <a:ext cx="3501436" cy="3283848"/>
          </a:xfrm>
          <a:prstGeom prst="rect">
            <a:avLst/>
          </a:prstGeom>
          <a:noFill/>
          <a:ln>
            <a:noFill/>
          </a:ln>
        </p:spPr>
      </p:pic>
      <p:pic>
        <p:nvPicPr>
          <p:cNvPr id="5" name="Picture 4"/>
          <p:cNvPicPr/>
          <p:nvPr/>
        </p:nvPicPr>
        <p:blipFill>
          <a:blip r:embed="rId5"/>
          <a:stretch>
            <a:fillRect/>
          </a:stretch>
        </p:blipFill>
        <p:spPr bwMode="auto">
          <a:xfrm>
            <a:off x="5004048" y="3501008"/>
            <a:ext cx="3528392" cy="3168352"/>
          </a:xfrm>
          <a:prstGeom prst="rect">
            <a:avLst/>
          </a:prstGeom>
          <a:noFill/>
          <a:ln>
            <a:noFill/>
          </a:ln>
        </p:spPr>
      </p:pic>
    </p:spTree>
    <p:extLst>
      <p:ext uri="{BB962C8B-B14F-4D97-AF65-F5344CB8AC3E}">
        <p14:creationId xmlns:p14="http://schemas.microsoft.com/office/powerpoint/2010/main" xmlns="" val="1433130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188640"/>
            <a:ext cx="6768752" cy="3312368"/>
          </a:xfrm>
          <a:prstGeom prst="rect">
            <a:avLst/>
          </a:prstGeom>
          <a:noFill/>
          <a:ln>
            <a:noFill/>
          </a:ln>
        </p:spPr>
      </p:pic>
      <p:pic>
        <p:nvPicPr>
          <p:cNvPr id="3" name="Picture 2" descr="Visualisation.JPG"/>
          <p:cNvPicPr/>
          <p:nvPr/>
        </p:nvPicPr>
        <p:blipFill>
          <a:blip r:embed="rId3"/>
          <a:stretch>
            <a:fillRect/>
          </a:stretch>
        </p:blipFill>
        <p:spPr>
          <a:xfrm>
            <a:off x="2229802" y="3645024"/>
            <a:ext cx="3926374" cy="2952328"/>
          </a:xfrm>
          <a:prstGeom prst="rect">
            <a:avLst/>
          </a:prstGeom>
        </p:spPr>
      </p:pic>
    </p:spTree>
    <p:extLst>
      <p:ext uri="{BB962C8B-B14F-4D97-AF65-F5344CB8AC3E}">
        <p14:creationId xmlns:p14="http://schemas.microsoft.com/office/powerpoint/2010/main" xmlns="" val="1330008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 Of Data</a:t>
            </a:r>
            <a:endParaRPr lang="en-IN" dirty="0"/>
          </a:p>
        </p:txBody>
      </p:sp>
      <p:sp>
        <p:nvSpPr>
          <p:cNvPr id="3" name="TextBox 2"/>
          <p:cNvSpPr txBox="1"/>
          <p:nvPr/>
        </p:nvSpPr>
        <p:spPr>
          <a:xfrm>
            <a:off x="179512" y="1556792"/>
            <a:ext cx="8712968" cy="3416320"/>
          </a:xfrm>
          <a:prstGeom prst="rect">
            <a:avLst/>
          </a:prstGeom>
          <a:noFill/>
        </p:spPr>
        <p:txBody>
          <a:bodyPr wrap="square" rtlCol="0">
            <a:spAutoFit/>
          </a:bodyPr>
          <a:lstStyle/>
          <a:p>
            <a:r>
              <a:rPr lang="en-IN" b="1" dirty="0"/>
              <a:t>Data visualization</a:t>
            </a:r>
            <a:r>
              <a:rPr lang="en-IN" dirty="0"/>
              <a:t> is viewed by many disciplines as a modern equivalent of visual communication. It involves the creation and study of the visual representation of data. </a:t>
            </a:r>
          </a:p>
          <a:p>
            <a:r>
              <a:rPr lang="en-IN" dirty="0"/>
              <a:t>To communicate information clearly and efficiently, data visualization uses statistical graphics, plots, information graphics and other tools. Numerical data may be encoded using dots, lines, or bars, to visually communicate a quantitative message. Effective visualization helps users </a:t>
            </a:r>
            <a:r>
              <a:rPr lang="en-IN" dirty="0" err="1"/>
              <a:t>analyze</a:t>
            </a:r>
            <a:r>
              <a:rPr lang="en-IN" dirty="0"/>
              <a:t> and reason about data and evidence. It makes complex data more accessible, understandable and usable. </a:t>
            </a:r>
          </a:p>
          <a:p>
            <a:r>
              <a:rPr lang="en-IN" dirty="0"/>
              <a:t>Data visualization is the graphical representation of information and data. By using visual elements like charts, graphs, and maps, data visualization tools provide an accessible way to see and understand trends, outliers, and patterns in data.</a:t>
            </a:r>
          </a:p>
          <a:p>
            <a:r>
              <a:rPr lang="en-IN" dirty="0"/>
              <a:t>In the world of Big Data, data visualization tools and technologies are essential to </a:t>
            </a:r>
            <a:r>
              <a:rPr lang="en-IN" dirty="0" err="1"/>
              <a:t>analyze</a:t>
            </a:r>
            <a:r>
              <a:rPr lang="en-IN" dirty="0"/>
              <a:t> massive amounts of information and make data-driven </a:t>
            </a:r>
            <a:r>
              <a:rPr lang="en-IN" dirty="0" smtClean="0"/>
              <a:t>decisions</a:t>
            </a:r>
          </a:p>
        </p:txBody>
      </p:sp>
    </p:spTree>
    <p:extLst>
      <p:ext uri="{BB962C8B-B14F-4D97-AF65-F5344CB8AC3E}">
        <p14:creationId xmlns:p14="http://schemas.microsoft.com/office/powerpoint/2010/main" xmlns="" val="311356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77500" lnSpcReduction="20000"/>
          </a:bodyPr>
          <a:lstStyle/>
          <a:p>
            <a:pPr marL="0" indent="0">
              <a:buNone/>
            </a:pPr>
            <a:r>
              <a:rPr lang="en-US" altLang="zh-TW" dirty="0" smtClean="0"/>
              <a:t>Submitted by –</a:t>
            </a:r>
          </a:p>
          <a:p>
            <a:pPr marL="0" indent="0">
              <a:buNone/>
            </a:pPr>
            <a:r>
              <a:rPr lang="en-IN" b="1" dirty="0"/>
              <a:t>ASHISH RANA</a:t>
            </a:r>
            <a:endParaRPr lang="en-IN" dirty="0"/>
          </a:p>
          <a:p>
            <a:pPr marL="0" indent="0">
              <a:buNone/>
            </a:pPr>
            <a:r>
              <a:rPr lang="en-IN" b="1" dirty="0"/>
              <a:t>2K17/CO/080 </a:t>
            </a:r>
            <a:endParaRPr lang="en-IN" dirty="0"/>
          </a:p>
          <a:p>
            <a:pPr marL="0" indent="0">
              <a:buNone/>
            </a:pPr>
            <a:r>
              <a:rPr lang="en-IN" dirty="0"/>
              <a:t> </a:t>
            </a:r>
          </a:p>
          <a:p>
            <a:pPr marL="0" indent="0">
              <a:buNone/>
            </a:pPr>
            <a:r>
              <a:rPr lang="en-IN" b="1" dirty="0"/>
              <a:t>ABHISHEK DUNGRIYAL </a:t>
            </a:r>
            <a:endParaRPr lang="en-IN" dirty="0"/>
          </a:p>
          <a:p>
            <a:pPr marL="0" indent="0">
              <a:buNone/>
            </a:pPr>
            <a:r>
              <a:rPr lang="en-IN" b="1" dirty="0"/>
              <a:t>00114807717</a:t>
            </a:r>
            <a:endParaRPr lang="en-IN" dirty="0"/>
          </a:p>
          <a:p>
            <a:pPr marL="0" indent="0">
              <a:buNone/>
            </a:pPr>
            <a:r>
              <a:rPr lang="en-IN" b="1" dirty="0"/>
              <a:t> </a:t>
            </a:r>
            <a:endParaRPr lang="en-IN" dirty="0"/>
          </a:p>
          <a:p>
            <a:pPr marL="0" indent="0">
              <a:buNone/>
            </a:pPr>
            <a:r>
              <a:rPr lang="en-IN" b="1" dirty="0"/>
              <a:t>NAVEEN LAKHCHAURA</a:t>
            </a:r>
            <a:endParaRPr lang="en-IN" dirty="0"/>
          </a:p>
          <a:p>
            <a:pPr marL="0" indent="0">
              <a:buNone/>
            </a:pPr>
            <a:r>
              <a:rPr lang="en-IN" b="1" dirty="0"/>
              <a:t>00814807717</a:t>
            </a:r>
            <a:endParaRPr lang="en-IN" dirty="0"/>
          </a:p>
          <a:p>
            <a:pPr marL="0" indent="0">
              <a:buNone/>
            </a:pPr>
            <a:r>
              <a:rPr lang="en-IN" b="1" dirty="0"/>
              <a:t> </a:t>
            </a:r>
            <a:endParaRPr lang="en-IN" dirty="0"/>
          </a:p>
          <a:p>
            <a:pPr marL="0" indent="0">
              <a:buNone/>
            </a:pPr>
            <a:r>
              <a:rPr lang="en-IN" b="1" dirty="0"/>
              <a:t>PRASHUN CHAKRABORTY</a:t>
            </a:r>
            <a:endParaRPr lang="en-IN" dirty="0"/>
          </a:p>
          <a:p>
            <a:pPr marL="0" indent="0">
              <a:buNone/>
            </a:pPr>
            <a:r>
              <a:rPr lang="en-IN" b="1" dirty="0"/>
              <a:t>41916412817</a:t>
            </a:r>
            <a:endParaRPr lang="en-US" altLang="zh-TW" dirty="0" smtClean="0"/>
          </a:p>
        </p:txBody>
      </p:sp>
      <p:sp>
        <p:nvSpPr>
          <p:cNvPr id="2" name="標題 1"/>
          <p:cNvSpPr>
            <a:spLocks noGrp="1"/>
          </p:cNvSpPr>
          <p:nvPr>
            <p:ph type="title"/>
          </p:nvPr>
        </p:nvSpPr>
        <p:spPr/>
        <p:txBody>
          <a:bodyPr>
            <a:normAutofit fontScale="90000"/>
          </a:bodyPr>
          <a:lstStyle/>
          <a:p>
            <a:r>
              <a:rPr lang="en-IN" altLang="zh-TW" dirty="0" smtClean="0"/>
              <a:t>        </a:t>
            </a:r>
            <a:br>
              <a:rPr lang="en-IN" altLang="zh-TW" dirty="0" smtClean="0"/>
            </a:br>
            <a:r>
              <a:rPr lang="en-IN" altLang="zh-TW" dirty="0" smtClean="0"/>
              <a:t>        Under the guidance of </a:t>
            </a:r>
            <a:br>
              <a:rPr lang="en-IN" altLang="zh-TW" dirty="0" smtClean="0"/>
            </a:br>
            <a:r>
              <a:rPr lang="en-IN" altLang="zh-TW" dirty="0" smtClean="0"/>
              <a:t>    </a:t>
            </a:r>
            <a:r>
              <a:rPr lang="en-IN" altLang="zh-TW" sz="3600" dirty="0" err="1" smtClean="0"/>
              <a:t>Dr.</a:t>
            </a:r>
            <a:r>
              <a:rPr lang="en-IN" altLang="zh-TW" sz="3600" dirty="0" smtClean="0"/>
              <a:t> </a:t>
            </a:r>
            <a:r>
              <a:rPr lang="en-IN" altLang="zh-TW" sz="3600" dirty="0" err="1" smtClean="0"/>
              <a:t>Raghvendra</a:t>
            </a:r>
            <a:r>
              <a:rPr lang="en-IN" altLang="zh-TW" sz="3600" dirty="0" smtClean="0"/>
              <a:t> </a:t>
            </a:r>
            <a:r>
              <a:rPr lang="en-IN" altLang="zh-TW" sz="3600" dirty="0" err="1" smtClean="0"/>
              <a:t>Sahai</a:t>
            </a:r>
            <a:r>
              <a:rPr lang="en-IN" altLang="zh-TW" sz="3600" dirty="0" smtClean="0"/>
              <a:t> </a:t>
            </a:r>
            <a:r>
              <a:rPr lang="en-IN" altLang="zh-TW" sz="3600" dirty="0" err="1" smtClean="0"/>
              <a:t>Saxena</a:t>
            </a:r>
            <a:r>
              <a:rPr lang="en-IN" altLang="zh-TW" sz="3600" dirty="0" smtClean="0"/>
              <a:t>(Scientist F)</a:t>
            </a:r>
            <a:r>
              <a:rPr lang="en-IN" sz="3600" dirty="0">
                <a:effectLst/>
              </a:rPr>
              <a:t/>
            </a:r>
            <a:br>
              <a:rPr lang="en-IN" sz="3600" dirty="0">
                <a:effectLst/>
              </a:rPr>
            </a:br>
            <a:endParaRPr lang="zh-TW" altLang="en-US" dirty="0"/>
          </a:p>
        </p:txBody>
      </p:sp>
    </p:spTree>
    <p:extLst>
      <p:ext uri="{BB962C8B-B14F-4D97-AF65-F5344CB8AC3E}">
        <p14:creationId xmlns:p14="http://schemas.microsoft.com/office/powerpoint/2010/main" xmlns="" val="1872605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smtClean="0"/>
              <a:t>Visualization made by data analytics using </a:t>
            </a:r>
            <a:r>
              <a:rPr lang="en-IN" sz="3200" dirty="0" err="1" smtClean="0"/>
              <a:t>Tableu</a:t>
            </a:r>
            <a:endParaRPr lang="en-IN" sz="3200" dirty="0"/>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5436096" y="4049688"/>
            <a:ext cx="3538341" cy="2808312"/>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xmlns="" val="0"/>
              </a:ext>
            </a:extLst>
          </a:blip>
          <a:srcRect/>
          <a:stretch>
            <a:fillRect/>
          </a:stretch>
        </p:blipFill>
        <p:spPr bwMode="auto">
          <a:xfrm>
            <a:off x="2051720" y="1118809"/>
            <a:ext cx="4680520" cy="2808312"/>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xmlns="" val="0"/>
              </a:ext>
            </a:extLst>
          </a:blip>
          <a:srcRect/>
          <a:stretch>
            <a:fillRect/>
          </a:stretch>
        </p:blipFill>
        <p:spPr bwMode="auto">
          <a:xfrm>
            <a:off x="107504" y="4049688"/>
            <a:ext cx="3744416" cy="2808312"/>
          </a:xfrm>
          <a:prstGeom prst="rect">
            <a:avLst/>
          </a:prstGeom>
          <a:noFill/>
          <a:ln>
            <a:noFill/>
          </a:ln>
        </p:spPr>
      </p:pic>
    </p:spTree>
    <p:extLst>
      <p:ext uri="{BB962C8B-B14F-4D97-AF65-F5344CB8AC3E}">
        <p14:creationId xmlns:p14="http://schemas.microsoft.com/office/powerpoint/2010/main" xmlns="" val="4206805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404664"/>
            <a:ext cx="5731510" cy="3016885"/>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640" y="3501008"/>
            <a:ext cx="5832648" cy="2952328"/>
          </a:xfrm>
          <a:prstGeom prst="rect">
            <a:avLst/>
          </a:prstGeom>
          <a:noFill/>
          <a:ln>
            <a:noFill/>
          </a:ln>
        </p:spPr>
      </p:pic>
    </p:spTree>
    <p:extLst>
      <p:ext uri="{BB962C8B-B14F-4D97-AF65-F5344CB8AC3E}">
        <p14:creationId xmlns:p14="http://schemas.microsoft.com/office/powerpoint/2010/main" xmlns="" val="3033539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143d6ba3-a41c-4011-bbae-3b63445351f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1115616" y="836712"/>
            <a:ext cx="6822331" cy="6007104"/>
          </a:xfrm>
          <a:prstGeom prst="rect">
            <a:avLst/>
          </a:prstGeom>
        </p:spPr>
      </p:pic>
      <p:sp>
        <p:nvSpPr>
          <p:cNvPr id="6" name="TextBox 5"/>
          <p:cNvSpPr txBox="1"/>
          <p:nvPr/>
        </p:nvSpPr>
        <p:spPr>
          <a:xfrm>
            <a:off x="2267744" y="548680"/>
            <a:ext cx="2952328" cy="369332"/>
          </a:xfrm>
          <a:prstGeom prst="rect">
            <a:avLst/>
          </a:prstGeom>
          <a:noFill/>
        </p:spPr>
        <p:txBody>
          <a:bodyPr wrap="square" rtlCol="0">
            <a:spAutoFit/>
          </a:bodyPr>
          <a:lstStyle/>
          <a:p>
            <a:r>
              <a:rPr lang="en-IN" dirty="0"/>
              <a:t> </a:t>
            </a:r>
            <a:r>
              <a:rPr lang="en-IN" dirty="0" smtClean="0"/>
              <a:t>                           GUI</a:t>
            </a:r>
            <a:endParaRPr lang="en-IN" dirty="0"/>
          </a:p>
        </p:txBody>
      </p:sp>
    </p:spTree>
    <p:extLst>
      <p:ext uri="{BB962C8B-B14F-4D97-AF65-F5344CB8AC3E}">
        <p14:creationId xmlns:p14="http://schemas.microsoft.com/office/powerpoint/2010/main" xmlns="" val="4155127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587" y="1281112"/>
            <a:ext cx="8886825" cy="4295775"/>
          </a:xfrm>
          <a:prstGeom prst="rect">
            <a:avLst/>
          </a:prstGeom>
        </p:spPr>
      </p:pic>
    </p:spTree>
    <p:extLst>
      <p:ext uri="{BB962C8B-B14F-4D97-AF65-F5344CB8AC3E}">
        <p14:creationId xmlns:p14="http://schemas.microsoft.com/office/powerpoint/2010/main" xmlns="" val="28888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268760"/>
            <a:ext cx="8208912" cy="4320480"/>
          </a:xfrm>
          <a:prstGeom prst="rect">
            <a:avLst/>
          </a:prstGeom>
          <a:noFill/>
          <a:ln>
            <a:noFill/>
          </a:ln>
        </p:spPr>
      </p:pic>
    </p:spTree>
    <p:extLst>
      <p:ext uri="{BB962C8B-B14F-4D97-AF65-F5344CB8AC3E}">
        <p14:creationId xmlns:p14="http://schemas.microsoft.com/office/powerpoint/2010/main" xmlns="" val="2648048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Box 2"/>
          <p:cNvSpPr txBox="1"/>
          <p:nvPr/>
        </p:nvSpPr>
        <p:spPr>
          <a:xfrm>
            <a:off x="395536" y="1844824"/>
            <a:ext cx="8291264" cy="3693319"/>
          </a:xfrm>
          <a:prstGeom prst="rect">
            <a:avLst/>
          </a:prstGeom>
          <a:noFill/>
        </p:spPr>
        <p:txBody>
          <a:bodyPr wrap="square" rtlCol="0">
            <a:spAutoFit/>
          </a:bodyPr>
          <a:lstStyle/>
          <a:p>
            <a:r>
              <a:rPr lang="en-IN" dirty="0"/>
              <a:t> </a:t>
            </a:r>
          </a:p>
          <a:p>
            <a:r>
              <a:rPr lang="en-IN" dirty="0"/>
              <a:t>In this project, we have dealt with a data of over 4000 records. In data analysis, we study the patterns of the data provided and using data analytics we create a model through understanding the data provided properly. Data analytics requires knowledge of machine learning and algorithms. Through the concepts of machine learning, we check which algorithm fits the data the best which was Multiple Linear Regression in our case. </a:t>
            </a:r>
          </a:p>
          <a:p>
            <a:r>
              <a:rPr lang="en-IN" dirty="0"/>
              <a:t> </a:t>
            </a:r>
          </a:p>
          <a:p>
            <a:r>
              <a:rPr lang="en-IN" dirty="0"/>
              <a:t>Here in this model, we predicted the values of dynamic resistance through the provided values of voltage and current of the given diode. Once the model is created, the visualisation of results is done so as to check the variation in predicted and actual sets. Here, multiple linear regression model predicts the values of dynamic resistance the best. </a:t>
            </a:r>
          </a:p>
          <a:p>
            <a:endParaRPr lang="en-IN" dirty="0"/>
          </a:p>
        </p:txBody>
      </p:sp>
    </p:spTree>
    <p:extLst>
      <p:ext uri="{BB962C8B-B14F-4D97-AF65-F5344CB8AC3E}">
        <p14:creationId xmlns:p14="http://schemas.microsoft.com/office/powerpoint/2010/main" xmlns="" val="1766824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1340768"/>
            <a:ext cx="5616624" cy="2677656"/>
          </a:xfrm>
          <a:prstGeom prst="rect">
            <a:avLst/>
          </a:prstGeom>
          <a:noFill/>
        </p:spPr>
        <p:txBody>
          <a:bodyPr wrap="square" rtlCol="0">
            <a:spAutoFit/>
          </a:bodyPr>
          <a:lstStyle/>
          <a:p>
            <a:r>
              <a:rPr lang="en-IN" dirty="0" smtClean="0"/>
              <a:t>  </a:t>
            </a:r>
          </a:p>
          <a:p>
            <a:endParaRPr lang="en-IN" sz="6600" b="1" dirty="0" smtClean="0"/>
          </a:p>
          <a:p>
            <a:r>
              <a:rPr lang="en-IN" sz="6600" b="1" dirty="0" smtClean="0"/>
              <a:t>THANK YOU </a:t>
            </a:r>
          </a:p>
          <a:p>
            <a:endParaRPr lang="en-IN" dirty="0"/>
          </a:p>
        </p:txBody>
      </p:sp>
    </p:spTree>
    <p:extLst>
      <p:ext uri="{BB962C8B-B14F-4D97-AF65-F5344CB8AC3E}">
        <p14:creationId xmlns:p14="http://schemas.microsoft.com/office/powerpoint/2010/main" xmlns="" val="178960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85000" lnSpcReduction="10000"/>
          </a:bodyPr>
          <a:lstStyle/>
          <a:p>
            <a:r>
              <a:rPr lang="en-US" sz="2800" b="1" i="1" dirty="0"/>
              <a:t>Analysis </a:t>
            </a:r>
            <a:r>
              <a:rPr lang="en-US" sz="2800" dirty="0"/>
              <a:t>is separating out a whole into parts, study the parts individually and their relationships with one another.</a:t>
            </a:r>
          </a:p>
          <a:p>
            <a:pPr marL="0" indent="0">
              <a:buNone/>
            </a:pPr>
            <a:r>
              <a:rPr lang="en-US" sz="2800" dirty="0" smtClean="0"/>
              <a:t>For </a:t>
            </a:r>
            <a:r>
              <a:rPr lang="en-US" sz="2800" dirty="0"/>
              <a:t>example - if we have a whole data set and we are </a:t>
            </a:r>
            <a:r>
              <a:rPr lang="en-US" sz="2800" dirty="0" smtClean="0"/>
              <a:t>        doing </a:t>
            </a:r>
            <a:r>
              <a:rPr lang="en-US" sz="2800" dirty="0"/>
              <a:t>analysis on it means we pull sample data set from </a:t>
            </a:r>
            <a:r>
              <a:rPr lang="en-US" sz="2800" dirty="0" smtClean="0"/>
              <a:t> the </a:t>
            </a:r>
            <a:r>
              <a:rPr lang="en-US" sz="2800" dirty="0"/>
              <a:t>whole data and then learn more about it and how it is related to the other samples.</a:t>
            </a:r>
          </a:p>
          <a:p>
            <a:r>
              <a:rPr lang="en-US" sz="2800" b="1" i="1" dirty="0"/>
              <a:t>Analytics </a:t>
            </a:r>
            <a:r>
              <a:rPr lang="en-US" sz="2800" dirty="0"/>
              <a:t>is the principle or logic that drives the analysis.</a:t>
            </a:r>
          </a:p>
          <a:p>
            <a:pPr marL="0" indent="0">
              <a:buNone/>
            </a:pPr>
            <a:r>
              <a:rPr lang="en-US" sz="2800" dirty="0"/>
              <a:t>For example - As mentioned in above example when we pull the sample and do analysis on it, the techniques or logic we are using to </a:t>
            </a:r>
            <a:r>
              <a:rPr lang="en-US" sz="2800" dirty="0" err="1"/>
              <a:t>analyse</a:t>
            </a:r>
            <a:r>
              <a:rPr lang="en-US" sz="2800" dirty="0"/>
              <a:t> the sample is analytics</a:t>
            </a:r>
            <a:r>
              <a:rPr lang="en-US" sz="2800" dirty="0" smtClean="0"/>
              <a:t>.</a:t>
            </a:r>
          </a:p>
          <a:p>
            <a:pPr marL="0" indent="0">
              <a:buNone/>
            </a:pPr>
            <a:r>
              <a:rPr lang="en-US" dirty="0" smtClean="0"/>
              <a:t>Analysis </a:t>
            </a:r>
            <a:r>
              <a:rPr lang="en-US" dirty="0"/>
              <a:t>and analytics is to think in terms of past and future.</a:t>
            </a:r>
            <a:endParaRPr lang="en-US" sz="2800" dirty="0" smtClean="0"/>
          </a:p>
          <a:p>
            <a:pPr marL="0" indent="0">
              <a:buNone/>
            </a:pPr>
            <a:endParaRPr lang="en-US" sz="2800" dirty="0"/>
          </a:p>
          <a:p>
            <a:pPr marL="0" indent="0">
              <a:buNone/>
            </a:pPr>
            <a:endParaRPr lang="en-US" dirty="0" smtClean="0"/>
          </a:p>
          <a:p>
            <a:pPr marL="0" indent="0">
              <a:buNone/>
            </a:pPr>
            <a:endParaRPr lang="en-US" dirty="0"/>
          </a:p>
          <a:p>
            <a:pPr marL="0" indent="0">
              <a:buNone/>
            </a:pPr>
            <a:endParaRPr lang="en-US" dirty="0"/>
          </a:p>
          <a:p>
            <a:pPr marL="0" indent="0">
              <a:buNone/>
            </a:pPr>
            <a:endParaRPr lang="zh-TW" altLang="en-US" sz="2400" dirty="0" smtClean="0"/>
          </a:p>
        </p:txBody>
      </p:sp>
      <p:sp>
        <p:nvSpPr>
          <p:cNvPr id="2" name="標題 1"/>
          <p:cNvSpPr>
            <a:spLocks noGrp="1"/>
          </p:cNvSpPr>
          <p:nvPr>
            <p:ph type="title"/>
          </p:nvPr>
        </p:nvSpPr>
        <p:spPr/>
        <p:txBody>
          <a:bodyPr>
            <a:normAutofit fontScale="90000"/>
          </a:bodyPr>
          <a:lstStyle/>
          <a:p>
            <a:r>
              <a:rPr lang="en-US" altLang="zh-TW" dirty="0" smtClean="0"/>
              <a:t>DATA ANALYSIS AND ANALYTICS?</a:t>
            </a:r>
            <a:endParaRPr lang="zh-TW" altLang="en-US" dirty="0"/>
          </a:p>
        </p:txBody>
      </p:sp>
    </p:spTree>
    <p:extLst>
      <p:ext uri="{BB962C8B-B14F-4D97-AF65-F5344CB8AC3E}">
        <p14:creationId xmlns:p14="http://schemas.microsoft.com/office/powerpoint/2010/main" xmlns="" val="2615854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marL="0" indent="0">
              <a:buNone/>
            </a:pPr>
            <a:r>
              <a:rPr lang="en-IN" sz="5100" b="1" dirty="0" smtClean="0"/>
              <a:t>Machine Learning</a:t>
            </a:r>
            <a:r>
              <a:rPr lang="en-IN" sz="5100" dirty="0"/>
              <a:t> is the field of study that gives computers the capability to learn without being explicitly programmed. ML is one of the most exciting technologies that one would have ever come across. As it is evident from the name, it gives the computer that which makes it more similar to humans: </a:t>
            </a:r>
            <a:r>
              <a:rPr lang="en-IN" sz="5100" i="1" dirty="0"/>
              <a:t>The ability to learn</a:t>
            </a:r>
            <a:r>
              <a:rPr lang="en-IN" sz="5100" dirty="0"/>
              <a:t>. Machine learning is actively being used today, perhaps in many more places than one would expect</a:t>
            </a:r>
            <a:r>
              <a:rPr lang="en-IN" sz="5100" dirty="0" smtClean="0"/>
              <a:t>.</a:t>
            </a:r>
          </a:p>
          <a:p>
            <a:pPr marL="0" indent="0">
              <a:buNone/>
            </a:pPr>
            <a:endParaRPr lang="en-IN" sz="2000" dirty="0" smtClean="0"/>
          </a:p>
          <a:p>
            <a:pPr marL="0" indent="0">
              <a:buNone/>
            </a:pPr>
            <a:r>
              <a:rPr lang="en-IN" sz="4000" b="1" dirty="0" smtClean="0"/>
              <a:t>Types </a:t>
            </a:r>
            <a:r>
              <a:rPr lang="en-IN" sz="4000" b="1" dirty="0"/>
              <a:t>of machine learning </a:t>
            </a:r>
            <a:r>
              <a:rPr lang="en-IN" sz="4000" b="1" dirty="0" smtClean="0"/>
              <a:t>problems</a:t>
            </a:r>
          </a:p>
          <a:p>
            <a:r>
              <a:rPr lang="en-US" sz="4000" dirty="0"/>
              <a:t>What is Supervised Learning?</a:t>
            </a:r>
          </a:p>
          <a:p>
            <a:pPr marL="0" indent="0">
              <a:buNone/>
            </a:pPr>
            <a:r>
              <a:rPr lang="en-US" sz="4000" dirty="0" smtClean="0"/>
              <a:t>Supervised </a:t>
            </a:r>
            <a:r>
              <a:rPr lang="en-US" sz="4000" dirty="0"/>
              <a:t>Learning is the one, where you can consider the learning is guided by a teacher. We have a dataset which </a:t>
            </a:r>
            <a:r>
              <a:rPr lang="en-US" sz="4000" dirty="0" smtClean="0"/>
              <a:t>acts </a:t>
            </a:r>
            <a:r>
              <a:rPr lang="en-US" sz="4000" dirty="0"/>
              <a:t>as a teacher and its role is to train the model or the machine. Once the model gets trained it can start making a prediction or decision when new data is given to it.</a:t>
            </a:r>
          </a:p>
          <a:p>
            <a:pPr fontAlgn="base"/>
            <a:r>
              <a:rPr lang="en-US" sz="4000" dirty="0"/>
              <a:t>What is Unsupervised Learning?</a:t>
            </a:r>
          </a:p>
          <a:p>
            <a:pPr marL="0" indent="0">
              <a:buNone/>
            </a:pPr>
            <a:r>
              <a:rPr lang="en-US" sz="4000" dirty="0"/>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p>
          <a:p>
            <a:pPr marL="0" indent="0">
              <a:buNone/>
            </a:pPr>
            <a:r>
              <a:rPr lang="en-US" sz="4000" dirty="0"/>
              <a:t>Suppose we presented images of apples, bananas and mangoes to the model, so what it does, based on some patterns and relationships it creates clusters and divides the dataset into those clusters. Now if a new data is fed to the model, it adds it to one of the created clusters</a:t>
            </a:r>
            <a:r>
              <a:rPr lang="en-US" dirty="0"/>
              <a:t>.</a:t>
            </a:r>
          </a:p>
          <a:p>
            <a:pPr marL="0" indent="0">
              <a:buNone/>
            </a:pPr>
            <a:endParaRPr lang="en-IN" sz="2400" dirty="0"/>
          </a:p>
          <a:p>
            <a:pPr marL="0" indent="0">
              <a:buNone/>
            </a:pPr>
            <a:endParaRPr lang="en-IN" sz="2000" dirty="0"/>
          </a:p>
          <a:p>
            <a:pPr marL="0" indent="0">
              <a:buNone/>
            </a:pPr>
            <a:endParaRPr lang="en-IN" dirty="0"/>
          </a:p>
          <a:p>
            <a:pPr marL="0" indent="0">
              <a:buNone/>
            </a:pPr>
            <a:endParaRPr lang="en-IN" dirty="0"/>
          </a:p>
        </p:txBody>
      </p:sp>
      <p:sp>
        <p:nvSpPr>
          <p:cNvPr id="3" name="Title 2"/>
          <p:cNvSpPr>
            <a:spLocks noGrp="1"/>
          </p:cNvSpPr>
          <p:nvPr>
            <p:ph type="title"/>
          </p:nvPr>
        </p:nvSpPr>
        <p:spPr/>
        <p:txBody>
          <a:bodyPr/>
          <a:lstStyle/>
          <a:p>
            <a:r>
              <a:rPr lang="en-IN" dirty="0" smtClean="0"/>
              <a:t>MACHINE LEARNING</a:t>
            </a:r>
            <a:endParaRPr lang="en-IN" dirty="0"/>
          </a:p>
        </p:txBody>
      </p:sp>
    </p:spTree>
    <p:extLst>
      <p:ext uri="{BB962C8B-B14F-4D97-AF65-F5344CB8AC3E}">
        <p14:creationId xmlns:p14="http://schemas.microsoft.com/office/powerpoint/2010/main" xmlns="" val="2920142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IN" dirty="0"/>
              <a:t> </a:t>
            </a:r>
            <a:r>
              <a:rPr lang="en-IN" dirty="0" smtClean="0"/>
              <a:t>A </a:t>
            </a:r>
            <a:r>
              <a:rPr lang="en-IN" dirty="0"/>
              <a:t>photodiode is a </a:t>
            </a:r>
            <a:r>
              <a:rPr lang="en-IN" dirty="0" smtClean="0"/>
              <a:t>PN-junction diode</a:t>
            </a:r>
            <a:r>
              <a:rPr lang="en-IN" dirty="0"/>
              <a:t> that consumes light energy to produce electric current. Sometimes it is also called as photo-detector, a light detector, and photo-sensor. These diodes are particularly designed to work in reverse bias condition, it means that the P-side of the photodiode is associated with the negative terminal of the battery and n-side is connected to the positive terminal of the battery. This diode is very complex to light so when light falls on the diode it easily changes light into electric current. The solar cell is also branded as large area photodiode because it converts solar energy </a:t>
            </a:r>
            <a:r>
              <a:rPr lang="en-IN" dirty="0" smtClean="0"/>
              <a:t>into electric energy. </a:t>
            </a:r>
            <a:r>
              <a:rPr lang="en-IN" dirty="0"/>
              <a:t>Though, solar cell works only in bright light.</a:t>
            </a:r>
          </a:p>
          <a:p>
            <a:pPr marL="0" indent="0">
              <a:buNone/>
            </a:pPr>
            <a:endParaRPr lang="en-IN" dirty="0"/>
          </a:p>
        </p:txBody>
      </p:sp>
      <p:sp>
        <p:nvSpPr>
          <p:cNvPr id="3" name="Title 2"/>
          <p:cNvSpPr>
            <a:spLocks noGrp="1"/>
          </p:cNvSpPr>
          <p:nvPr>
            <p:ph type="title"/>
          </p:nvPr>
        </p:nvSpPr>
        <p:spPr/>
        <p:txBody>
          <a:bodyPr>
            <a:noAutofit/>
          </a:bodyPr>
          <a:lstStyle/>
          <a:p>
            <a:r>
              <a:rPr lang="en-IN" sz="2800" dirty="0" smtClean="0"/>
              <a:t>DATASET WE  ARE WORKING ON IS OF PHOTODIODE</a:t>
            </a:r>
            <a:endParaRPr lang="en-IN" sz="2800" dirty="0"/>
          </a:p>
        </p:txBody>
      </p:sp>
    </p:spTree>
    <p:extLst>
      <p:ext uri="{BB962C8B-B14F-4D97-AF65-F5344CB8AC3E}">
        <p14:creationId xmlns:p14="http://schemas.microsoft.com/office/powerpoint/2010/main" xmlns="" val="3709023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smtClean="0"/>
              <a:t>RESEARCH PAPERS WE GO THROUGH DURING THIS REPORT</a:t>
            </a:r>
            <a:endParaRPr lang="en-IN" sz="3200" dirty="0"/>
          </a:p>
        </p:txBody>
      </p:sp>
      <p:sp>
        <p:nvSpPr>
          <p:cNvPr id="4" name="TextBox 3"/>
          <p:cNvSpPr txBox="1"/>
          <p:nvPr/>
        </p:nvSpPr>
        <p:spPr>
          <a:xfrm>
            <a:off x="179512" y="1772816"/>
            <a:ext cx="8712968" cy="4708981"/>
          </a:xfrm>
          <a:prstGeom prst="rect">
            <a:avLst/>
          </a:prstGeom>
          <a:noFill/>
        </p:spPr>
        <p:txBody>
          <a:bodyPr wrap="square" rtlCol="0">
            <a:spAutoFit/>
          </a:bodyPr>
          <a:lstStyle/>
          <a:p>
            <a:r>
              <a:rPr lang="en-IN" b="1" u="sng" dirty="0" smtClean="0"/>
              <a:t>Electrical </a:t>
            </a:r>
            <a:r>
              <a:rPr lang="en-IN" b="1" u="sng" dirty="0"/>
              <a:t>characteristic signatures for non-</a:t>
            </a:r>
            <a:r>
              <a:rPr lang="en-IN" b="1" u="sng" dirty="0" err="1"/>
              <a:t>unifomity</a:t>
            </a:r>
            <a:r>
              <a:rPr lang="en-IN" b="1" u="sng" dirty="0"/>
              <a:t> analysis in HgCdTe photodiode arrays</a:t>
            </a:r>
            <a:endParaRPr lang="en-IN" dirty="0"/>
          </a:p>
          <a:p>
            <a:endParaRPr lang="en-IN" dirty="0" smtClean="0"/>
          </a:p>
          <a:p>
            <a:pPr marL="285750" lvl="0" indent="-285750">
              <a:buFont typeface="Arial" panose="020B0604020202020204" pitchFamily="34" charset="0"/>
              <a:buChar char="•"/>
            </a:pPr>
            <a:r>
              <a:rPr lang="en-IN" sz="2000" dirty="0"/>
              <a:t>Mercury Cadmium Telluride (HgCdTe) is dominant in case of IR detection.</a:t>
            </a:r>
          </a:p>
          <a:p>
            <a:pPr marL="285750" indent="-285750">
              <a:buFont typeface="Arial" panose="020B0604020202020204" pitchFamily="34" charset="0"/>
              <a:buChar char="•"/>
            </a:pPr>
            <a:r>
              <a:rPr lang="en-IN" sz="2000" dirty="0"/>
              <a:t> </a:t>
            </a:r>
          </a:p>
          <a:p>
            <a:pPr marL="285750" lvl="0" indent="-285750">
              <a:buFont typeface="Arial" panose="020B0604020202020204" pitchFamily="34" charset="0"/>
              <a:buChar char="•"/>
            </a:pPr>
            <a:r>
              <a:rPr lang="en-IN" sz="2000" dirty="0"/>
              <a:t>It has </a:t>
            </a:r>
            <a:r>
              <a:rPr lang="en-IN" sz="2000" dirty="0" err="1"/>
              <a:t>tunable</a:t>
            </a:r>
            <a:r>
              <a:rPr lang="en-IN" sz="2000" dirty="0"/>
              <a:t> band-gap and high sensitivity.</a:t>
            </a:r>
          </a:p>
          <a:p>
            <a:pPr marL="285750" indent="-285750">
              <a:buFont typeface="Arial" panose="020B0604020202020204" pitchFamily="34" charset="0"/>
              <a:buChar char="•"/>
            </a:pPr>
            <a:r>
              <a:rPr lang="en-IN" sz="2000" dirty="0"/>
              <a:t> </a:t>
            </a:r>
          </a:p>
          <a:p>
            <a:pPr marL="285750" lvl="0" indent="-285750">
              <a:buFont typeface="Arial" panose="020B0604020202020204" pitchFamily="34" charset="0"/>
              <a:buChar char="•"/>
            </a:pPr>
            <a:r>
              <a:rPr lang="en-IN" sz="2000" dirty="0"/>
              <a:t>Fragile and defect prone material</a:t>
            </a:r>
          </a:p>
          <a:p>
            <a:pPr marL="285750" indent="-285750">
              <a:buFont typeface="Arial" panose="020B0604020202020204" pitchFamily="34" charset="0"/>
              <a:buChar char="•"/>
            </a:pPr>
            <a:r>
              <a:rPr lang="en-IN" sz="2000" dirty="0"/>
              <a:t> </a:t>
            </a:r>
          </a:p>
          <a:p>
            <a:pPr marL="285750" lvl="0" indent="-285750">
              <a:buFont typeface="Arial" panose="020B0604020202020204" pitchFamily="34" charset="0"/>
              <a:buChar char="•"/>
            </a:pPr>
            <a:r>
              <a:rPr lang="en-IN" sz="2000" dirty="0"/>
              <a:t>The paper proposes a method to quickly analyse the performance, non-uniformity using signature of dynamic resistance voltage characteristics.</a:t>
            </a:r>
          </a:p>
          <a:p>
            <a:pPr marL="285750" indent="-285750">
              <a:buFont typeface="Arial" panose="020B0604020202020204" pitchFamily="34" charset="0"/>
              <a:buChar char="•"/>
            </a:pPr>
            <a:r>
              <a:rPr lang="en-IN" sz="2000" dirty="0"/>
              <a:t> </a:t>
            </a:r>
          </a:p>
          <a:p>
            <a:pPr marL="285750" lvl="0" indent="-285750">
              <a:buFont typeface="Arial" panose="020B0604020202020204" pitchFamily="34" charset="0"/>
              <a:buChar char="•"/>
            </a:pPr>
            <a:r>
              <a:rPr lang="en-IN" sz="2000" dirty="0" err="1"/>
              <a:t>Discription</a:t>
            </a:r>
            <a:r>
              <a:rPr lang="en-IN" sz="2000" dirty="0"/>
              <a:t> is done for Mid Wave </a:t>
            </a:r>
            <a:r>
              <a:rPr lang="en-IN" sz="2000" dirty="0" err="1"/>
              <a:t>Infrered</a:t>
            </a:r>
            <a:r>
              <a:rPr lang="en-IN" sz="2000" dirty="0"/>
              <a:t> Region (3-5 µm IR wavelength</a:t>
            </a:r>
            <a:r>
              <a:rPr lang="en-IN" sz="2000" dirty="0" smtClean="0"/>
              <a:t>)</a:t>
            </a:r>
            <a:endParaRPr lang="en-IN" sz="2000" dirty="0"/>
          </a:p>
          <a:p>
            <a:r>
              <a:rPr lang="en-IN" sz="2800" dirty="0"/>
              <a:t> </a:t>
            </a:r>
          </a:p>
          <a:p>
            <a:endParaRPr lang="en-IN" dirty="0"/>
          </a:p>
        </p:txBody>
      </p:sp>
    </p:spTree>
    <p:extLst>
      <p:ext uri="{BB962C8B-B14F-4D97-AF65-F5344CB8AC3E}">
        <p14:creationId xmlns:p14="http://schemas.microsoft.com/office/powerpoint/2010/main" xmlns="" val="151205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8192957" cy="4524315"/>
          </a:xfrm>
          <a:prstGeom prst="rect">
            <a:avLst/>
          </a:prstGeom>
          <a:noFill/>
        </p:spPr>
        <p:txBody>
          <a:bodyPr wrap="square" rtlCol="0">
            <a:spAutoFit/>
          </a:bodyPr>
          <a:lstStyle/>
          <a:p>
            <a:r>
              <a:rPr lang="en-IN" dirty="0" smtClean="0"/>
              <a:t>THE MAIN ELEMENTS  THAT ARE PRESENT IN THE DATA SET ON WHICH </a:t>
            </a:r>
          </a:p>
          <a:p>
            <a:r>
              <a:rPr lang="en-IN" dirty="0" smtClean="0"/>
              <a:t>WILL PERFORM ANALYSIS ARE:</a:t>
            </a:r>
          </a:p>
          <a:p>
            <a:endParaRPr lang="en-IN" dirty="0"/>
          </a:p>
          <a:p>
            <a:pPr marL="285750" indent="-285750">
              <a:buFont typeface="Arial" panose="020B0604020202020204" pitchFamily="34" charset="0"/>
              <a:buChar char="•"/>
            </a:pPr>
            <a:r>
              <a:rPr lang="en-IN" dirty="0" smtClean="0"/>
              <a:t>V (VOLTAGE)</a:t>
            </a:r>
          </a:p>
          <a:p>
            <a:pPr marL="285750" indent="-285750">
              <a:buFont typeface="Arial" panose="020B0604020202020204" pitchFamily="34" charset="0"/>
              <a:buChar char="•"/>
            </a:pPr>
            <a:r>
              <a:rPr lang="en-IN" dirty="0" smtClean="0"/>
              <a:t>I ( CURRENT)</a:t>
            </a:r>
          </a:p>
          <a:p>
            <a:pPr marL="285750" indent="-285750">
              <a:buFont typeface="Arial" panose="020B0604020202020204" pitchFamily="34" charset="0"/>
              <a:buChar char="•"/>
            </a:pPr>
            <a:r>
              <a:rPr lang="en-IN" dirty="0" smtClean="0"/>
              <a:t>RD ( DYNAMIC RESISTANCE )</a:t>
            </a:r>
          </a:p>
          <a:p>
            <a:pPr marL="285750" indent="-285750">
              <a:buFont typeface="Arial" panose="020B0604020202020204" pitchFamily="34" charset="0"/>
              <a:buChar char="•"/>
            </a:pPr>
            <a:endParaRPr lang="en-IN" dirty="0"/>
          </a:p>
          <a:p>
            <a:endParaRPr lang="en-IN" dirty="0" smtClean="0"/>
          </a:p>
          <a:p>
            <a:r>
              <a:rPr lang="en-IN" dirty="0" smtClean="0"/>
              <a:t>IN OUT MODEL FOR THE ANALYSIS THERE ARE INDEPENDENT AND DEPENDENT VARIABLES </a:t>
            </a:r>
          </a:p>
          <a:p>
            <a:r>
              <a:rPr lang="en-IN" dirty="0"/>
              <a:t> </a:t>
            </a:r>
            <a:endParaRPr lang="en-IN" dirty="0" smtClean="0"/>
          </a:p>
          <a:p>
            <a:r>
              <a:rPr lang="en-IN" dirty="0" smtClean="0"/>
              <a:t>Here V and I are the independent variables </a:t>
            </a:r>
          </a:p>
          <a:p>
            <a:r>
              <a:rPr lang="en-IN" dirty="0" smtClean="0"/>
              <a:t>RD is the dependent variable </a:t>
            </a:r>
          </a:p>
          <a:p>
            <a:endParaRPr lang="en-IN" dirty="0"/>
          </a:p>
          <a:p>
            <a:r>
              <a:rPr lang="en-IN" dirty="0" smtClean="0"/>
              <a:t>Prediction are on the basis of RD</a:t>
            </a:r>
          </a:p>
          <a:p>
            <a:r>
              <a:rPr lang="en-IN" dirty="0" smtClean="0"/>
              <a:t>  </a:t>
            </a:r>
            <a:endParaRPr lang="en-IN" dirty="0"/>
          </a:p>
        </p:txBody>
      </p:sp>
    </p:spTree>
    <p:extLst>
      <p:ext uri="{BB962C8B-B14F-4D97-AF65-F5344CB8AC3E}">
        <p14:creationId xmlns:p14="http://schemas.microsoft.com/office/powerpoint/2010/main" xmlns="" val="1087881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76672"/>
            <a:ext cx="8712968" cy="5632311"/>
          </a:xfrm>
          <a:prstGeom prst="rect">
            <a:avLst/>
          </a:prstGeom>
          <a:noFill/>
        </p:spPr>
        <p:txBody>
          <a:bodyPr wrap="square" rtlCol="0">
            <a:spAutoFit/>
          </a:bodyPr>
          <a:lstStyle/>
          <a:p>
            <a:r>
              <a:rPr lang="en-IN" b="1" u="sng" dirty="0"/>
              <a:t>Electrical Characteristics Of HgCdTe photodiode</a:t>
            </a:r>
            <a:endParaRPr lang="en-IN" dirty="0"/>
          </a:p>
          <a:p>
            <a:r>
              <a:rPr lang="en-IN" dirty="0"/>
              <a:t> </a:t>
            </a:r>
          </a:p>
          <a:p>
            <a:pPr marL="342900" indent="-342900">
              <a:buFont typeface="+mj-lt"/>
              <a:buAutoNum type="arabicPeriod"/>
            </a:pPr>
            <a:r>
              <a:rPr lang="en-IN" dirty="0"/>
              <a:t> </a:t>
            </a:r>
            <a:r>
              <a:rPr lang="en-IN" dirty="0" smtClean="0"/>
              <a:t>Dark </a:t>
            </a:r>
            <a:r>
              <a:rPr lang="en-IN" dirty="0"/>
              <a:t>Current Mechanisms are as follows:</a:t>
            </a:r>
          </a:p>
          <a:p>
            <a:r>
              <a:rPr lang="en-IN" dirty="0"/>
              <a:t> </a:t>
            </a:r>
          </a:p>
          <a:p>
            <a:pPr marL="285750" lvl="0" indent="-285750">
              <a:buFont typeface="Arial" panose="020B0604020202020204" pitchFamily="34" charset="0"/>
              <a:buChar char="•"/>
            </a:pPr>
            <a:r>
              <a:rPr lang="en-IN" dirty="0" smtClean="0"/>
              <a:t>   Thermal </a:t>
            </a:r>
            <a:r>
              <a:rPr lang="en-IN" dirty="0"/>
              <a:t>Diffusion current.</a:t>
            </a:r>
          </a:p>
          <a:p>
            <a:pPr marL="285750" indent="-285750">
              <a:buFont typeface="Arial" panose="020B0604020202020204" pitchFamily="34" charset="0"/>
              <a:buChar char="•"/>
            </a:pPr>
            <a:r>
              <a:rPr lang="en-IN" dirty="0" smtClean="0"/>
              <a:t>   Generation </a:t>
            </a:r>
            <a:r>
              <a:rPr lang="en-IN" dirty="0"/>
              <a:t>- Recombination in space charge region (G-R).</a:t>
            </a:r>
          </a:p>
          <a:p>
            <a:pPr marL="285750" indent="-285750">
              <a:buFont typeface="Arial" panose="020B0604020202020204" pitchFamily="34" charset="0"/>
              <a:buChar char="•"/>
            </a:pPr>
            <a:r>
              <a:rPr lang="en-IN" dirty="0" smtClean="0"/>
              <a:t>    Trap </a:t>
            </a:r>
            <a:r>
              <a:rPr lang="en-IN" dirty="0" err="1"/>
              <a:t>AssisstedTunneling</a:t>
            </a:r>
            <a:r>
              <a:rPr lang="en-IN" dirty="0"/>
              <a:t>.(TAT</a:t>
            </a:r>
            <a:r>
              <a:rPr lang="en-IN" dirty="0" smtClean="0"/>
              <a:t>).</a:t>
            </a:r>
          </a:p>
          <a:p>
            <a:pPr marL="285750" indent="-285750">
              <a:buFont typeface="Arial" panose="020B0604020202020204" pitchFamily="34" charset="0"/>
              <a:buChar char="•"/>
            </a:pPr>
            <a:r>
              <a:rPr lang="en-IN" dirty="0"/>
              <a:t> </a:t>
            </a:r>
            <a:r>
              <a:rPr lang="en-IN" dirty="0" smtClean="0"/>
              <a:t>   Band </a:t>
            </a:r>
            <a:r>
              <a:rPr lang="en-IN" dirty="0"/>
              <a:t>to Band </a:t>
            </a:r>
            <a:r>
              <a:rPr lang="en-IN" dirty="0" err="1"/>
              <a:t>Tunneling</a:t>
            </a:r>
            <a:r>
              <a:rPr lang="en-IN" dirty="0"/>
              <a:t>.</a:t>
            </a:r>
          </a:p>
          <a:p>
            <a:pPr marL="285750" indent="-285750">
              <a:buFont typeface="Arial" panose="020B0604020202020204" pitchFamily="34" charset="0"/>
              <a:buChar char="•"/>
            </a:pPr>
            <a:r>
              <a:rPr lang="en-IN" dirty="0"/>
              <a:t> </a:t>
            </a:r>
            <a:r>
              <a:rPr lang="en-IN" dirty="0" smtClean="0"/>
              <a:t>   Surface </a:t>
            </a:r>
            <a:r>
              <a:rPr lang="en-IN" dirty="0"/>
              <a:t>Leakage through </a:t>
            </a:r>
            <a:r>
              <a:rPr lang="en-IN" dirty="0" err="1"/>
              <a:t>ohmic</a:t>
            </a:r>
            <a:r>
              <a:rPr lang="en-IN" dirty="0"/>
              <a:t> shunt.</a:t>
            </a:r>
          </a:p>
          <a:p>
            <a:pPr lvl="0"/>
            <a:endParaRPr lang="en-IN" dirty="0" smtClean="0"/>
          </a:p>
          <a:p>
            <a:pPr lvl="0"/>
            <a:r>
              <a:rPr lang="en-IN" dirty="0" smtClean="0"/>
              <a:t>2.     In </a:t>
            </a:r>
            <a:r>
              <a:rPr lang="en-IN" dirty="0"/>
              <a:t>case of MWIR HgCdTe, effort of BTB current is negligibly small</a:t>
            </a:r>
            <a:r>
              <a:rPr lang="en-IN" dirty="0" smtClean="0"/>
              <a:t>.</a:t>
            </a:r>
            <a:r>
              <a:rPr lang="en-IN" dirty="0"/>
              <a:t> </a:t>
            </a:r>
            <a:endParaRPr lang="en-IN" dirty="0" smtClean="0"/>
          </a:p>
          <a:p>
            <a:pPr marL="342900" indent="-342900">
              <a:buAutoNum type="arabicPeriod" startAt="3"/>
            </a:pPr>
            <a:r>
              <a:rPr lang="en-IN" dirty="0" smtClean="0"/>
              <a:t>  Total current and overall dynamic resistance depends on parameters governing current   mechanisms.</a:t>
            </a:r>
          </a:p>
          <a:p>
            <a:pPr lvl="0"/>
            <a:r>
              <a:rPr lang="en-IN" dirty="0" smtClean="0"/>
              <a:t>4.    In </a:t>
            </a:r>
            <a:r>
              <a:rPr lang="en-IN" dirty="0"/>
              <a:t>typical HgCdTe, the forward biased region is dominated by G-R till certain voltage.</a:t>
            </a:r>
          </a:p>
          <a:p>
            <a:pPr marL="342900" indent="-342900">
              <a:buAutoNum type="arabicPeriod" startAt="5"/>
            </a:pPr>
            <a:r>
              <a:rPr lang="en-IN" dirty="0" smtClean="0"/>
              <a:t> Diffusion </a:t>
            </a:r>
            <a:r>
              <a:rPr lang="en-IN" dirty="0"/>
              <a:t>current becomes dominant until series resistance starts limiting the current </a:t>
            </a:r>
            <a:r>
              <a:rPr lang="en-IN" dirty="0" smtClean="0"/>
              <a:t> flow.</a:t>
            </a:r>
          </a:p>
          <a:p>
            <a:r>
              <a:rPr lang="en-IN" dirty="0" smtClean="0"/>
              <a:t>6.     At </a:t>
            </a:r>
            <a:r>
              <a:rPr lang="en-IN" dirty="0"/>
              <a:t>reverse bias, TAT becomes the only dominant mechanism.</a:t>
            </a:r>
          </a:p>
          <a:p>
            <a:r>
              <a:rPr lang="en-IN" dirty="0"/>
              <a:t> </a:t>
            </a:r>
          </a:p>
          <a:p>
            <a:r>
              <a:rPr lang="en-IN" dirty="0"/>
              <a:t> </a:t>
            </a:r>
          </a:p>
          <a:p>
            <a:endParaRPr lang="en-IN" dirty="0"/>
          </a:p>
        </p:txBody>
      </p:sp>
    </p:spTree>
    <p:extLst>
      <p:ext uri="{BB962C8B-B14F-4D97-AF65-F5344CB8AC3E}">
        <p14:creationId xmlns:p14="http://schemas.microsoft.com/office/powerpoint/2010/main" xmlns="" val="647880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Learning system model</a:t>
            </a:r>
            <a:endParaRPr lang="zh-TW" altLang="en-US" dirty="0"/>
          </a:p>
        </p:txBody>
      </p:sp>
      <p:sp>
        <p:nvSpPr>
          <p:cNvPr id="13" name="文字方塊 12"/>
          <p:cNvSpPr txBox="1"/>
          <p:nvPr/>
        </p:nvSpPr>
        <p:spPr>
          <a:xfrm>
            <a:off x="1691680" y="2804588"/>
            <a:ext cx="1224136" cy="830997"/>
          </a:xfrm>
          <a:prstGeom prst="rect">
            <a:avLst/>
          </a:prstGeom>
          <a:solidFill>
            <a:schemeClr val="bg1"/>
          </a:solidFill>
          <a:ln>
            <a:solidFill>
              <a:schemeClr val="tx1"/>
            </a:solidFill>
          </a:ln>
        </p:spPr>
        <p:txBody>
          <a:bodyPr wrap="square" rtlCol="0">
            <a:spAutoFit/>
          </a:bodyPr>
          <a:lstStyle/>
          <a:p>
            <a:r>
              <a:rPr lang="en-US" altLang="zh-TW" sz="2400" dirty="0" smtClean="0"/>
              <a:t>Input Samples</a:t>
            </a:r>
            <a:endParaRPr lang="zh-TW" altLang="en-US" sz="2400" dirty="0"/>
          </a:p>
        </p:txBody>
      </p:sp>
      <p:sp>
        <p:nvSpPr>
          <p:cNvPr id="26" name="文字方塊 25"/>
          <p:cNvSpPr txBox="1"/>
          <p:nvPr/>
        </p:nvSpPr>
        <p:spPr>
          <a:xfrm>
            <a:off x="5292080" y="2804588"/>
            <a:ext cx="1296144" cy="830997"/>
          </a:xfrm>
          <a:prstGeom prst="rect">
            <a:avLst/>
          </a:prstGeom>
          <a:solidFill>
            <a:schemeClr val="bg1"/>
          </a:solidFill>
          <a:ln>
            <a:solidFill>
              <a:schemeClr val="tx1"/>
            </a:solidFill>
          </a:ln>
        </p:spPr>
        <p:txBody>
          <a:bodyPr wrap="square" rtlCol="0">
            <a:spAutoFit/>
          </a:bodyPr>
          <a:lstStyle/>
          <a:p>
            <a:r>
              <a:rPr lang="en-US" altLang="zh-TW" sz="2400" dirty="0" smtClean="0"/>
              <a:t>Learning Method</a:t>
            </a:r>
            <a:endParaRPr lang="zh-TW" altLang="en-US" sz="2400" dirty="0"/>
          </a:p>
        </p:txBody>
      </p:sp>
      <p:sp>
        <p:nvSpPr>
          <p:cNvPr id="27" name="文字方塊 26"/>
          <p:cNvSpPr txBox="1"/>
          <p:nvPr/>
        </p:nvSpPr>
        <p:spPr>
          <a:xfrm>
            <a:off x="4133027" y="4343615"/>
            <a:ext cx="1159053" cy="461665"/>
          </a:xfrm>
          <a:prstGeom prst="rect">
            <a:avLst/>
          </a:prstGeom>
          <a:solidFill>
            <a:schemeClr val="bg1"/>
          </a:solidFill>
          <a:ln>
            <a:solidFill>
              <a:schemeClr val="tx1"/>
            </a:solidFill>
          </a:ln>
        </p:spPr>
        <p:txBody>
          <a:bodyPr wrap="square" rtlCol="0">
            <a:spAutoFit/>
          </a:bodyPr>
          <a:lstStyle/>
          <a:p>
            <a:r>
              <a:rPr lang="en-US" altLang="zh-TW" sz="2400" dirty="0" smtClean="0"/>
              <a:t>System</a:t>
            </a:r>
            <a:endParaRPr lang="zh-TW" altLang="en-US" sz="2400" dirty="0"/>
          </a:p>
        </p:txBody>
      </p:sp>
      <p:cxnSp>
        <p:nvCxnSpPr>
          <p:cNvPr id="16" name="肘形接點 15"/>
          <p:cNvCxnSpPr>
            <a:stCxn id="13" idx="3"/>
            <a:endCxn id="27" idx="1"/>
          </p:cNvCxnSpPr>
          <p:nvPr/>
        </p:nvCxnSpPr>
        <p:spPr>
          <a:xfrm>
            <a:off x="2915816" y="3220087"/>
            <a:ext cx="1217211" cy="1354361"/>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26" idx="1"/>
          </p:cNvCxnSpPr>
          <p:nvPr/>
        </p:nvCxnSpPr>
        <p:spPr>
          <a:xfrm>
            <a:off x="3419872" y="3220086"/>
            <a:ext cx="187220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6" idx="3"/>
          </p:cNvCxnSpPr>
          <p:nvPr/>
        </p:nvCxnSpPr>
        <p:spPr>
          <a:xfrm>
            <a:off x="6588224" y="3220087"/>
            <a:ext cx="8280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27" idx="3"/>
            <a:endCxn id="26" idx="2"/>
          </p:cNvCxnSpPr>
          <p:nvPr/>
        </p:nvCxnSpPr>
        <p:spPr>
          <a:xfrm flipV="1">
            <a:off x="5292080" y="3635585"/>
            <a:ext cx="648072" cy="9388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067695" y="5196510"/>
            <a:ext cx="1289713" cy="461665"/>
          </a:xfrm>
          <a:prstGeom prst="rect">
            <a:avLst/>
          </a:prstGeom>
          <a:noFill/>
        </p:spPr>
        <p:txBody>
          <a:bodyPr wrap="square" rtlCol="0">
            <a:spAutoFit/>
          </a:bodyPr>
          <a:lstStyle/>
          <a:p>
            <a:r>
              <a:rPr lang="en-US" altLang="zh-TW" sz="2400" dirty="0" smtClean="0"/>
              <a:t>Training</a:t>
            </a:r>
            <a:endParaRPr lang="zh-TW" altLang="en-US" sz="2400" dirty="0"/>
          </a:p>
        </p:txBody>
      </p:sp>
      <p:sp>
        <p:nvSpPr>
          <p:cNvPr id="59" name="文字方塊 58"/>
          <p:cNvSpPr txBox="1"/>
          <p:nvPr/>
        </p:nvSpPr>
        <p:spPr>
          <a:xfrm>
            <a:off x="4067696" y="2132856"/>
            <a:ext cx="1289713" cy="461665"/>
          </a:xfrm>
          <a:prstGeom prst="rect">
            <a:avLst/>
          </a:prstGeom>
          <a:noFill/>
        </p:spPr>
        <p:txBody>
          <a:bodyPr wrap="square" rtlCol="0">
            <a:spAutoFit/>
          </a:bodyPr>
          <a:lstStyle/>
          <a:p>
            <a:r>
              <a:rPr lang="en-US" altLang="zh-TW" sz="2400" dirty="0" smtClean="0"/>
              <a:t>Testing</a:t>
            </a:r>
            <a:endParaRPr lang="zh-TW" altLang="en-US" sz="2400" dirty="0"/>
          </a:p>
        </p:txBody>
      </p:sp>
    </p:spTree>
    <p:extLst>
      <p:ext uri="{BB962C8B-B14F-4D97-AF65-F5344CB8AC3E}">
        <p14:creationId xmlns:p14="http://schemas.microsoft.com/office/powerpoint/2010/main" xmlns="" val="1255524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高山峻嶺">
  <a:themeElements>
    <a:clrScheme name="高山峻嶺">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高山峻嶺">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高山峻嶺">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TC010219414[[fn=高山佈景主題]]</Template>
  <TotalTime>2524</TotalTime>
  <Words>441</Words>
  <Application>Microsoft Office PowerPoint</Application>
  <PresentationFormat>On-screen Show (4:3)</PresentationFormat>
  <Paragraphs>154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高山峻嶺</vt:lpstr>
      <vt:lpstr>Summer Intern Project PPT  On Analysis and Analytics of Photodiode </vt:lpstr>
      <vt:lpstr>                 Under the guidance of      Dr. Raghvendra Sahai Saxena(Scientist F) </vt:lpstr>
      <vt:lpstr>DATA ANALYSIS AND ANALYTICS?</vt:lpstr>
      <vt:lpstr>MACHINE LEARNING</vt:lpstr>
      <vt:lpstr>DATASET WE  ARE WORKING ON IS OF PHOTODIODE</vt:lpstr>
      <vt:lpstr>RESEARCH PAPERS WE GO THROUGH DURING THIS REPORT</vt:lpstr>
      <vt:lpstr>Slide 7</vt:lpstr>
      <vt:lpstr>Slide 8</vt:lpstr>
      <vt:lpstr>Learning system model</vt:lpstr>
      <vt:lpstr>Training and testing</vt:lpstr>
      <vt:lpstr>Training and testing</vt:lpstr>
      <vt:lpstr>Performance</vt:lpstr>
      <vt:lpstr>Algorithms</vt:lpstr>
      <vt:lpstr>Multiple Linear Regression Models</vt:lpstr>
      <vt:lpstr>Slide 15</vt:lpstr>
      <vt:lpstr>Slide 16</vt:lpstr>
      <vt:lpstr>Slide 17</vt:lpstr>
      <vt:lpstr>Slide 18</vt:lpstr>
      <vt:lpstr>Visualization Of Data</vt:lpstr>
      <vt:lpstr>Visualization made by data analytics using Tableu</vt:lpstr>
      <vt:lpstr>Slide 21</vt:lpstr>
      <vt:lpstr>Slide 22</vt:lpstr>
      <vt:lpstr>Slide 23</vt:lpstr>
      <vt:lpstr>Slide 24</vt:lpstr>
      <vt:lpstr>CONCLUSION</vt:lpstr>
      <vt:lpstr>Slide 26</vt:lpstr>
    </vt:vector>
  </TitlesOfParts>
  <Company>NTU DISP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Ian Chang</dc:creator>
  <cp:lastModifiedBy>Prashun</cp:lastModifiedBy>
  <cp:revision>110</cp:revision>
  <dcterms:created xsi:type="dcterms:W3CDTF">2011-10-12T13:27:42Z</dcterms:created>
  <dcterms:modified xsi:type="dcterms:W3CDTF">2019-07-24T19:21:35Z</dcterms:modified>
</cp:coreProperties>
</file>