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ABB19A-BFD8-4C8C-9640-7BD00DA8E3CB}">
  <a:tblStyle styleId="{CCABB19A-BFD8-4C8C-9640-7BD00DA8E3C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8FDCE663-9E42-48C3-8656-9A84336B7CC3}"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13210db2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2513210db2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513210db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12513210db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513210db2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2513210db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513210db2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2513210db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513210db2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12513210db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523f7329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12523f7329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523f7329f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12523f7329f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21449430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1221449430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214494309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1221449430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13210db2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12513210db2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427703" y="1784556"/>
            <a:ext cx="8229600" cy="16886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420328" y="3694468"/>
            <a:ext cx="8229600" cy="678426"/>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chemeClr val="lt1"/>
              </a:buClr>
              <a:buSzPts val="2800"/>
              <a:buNone/>
              <a:defRPr b="0" i="0" sz="2800">
                <a:solidFill>
                  <a:schemeClr val="lt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1792288" y="459581"/>
            <a:ext cx="5486400" cy="3086100"/>
          </a:xfrm>
          <a:prstGeom prst="rect">
            <a:avLst/>
          </a:prstGeom>
          <a:noFill/>
          <a:ln>
            <a:noFill/>
          </a:ln>
        </p:spPr>
      </p:sp>
      <p:sp>
        <p:nvSpPr>
          <p:cNvPr id="75" name="Google Shape;75;p1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1" name="Google Shape;91;p13"/>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2392106" y="406537"/>
            <a:ext cx="6283782" cy="72534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2389238" y="1268361"/>
            <a:ext cx="6304935" cy="342013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4"/>
          <p:cNvSpPr txBox="1"/>
          <p:nvPr>
            <p:ph type="title"/>
          </p:nvPr>
        </p:nvSpPr>
        <p:spPr>
          <a:xfrm>
            <a:off x="471947" y="224337"/>
            <a:ext cx="8259098" cy="763526"/>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463714" y="1312606"/>
            <a:ext cx="8246070" cy="346587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6"/>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532692" y="271648"/>
            <a:ext cx="8093365" cy="7635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0070C0"/>
              </a:buClr>
              <a:buSzPts val="3600"/>
              <a:buFont typeface="Calibri"/>
              <a:buNone/>
              <a:defRPr sz="3600">
                <a:solidFill>
                  <a:srgbClr val="0070C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1" type="body"/>
          </p:nvPr>
        </p:nvSpPr>
        <p:spPr>
          <a:xfrm>
            <a:off x="522131" y="1655517"/>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7"/>
          <p:cNvSpPr txBox="1"/>
          <p:nvPr>
            <p:ph idx="2" type="body"/>
          </p:nvPr>
        </p:nvSpPr>
        <p:spPr>
          <a:xfrm>
            <a:off x="522131" y="2127914"/>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7"/>
          <p:cNvSpPr txBox="1"/>
          <p:nvPr>
            <p:ph idx="3" type="body"/>
          </p:nvPr>
        </p:nvSpPr>
        <p:spPr>
          <a:xfrm>
            <a:off x="4557252" y="1655517"/>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lt1"/>
              </a:buClr>
              <a:buSzPts val="2400"/>
              <a:buNone/>
              <a:defRPr b="1" sz="2400">
                <a:solidFill>
                  <a:schemeClr val="lt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7"/>
          <p:cNvSpPr txBox="1"/>
          <p:nvPr>
            <p:ph idx="4" type="body"/>
          </p:nvPr>
        </p:nvSpPr>
        <p:spPr>
          <a:xfrm>
            <a:off x="4557252" y="2127914"/>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lt1"/>
              </a:buClr>
              <a:buSzPts val="2400"/>
              <a:buChar char="•"/>
              <a:defRPr sz="2400">
                <a:solidFill>
                  <a:schemeClr val="lt1"/>
                </a:solidFill>
              </a:defRPr>
            </a:lvl1pPr>
            <a:lvl2pPr indent="-355600" lvl="1" marL="914400" algn="ctr">
              <a:spcBef>
                <a:spcPts val="400"/>
              </a:spcBef>
              <a:spcAft>
                <a:spcPts val="0"/>
              </a:spcAft>
              <a:buClr>
                <a:schemeClr val="lt1"/>
              </a:buClr>
              <a:buSzPts val="2000"/>
              <a:buChar char="–"/>
              <a:defRPr sz="2000">
                <a:solidFill>
                  <a:schemeClr val="lt1"/>
                </a:solidFill>
              </a:defRPr>
            </a:lvl2pPr>
            <a:lvl3pPr indent="-342900" lvl="2" marL="1371600" algn="ctr">
              <a:spcBef>
                <a:spcPts val="360"/>
              </a:spcBef>
              <a:spcAft>
                <a:spcPts val="0"/>
              </a:spcAft>
              <a:buClr>
                <a:schemeClr val="lt1"/>
              </a:buClr>
              <a:buSzPts val="1800"/>
              <a:buChar char="•"/>
              <a:defRPr sz="1800">
                <a:solidFill>
                  <a:schemeClr val="lt1"/>
                </a:solidFill>
              </a:defRPr>
            </a:lvl3pPr>
            <a:lvl4pPr indent="-330200" lvl="3" marL="1828800" algn="ctr">
              <a:spcBef>
                <a:spcPts val="320"/>
              </a:spcBef>
              <a:spcAft>
                <a:spcPts val="0"/>
              </a:spcAft>
              <a:buClr>
                <a:schemeClr val="lt1"/>
              </a:buClr>
              <a:buSzPts val="1600"/>
              <a:buChar char="–"/>
              <a:defRPr sz="1600">
                <a:solidFill>
                  <a:schemeClr val="lt1"/>
                </a:solidFill>
              </a:defRPr>
            </a:lvl4pPr>
            <a:lvl5pPr indent="-330200" lvl="4" marL="2286000" algn="ctr">
              <a:spcBef>
                <a:spcPts val="320"/>
              </a:spcBef>
              <a:spcAft>
                <a:spcPts val="0"/>
              </a:spcAft>
              <a:buClr>
                <a:schemeClr val="lt1"/>
              </a:buClr>
              <a:buSzPts val="1600"/>
              <a:buChar char="»"/>
              <a:defRPr sz="1600">
                <a:solidFill>
                  <a:schemeClr val="lt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10"/>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analyticsvidhy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ctrTitle"/>
          </p:nvPr>
        </p:nvSpPr>
        <p:spPr>
          <a:xfrm>
            <a:off x="4471985" y="2493168"/>
            <a:ext cx="4192689" cy="807244"/>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4000"/>
              <a:buFont typeface="Calibri"/>
              <a:buNone/>
            </a:pPr>
            <a:r>
              <a:rPr lang="en-US" sz="4000"/>
              <a:t>K-mode clustering</a:t>
            </a:r>
            <a:endParaRPr/>
          </a:p>
        </p:txBody>
      </p:sp>
      <p:sp>
        <p:nvSpPr>
          <p:cNvPr id="97" name="Google Shape;97;p14"/>
          <p:cNvSpPr txBox="1"/>
          <p:nvPr/>
        </p:nvSpPr>
        <p:spPr>
          <a:xfrm>
            <a:off x="4471986" y="1764506"/>
            <a:ext cx="4192689" cy="807244"/>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marR="0" rtl="0" algn="l">
              <a:spcBef>
                <a:spcPts val="0"/>
              </a:spcBef>
              <a:spcAft>
                <a:spcPts val="0"/>
              </a:spcAft>
              <a:buClr>
                <a:srgbClr val="0070C0"/>
              </a:buClr>
              <a:buSzPts val="2800"/>
              <a:buFont typeface="Calibri"/>
              <a:buNone/>
            </a:pPr>
            <a:r>
              <a:rPr lang="en-US" sz="2800">
                <a:solidFill>
                  <a:srgbClr val="0070C0"/>
                </a:solidFill>
                <a:latin typeface="Calibri"/>
                <a:ea typeface="Calibri"/>
                <a:cs typeface="Calibri"/>
                <a:sym typeface="Calibri"/>
              </a:rPr>
              <a:t>Machine learning</a:t>
            </a:r>
            <a:endParaRPr/>
          </a:p>
        </p:txBody>
      </p:sp>
      <p:sp>
        <p:nvSpPr>
          <p:cNvPr id="98" name="Google Shape;98;p14"/>
          <p:cNvSpPr/>
          <p:nvPr/>
        </p:nvSpPr>
        <p:spPr>
          <a:xfrm>
            <a:off x="5286375" y="3771900"/>
            <a:ext cx="3593306" cy="1214438"/>
          </a:xfrm>
          <a:prstGeom prst="roundRect">
            <a:avLst>
              <a:gd fmla="val 16667" name="adj"/>
            </a:avLst>
          </a:prstGeom>
          <a:solidFill>
            <a:schemeClr val="lt1"/>
          </a:solidFill>
          <a:ln cap="flat" cmpd="sng" w="25400">
            <a:solidFill>
              <a:schemeClr val="lt1"/>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By:</a:t>
            </a:r>
            <a:endParaRPr/>
          </a:p>
          <a:p>
            <a:pPr indent="0" lvl="0" marL="0" marR="0" rtl="0" algn="l">
              <a:spcBef>
                <a:spcPts val="0"/>
              </a:spcBef>
              <a:spcAft>
                <a:spcPts val="0"/>
              </a:spcAft>
              <a:buNone/>
            </a:pPr>
            <a:r>
              <a:rPr lang="en-US" sz="1700">
                <a:solidFill>
                  <a:schemeClr val="dk1"/>
                </a:solidFill>
                <a:latin typeface="Arial"/>
                <a:ea typeface="Arial"/>
                <a:cs typeface="Arial"/>
                <a:sym typeface="Arial"/>
              </a:rPr>
              <a:t>Aashish kumar (B190048EC) </a:t>
            </a:r>
            <a:endParaRPr sz="1300"/>
          </a:p>
          <a:p>
            <a:pPr indent="0" lvl="0" marL="0" marR="0" rtl="0" algn="l">
              <a:spcBef>
                <a:spcPts val="0"/>
              </a:spcBef>
              <a:spcAft>
                <a:spcPts val="0"/>
              </a:spcAft>
              <a:buNone/>
            </a:pPr>
            <a:r>
              <a:rPr lang="en-US" sz="1700">
                <a:solidFill>
                  <a:schemeClr val="dk1"/>
                </a:solidFill>
                <a:latin typeface="Arial"/>
                <a:ea typeface="Arial"/>
                <a:cs typeface="Arial"/>
                <a:sym typeface="Arial"/>
              </a:rPr>
              <a:t>Santosh kumar (B190064EC) </a:t>
            </a:r>
            <a:endParaRPr sz="1300"/>
          </a:p>
          <a:p>
            <a:pPr indent="0" lvl="0" marL="0" marR="0" rtl="0" algn="l">
              <a:spcBef>
                <a:spcPts val="0"/>
              </a:spcBef>
              <a:spcAft>
                <a:spcPts val="0"/>
              </a:spcAft>
              <a:buNone/>
            </a:pPr>
            <a:r>
              <a:rPr lang="en-US" sz="1600">
                <a:solidFill>
                  <a:schemeClr val="dk1"/>
                </a:solidFill>
                <a:latin typeface="Arial"/>
                <a:ea typeface="Arial"/>
                <a:cs typeface="Arial"/>
                <a:sym typeface="Arial"/>
              </a:rPr>
              <a:t>Prashu kumar sharma (B190043EC) </a:t>
            </a:r>
            <a:endParaRPr sz="1200"/>
          </a:p>
        </p:txBody>
      </p:sp>
      <p:sp>
        <p:nvSpPr>
          <p:cNvPr id="99" name="Google Shape;99;p14"/>
          <p:cNvSpPr/>
          <p:nvPr/>
        </p:nvSpPr>
        <p:spPr>
          <a:xfrm>
            <a:off x="0" y="207168"/>
            <a:ext cx="2400300" cy="692945"/>
          </a:xfrm>
          <a:prstGeom prst="homePlate">
            <a:avLst>
              <a:gd fmla="val 50000" name="adj"/>
            </a:avLst>
          </a:prstGeom>
          <a:solidFill>
            <a:schemeClr val="lt1"/>
          </a:solidFill>
          <a:ln cap="flat" cmpd="sng" w="2540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4"/>
          <p:cNvSpPr txBox="1"/>
          <p:nvPr/>
        </p:nvSpPr>
        <p:spPr>
          <a:xfrm>
            <a:off x="-50006" y="399751"/>
            <a:ext cx="24003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Faculty: Dr. Hemant Kathania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579103" y="300264"/>
            <a:ext cx="82590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Calibri"/>
              <a:buNone/>
            </a:pPr>
            <a:r>
              <a:rPr lang="en-US" sz="2400"/>
              <a:t>Example</a:t>
            </a:r>
            <a:endParaRPr/>
          </a:p>
        </p:txBody>
      </p:sp>
      <p:sp>
        <p:nvSpPr>
          <p:cNvPr id="158" name="Google Shape;158;p23"/>
          <p:cNvSpPr txBox="1"/>
          <p:nvPr>
            <p:ph idx="1" type="body"/>
          </p:nvPr>
        </p:nvSpPr>
        <p:spPr>
          <a:xfrm>
            <a:off x="585553" y="1427181"/>
            <a:ext cx="8246100" cy="235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1800"/>
              <a:buNone/>
            </a:pPr>
            <a:r>
              <a:t/>
            </a:r>
            <a:endParaRPr sz="2400"/>
          </a:p>
          <a:p>
            <a:pPr indent="0" lvl="0" marL="0" rtl="0" algn="l">
              <a:spcBef>
                <a:spcPts val="0"/>
              </a:spcBef>
              <a:spcAft>
                <a:spcPts val="0"/>
              </a:spcAft>
              <a:buClr>
                <a:schemeClr val="lt1"/>
              </a:buClr>
              <a:buSzPts val="1800"/>
              <a:buNone/>
            </a:pPr>
            <a:r>
              <a:t/>
            </a:r>
            <a:endParaRPr sz="2400"/>
          </a:p>
        </p:txBody>
      </p:sp>
      <p:graphicFrame>
        <p:nvGraphicFramePr>
          <p:cNvPr id="159" name="Google Shape;159;p23"/>
          <p:cNvGraphicFramePr/>
          <p:nvPr/>
        </p:nvGraphicFramePr>
        <p:xfrm>
          <a:off x="952500" y="1677650"/>
          <a:ext cx="3000000" cy="3000000"/>
        </p:xfrm>
        <a:graphic>
          <a:graphicData uri="http://schemas.openxmlformats.org/drawingml/2006/table">
            <a:tbl>
              <a:tblPr>
                <a:noFill/>
                <a:tableStyleId>{8FDCE663-9E42-48C3-8656-9A84336B7CC3}</a:tableStyleId>
              </a:tblPr>
              <a:tblGrid>
                <a:gridCol w="1200200"/>
                <a:gridCol w="2909800"/>
                <a:gridCol w="3129000"/>
              </a:tblGrid>
              <a:tr h="425425">
                <a:tc>
                  <a:txBody>
                    <a:bodyPr/>
                    <a:lstStyle/>
                    <a:p>
                      <a:pPr indent="0" lvl="0" marL="0" rtl="0" algn="l">
                        <a:spcBef>
                          <a:spcPts val="0"/>
                        </a:spcBef>
                        <a:spcAft>
                          <a:spcPts val="0"/>
                        </a:spcAft>
                        <a:buNone/>
                      </a:pPr>
                      <a:r>
                        <a:rPr lang="en-US">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Ph.D</a:t>
                      </a:r>
                      <a:endParaRPr>
                        <a:solidFill>
                          <a:schemeClr val="lt1"/>
                        </a:solidFill>
                      </a:endParaRPr>
                    </a:p>
                  </a:txBody>
                  <a:tcPr marT="91425" marB="91425" marR="91425" marL="91425"/>
                </a:tc>
              </a:tr>
              <a:tr h="283200">
                <a:tc>
                  <a:txBody>
                    <a:bodyPr/>
                    <a:lstStyle/>
                    <a:p>
                      <a:pPr indent="0" lvl="0" marL="0" rtl="0" algn="l">
                        <a:spcBef>
                          <a:spcPts val="0"/>
                        </a:spcBef>
                        <a:spcAft>
                          <a:spcPts val="0"/>
                        </a:spcAft>
                        <a:buNone/>
                      </a:pPr>
                      <a:r>
                        <a:rPr lang="en-US">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Less</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Intermediate</a:t>
                      </a:r>
                      <a:endParaRPr>
                        <a:solidFill>
                          <a:schemeClr val="lt1"/>
                        </a:solidFill>
                      </a:endParaRPr>
                    </a:p>
                  </a:txBody>
                  <a:tcPr marT="91425" marB="91425" marR="91425" marL="91425"/>
                </a:tc>
              </a:tr>
              <a:tr h="283200">
                <a:tc>
                  <a:txBody>
                    <a:bodyPr/>
                    <a:lstStyle/>
                    <a:p>
                      <a:pPr indent="0" lvl="0" marL="0" rtl="0" algn="l">
                        <a:spcBef>
                          <a:spcPts val="0"/>
                        </a:spcBef>
                        <a:spcAft>
                          <a:spcPts val="0"/>
                        </a:spcAft>
                        <a:buNone/>
                      </a:pPr>
                      <a:r>
                        <a:rPr lang="en-US">
                          <a:solidFill>
                            <a:schemeClr val="lt1"/>
                          </a:solidFill>
                        </a:rPr>
                        <a:t>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Less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Intermediate</a:t>
                      </a:r>
                      <a:endParaRPr>
                        <a:solidFill>
                          <a:schemeClr val="lt1"/>
                        </a:solidFill>
                      </a:endParaRPr>
                    </a:p>
                  </a:txBody>
                  <a:tcPr marT="91425" marB="91425" marR="91425" marL="91425"/>
                </a:tc>
              </a:tr>
              <a:tr h="283200">
                <a:tc>
                  <a:txBody>
                    <a:bodyPr/>
                    <a:lstStyle/>
                    <a:p>
                      <a:pPr indent="0" lvl="0" marL="0" rtl="0" algn="l">
                        <a:spcBef>
                          <a:spcPts val="0"/>
                        </a:spcBef>
                        <a:spcAft>
                          <a:spcPts val="0"/>
                        </a:spcAft>
                        <a:buNone/>
                      </a:pPr>
                      <a:r>
                        <a:rPr lang="en-US">
                          <a:solidFill>
                            <a:schemeClr val="lt1"/>
                          </a:solidFill>
                        </a:rPr>
                        <a:t>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Ph.D</a:t>
                      </a:r>
                      <a:endParaRPr>
                        <a:solidFill>
                          <a:schemeClr val="lt1"/>
                        </a:solidFill>
                      </a:endParaRPr>
                    </a:p>
                  </a:txBody>
                  <a:tcPr marT="91425" marB="91425" marR="91425" marL="91425"/>
                </a:tc>
              </a:tr>
              <a:tr h="283200">
                <a:tc>
                  <a:txBody>
                    <a:bodyPr/>
                    <a:lstStyle/>
                    <a:p>
                      <a:pPr indent="0" lvl="0" marL="0" rtl="0" algn="l">
                        <a:spcBef>
                          <a:spcPts val="0"/>
                        </a:spcBef>
                        <a:spcAft>
                          <a:spcPts val="0"/>
                        </a:spcAft>
                        <a:buNone/>
                      </a:pPr>
                      <a:r>
                        <a:rPr lang="en-US">
                          <a:solidFill>
                            <a:schemeClr val="lt1"/>
                          </a:solidFill>
                        </a:rPr>
                        <a:t>8</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M.tech</a:t>
                      </a:r>
                      <a:endParaRPr>
                        <a:solidFill>
                          <a:schemeClr val="lt1"/>
                        </a:solidFill>
                      </a:endParaRPr>
                    </a:p>
                  </a:txBody>
                  <a:tcPr marT="91425" marB="91425" marR="91425" marL="91425"/>
                </a:tc>
              </a:tr>
              <a:tr h="148125">
                <a:tc>
                  <a:txBody>
                    <a:bodyPr/>
                    <a:lstStyle/>
                    <a:p>
                      <a:pPr indent="0" lvl="0" marL="0" rtl="0" algn="l">
                        <a:spcBef>
                          <a:spcPts val="0"/>
                        </a:spcBef>
                        <a:spcAft>
                          <a:spcPts val="0"/>
                        </a:spcAft>
                        <a:buNone/>
                      </a:pPr>
                      <a:r>
                        <a:rPr lang="en-US">
                          <a:solidFill>
                            <a:schemeClr val="lt1"/>
                          </a:solidFill>
                        </a:rPr>
                        <a:t>9</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Ph.D</a:t>
                      </a:r>
                      <a:endParaRPr>
                        <a:solidFill>
                          <a:schemeClr val="lt1"/>
                        </a:solidFill>
                      </a:endParaRPr>
                    </a:p>
                  </a:txBody>
                  <a:tcPr marT="91425" marB="91425" marR="91425" marL="91425"/>
                </a:tc>
              </a:tr>
            </a:tbl>
          </a:graphicData>
        </a:graphic>
      </p:graphicFrame>
      <p:sp>
        <p:nvSpPr>
          <p:cNvPr id="160" name="Google Shape;160;p23"/>
          <p:cNvSpPr txBox="1"/>
          <p:nvPr/>
        </p:nvSpPr>
        <p:spPr>
          <a:xfrm>
            <a:off x="901350" y="4142575"/>
            <a:ext cx="7341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FFFFFF"/>
                </a:solidFill>
                <a:latin typeface="Calibri"/>
                <a:ea typeface="Calibri"/>
                <a:cs typeface="Calibri"/>
                <a:sym typeface="Calibri"/>
              </a:rPr>
              <a:t>For Epoch 1 ,we will select centroid as [Less,Intermediate] and [More,Ph.D] </a:t>
            </a:r>
            <a:endParaRPr sz="240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579103" y="300264"/>
            <a:ext cx="82590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Calibri"/>
              <a:buNone/>
            </a:pPr>
            <a:r>
              <a:rPr lang="en-US" sz="2400"/>
              <a:t>Process</a:t>
            </a:r>
            <a:endParaRPr/>
          </a:p>
        </p:txBody>
      </p:sp>
      <p:sp>
        <p:nvSpPr>
          <p:cNvPr id="166" name="Google Shape;166;p24"/>
          <p:cNvSpPr txBox="1"/>
          <p:nvPr>
            <p:ph idx="1" type="body"/>
          </p:nvPr>
        </p:nvSpPr>
        <p:spPr>
          <a:xfrm>
            <a:off x="448950" y="1484047"/>
            <a:ext cx="8246100" cy="336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1800"/>
              <a:buNone/>
            </a:pPr>
            <a:r>
              <a:rPr lang="en-US"/>
              <a:t>Calculating Distance for different Row and Clustering them </a:t>
            </a:r>
            <a:r>
              <a:rPr lang="en-US"/>
              <a:t>accordingly</a:t>
            </a:r>
            <a:endParaRPr/>
          </a:p>
        </p:txBody>
      </p:sp>
      <p:graphicFrame>
        <p:nvGraphicFramePr>
          <p:cNvPr id="167" name="Google Shape;167;p24"/>
          <p:cNvGraphicFramePr/>
          <p:nvPr/>
        </p:nvGraphicFramePr>
        <p:xfrm>
          <a:off x="952500" y="2664060"/>
          <a:ext cx="3000000" cy="3000000"/>
        </p:xfrm>
        <a:graphic>
          <a:graphicData uri="http://schemas.openxmlformats.org/drawingml/2006/table">
            <a:tbl>
              <a:tblPr>
                <a:noFill/>
                <a:tableStyleId>{8FDCE663-9E42-48C3-8656-9A84336B7CC3}</a:tableStyleId>
              </a:tblPr>
              <a:tblGrid>
                <a:gridCol w="1984325"/>
                <a:gridCol w="2064900"/>
                <a:gridCol w="1742625"/>
                <a:gridCol w="1447150"/>
              </a:tblGrid>
              <a:tr h="675200">
                <a:tc>
                  <a:txBody>
                    <a:bodyPr/>
                    <a:lstStyle/>
                    <a:p>
                      <a:pPr indent="0" lvl="0" marL="0" rtl="0" algn="l">
                        <a:spcBef>
                          <a:spcPts val="0"/>
                        </a:spcBef>
                        <a:spcAft>
                          <a:spcPts val="0"/>
                        </a:spcAft>
                        <a:buNone/>
                      </a:pPr>
                      <a:r>
                        <a:rPr lang="en-US">
                          <a:solidFill>
                            <a:schemeClr val="lt1"/>
                          </a:solidFill>
                        </a:rPr>
                        <a:t>Data </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C1 (Less,Intermediate)</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lang="en-US">
                          <a:solidFill>
                            <a:schemeClr val="lt1"/>
                          </a:solidFill>
                        </a:rPr>
                        <a:t>C2 (More,PhD)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Cluster</a:t>
                      </a:r>
                      <a:endParaRPr>
                        <a:solidFill>
                          <a:schemeClr val="lt1"/>
                        </a:solidFill>
                      </a:endParaRPr>
                    </a:p>
                  </a:txBody>
                  <a:tcPr marT="91425" marB="91425" marR="91425" marL="91425"/>
                </a:tc>
              </a:tr>
              <a:tr h="356350">
                <a:tc>
                  <a:txBody>
                    <a:bodyPr/>
                    <a:lstStyle/>
                    <a:p>
                      <a:pPr indent="0" lvl="0" marL="0" rtl="0" algn="l">
                        <a:spcBef>
                          <a:spcPts val="0"/>
                        </a:spcBef>
                        <a:spcAft>
                          <a:spcPts val="0"/>
                        </a:spcAft>
                        <a:buNone/>
                      </a:pPr>
                      <a:r>
                        <a:rPr lang="en-US">
                          <a:solidFill>
                            <a:schemeClr val="lt1"/>
                          </a:solidFill>
                        </a:rPr>
                        <a:t>D0</a:t>
                      </a:r>
                      <a:r>
                        <a:rPr lang="en-US">
                          <a:solidFill>
                            <a:schemeClr val="lt1"/>
                          </a:solidFill>
                        </a:rPr>
                        <a:t>(Less,Intermediate)</a:t>
                      </a:r>
                      <a:endParaRPr>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C1</a:t>
                      </a:r>
                      <a:endParaRPr>
                        <a:solidFill>
                          <a:schemeClr val="lt1"/>
                        </a:solidFill>
                      </a:endParaRPr>
                    </a:p>
                  </a:txBody>
                  <a:tcPr marT="91425" marB="91425" marR="91425" marL="91425"/>
                </a:tc>
              </a:tr>
              <a:tr h="356350">
                <a:tc>
                  <a:txBody>
                    <a:bodyPr/>
                    <a:lstStyle/>
                    <a:p>
                      <a:pPr indent="0" lvl="0" marL="0" rtl="0" algn="l">
                        <a:spcBef>
                          <a:spcPts val="0"/>
                        </a:spcBef>
                        <a:spcAft>
                          <a:spcPts val="0"/>
                        </a:spcAft>
                        <a:buNone/>
                      </a:pPr>
                      <a:r>
                        <a:rPr lang="en-US">
                          <a:solidFill>
                            <a:schemeClr val="lt1"/>
                          </a:solidFill>
                        </a:rPr>
                        <a:t>D1</a:t>
                      </a:r>
                      <a:r>
                        <a:rPr lang="en-US">
                          <a:solidFill>
                            <a:schemeClr val="lt1"/>
                          </a:solidFill>
                        </a:rPr>
                        <a:t>(Less,Intermediate)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C1</a:t>
                      </a:r>
                      <a:endParaRPr>
                        <a:solidFill>
                          <a:schemeClr val="lt1"/>
                        </a:solidFill>
                      </a:endParaRPr>
                    </a:p>
                  </a:txBody>
                  <a:tcPr marT="91425" marB="91425" marR="91425" marL="91425"/>
                </a:tc>
              </a:tr>
              <a:tr h="356350">
                <a:tc>
                  <a:txBody>
                    <a:bodyPr/>
                    <a:lstStyle/>
                    <a:p>
                      <a:pPr indent="0" lvl="0" marL="0" rtl="0" algn="l">
                        <a:spcBef>
                          <a:spcPts val="0"/>
                        </a:spcBef>
                        <a:spcAft>
                          <a:spcPts val="0"/>
                        </a:spcAft>
                        <a:buNone/>
                      </a:pPr>
                      <a:r>
                        <a:rPr lang="en-US">
                          <a:solidFill>
                            <a:schemeClr val="lt1"/>
                          </a:solidFill>
                        </a:rPr>
                        <a:t>D2</a:t>
                      </a:r>
                      <a:r>
                        <a:rPr lang="en-US">
                          <a:solidFill>
                            <a:schemeClr val="lt1"/>
                          </a:solidFill>
                        </a:rPr>
                        <a:t>(More,Ph.D)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C2</a:t>
                      </a:r>
                      <a:endParaRPr>
                        <a:solidFill>
                          <a:schemeClr val="lt1"/>
                        </a:solidFill>
                      </a:endParaRPr>
                    </a:p>
                  </a:txBody>
                  <a:tcPr marT="91425" marB="91425" marR="91425" marL="91425"/>
                </a:tc>
              </a:tr>
              <a:tr h="356350">
                <a:tc>
                  <a:txBody>
                    <a:bodyPr/>
                    <a:lstStyle/>
                    <a:p>
                      <a:pPr indent="0" lvl="0" marL="0" rtl="0" algn="l">
                        <a:spcBef>
                          <a:spcPts val="0"/>
                        </a:spcBef>
                        <a:spcAft>
                          <a:spcPts val="0"/>
                        </a:spcAft>
                        <a:buNone/>
                      </a:pPr>
                      <a:r>
                        <a:rPr lang="en-US">
                          <a:solidFill>
                            <a:srgbClr val="FFFFFF"/>
                          </a:solidFill>
                        </a:rPr>
                        <a:t>D3</a:t>
                      </a:r>
                      <a:r>
                        <a:rPr lang="en-US">
                          <a:solidFill>
                            <a:schemeClr val="lt1"/>
                          </a:solidFill>
                        </a:rPr>
                        <a:t>(Less,B.Tech)</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C1</a:t>
                      </a:r>
                      <a:endParaRPr>
                        <a:solidFill>
                          <a:schemeClr val="lt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579103" y="300264"/>
            <a:ext cx="82590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Calibri"/>
              <a:buNone/>
            </a:pPr>
            <a:r>
              <a:rPr lang="en-US" sz="2400"/>
              <a:t>Process</a:t>
            </a:r>
            <a:endParaRPr/>
          </a:p>
        </p:txBody>
      </p:sp>
      <p:sp>
        <p:nvSpPr>
          <p:cNvPr id="173" name="Google Shape;173;p25"/>
          <p:cNvSpPr txBox="1"/>
          <p:nvPr>
            <p:ph idx="1" type="body"/>
          </p:nvPr>
        </p:nvSpPr>
        <p:spPr>
          <a:xfrm>
            <a:off x="332050" y="1286672"/>
            <a:ext cx="8246100" cy="336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1800"/>
              <a:buNone/>
            </a:pPr>
            <a:r>
              <a:rPr lang="en-US"/>
              <a:t>Continue….</a:t>
            </a:r>
            <a:endParaRPr/>
          </a:p>
        </p:txBody>
      </p:sp>
      <p:graphicFrame>
        <p:nvGraphicFramePr>
          <p:cNvPr id="174" name="Google Shape;174;p25"/>
          <p:cNvGraphicFramePr/>
          <p:nvPr/>
        </p:nvGraphicFramePr>
        <p:xfrm>
          <a:off x="952500" y="1794615"/>
          <a:ext cx="3000000" cy="3000000"/>
        </p:xfrm>
        <a:graphic>
          <a:graphicData uri="http://schemas.openxmlformats.org/drawingml/2006/table">
            <a:tbl>
              <a:tblPr>
                <a:noFill/>
                <a:tableStyleId>{8FDCE663-9E42-48C3-8656-9A84336B7CC3}</a:tableStyleId>
              </a:tblPr>
              <a:tblGrid>
                <a:gridCol w="2346950"/>
                <a:gridCol w="2293200"/>
                <a:gridCol w="1433725"/>
                <a:gridCol w="1165125"/>
              </a:tblGrid>
              <a:tr h="648325">
                <a:tc>
                  <a:txBody>
                    <a:bodyPr/>
                    <a:lstStyle/>
                    <a:p>
                      <a:pPr indent="0" lvl="0" marL="0" rtl="0" algn="l">
                        <a:spcBef>
                          <a:spcPts val="0"/>
                        </a:spcBef>
                        <a:spcAft>
                          <a:spcPts val="0"/>
                        </a:spcAft>
                        <a:buNone/>
                      </a:pPr>
                      <a:r>
                        <a:rPr lang="en-US">
                          <a:solidFill>
                            <a:schemeClr val="lt1"/>
                          </a:solidFill>
                        </a:rPr>
                        <a:t>Data </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lt1"/>
                          </a:solidFill>
                        </a:rPr>
                        <a:t>C1 (Less,Intermediate)</a:t>
                      </a:r>
                      <a:endParaRPr>
                        <a:solidFill>
                          <a:schemeClr val="lt1"/>
                        </a:solidFill>
                      </a:endParaRPr>
                    </a:p>
                  </a:txBody>
                  <a:tcPr marT="91425" marB="91425" marR="91425" marL="91425">
                    <a:lnL cap="flat" cmpd="sng" w="9525">
                      <a:solidFill>
                        <a:schemeClr val="lt1"/>
                      </a:solidFill>
                      <a:prstDash val="solid"/>
                      <a:round/>
                      <a:headEnd len="sm" w="sm" type="none"/>
                      <a:tailEnd len="sm" w="sm" type="none"/>
                    </a:lnL>
                  </a:tcPr>
                </a:tc>
                <a:tc>
                  <a:txBody>
                    <a:bodyPr/>
                    <a:lstStyle/>
                    <a:p>
                      <a:pPr indent="0" lvl="0" marL="0" rtl="0" algn="l">
                        <a:spcBef>
                          <a:spcPts val="0"/>
                        </a:spcBef>
                        <a:spcAft>
                          <a:spcPts val="0"/>
                        </a:spcAft>
                        <a:buNone/>
                      </a:pPr>
                      <a:r>
                        <a:rPr lang="en-US">
                          <a:solidFill>
                            <a:schemeClr val="lt1"/>
                          </a:solidFill>
                        </a:rPr>
                        <a:t>C2 (More,PhD)</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Cluster</a:t>
                      </a:r>
                      <a:endParaRPr>
                        <a:solidFill>
                          <a:schemeClr val="lt1"/>
                        </a:solidFill>
                      </a:endParaRPr>
                    </a:p>
                  </a:txBody>
                  <a:tcPr marT="91425" marB="91425" marR="91425" marL="91425"/>
                </a:tc>
              </a:tr>
              <a:tr h="421400">
                <a:tc>
                  <a:txBody>
                    <a:bodyPr/>
                    <a:lstStyle/>
                    <a:p>
                      <a:pPr indent="0" lvl="0" marL="0" rtl="0" algn="l">
                        <a:spcBef>
                          <a:spcPts val="0"/>
                        </a:spcBef>
                        <a:spcAft>
                          <a:spcPts val="0"/>
                        </a:spcAft>
                        <a:buNone/>
                      </a:pPr>
                      <a:r>
                        <a:rPr lang="en-US">
                          <a:solidFill>
                            <a:schemeClr val="lt1"/>
                          </a:solidFill>
                        </a:rPr>
                        <a:t>D</a:t>
                      </a:r>
                      <a:r>
                        <a:rPr lang="en-US">
                          <a:solidFill>
                            <a:schemeClr val="lt1"/>
                          </a:solidFill>
                        </a:rPr>
                        <a:t>4 (More,Ph.D)</a:t>
                      </a:r>
                      <a:endParaRPr>
                        <a:solidFill>
                          <a:schemeClr val="lt1"/>
                        </a:solidFill>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C2</a:t>
                      </a:r>
                      <a:endParaRPr>
                        <a:solidFill>
                          <a:schemeClr val="lt1"/>
                        </a:solidFill>
                      </a:endParaRPr>
                    </a:p>
                  </a:txBody>
                  <a:tcPr marT="91425" marB="91425" marR="91425" marL="91425"/>
                </a:tc>
              </a:tr>
              <a:tr h="421400">
                <a:tc>
                  <a:txBody>
                    <a:bodyPr/>
                    <a:lstStyle/>
                    <a:p>
                      <a:pPr indent="0" lvl="0" marL="0" rtl="0" algn="l">
                        <a:spcBef>
                          <a:spcPts val="0"/>
                        </a:spcBef>
                        <a:spcAft>
                          <a:spcPts val="0"/>
                        </a:spcAft>
                        <a:buNone/>
                      </a:pPr>
                      <a:r>
                        <a:rPr lang="en-US">
                          <a:solidFill>
                            <a:schemeClr val="lt1"/>
                          </a:solidFill>
                        </a:rPr>
                        <a:t>D5</a:t>
                      </a:r>
                      <a:r>
                        <a:rPr lang="en-US">
                          <a:solidFill>
                            <a:schemeClr val="lt1"/>
                          </a:solidFill>
                        </a:rPr>
                        <a:t>(Less,Intermediate)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C1</a:t>
                      </a:r>
                      <a:endParaRPr>
                        <a:solidFill>
                          <a:schemeClr val="lt1"/>
                        </a:solidFill>
                      </a:endParaRPr>
                    </a:p>
                  </a:txBody>
                  <a:tcPr marT="91425" marB="91425" marR="91425" marL="91425"/>
                </a:tc>
              </a:tr>
              <a:tr h="421400">
                <a:tc>
                  <a:txBody>
                    <a:bodyPr/>
                    <a:lstStyle/>
                    <a:p>
                      <a:pPr indent="0" lvl="0" marL="0" rtl="0" algn="l">
                        <a:spcBef>
                          <a:spcPts val="0"/>
                        </a:spcBef>
                        <a:spcAft>
                          <a:spcPts val="0"/>
                        </a:spcAft>
                        <a:buNone/>
                      </a:pPr>
                      <a:r>
                        <a:rPr lang="en-US">
                          <a:solidFill>
                            <a:schemeClr val="lt1"/>
                          </a:solidFill>
                        </a:rPr>
                        <a:t>D</a:t>
                      </a:r>
                      <a:r>
                        <a:rPr lang="en-US">
                          <a:solidFill>
                            <a:schemeClr val="lt1"/>
                          </a:solidFill>
                        </a:rPr>
                        <a:t>6</a:t>
                      </a:r>
                      <a:r>
                        <a:rPr lang="en-US">
                          <a:solidFill>
                            <a:schemeClr val="lt1"/>
                          </a:solidFill>
                        </a:rPr>
                        <a:t>(Less,Intermediate)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C1</a:t>
                      </a:r>
                      <a:endParaRPr>
                        <a:solidFill>
                          <a:schemeClr val="lt1"/>
                        </a:solidFill>
                      </a:endParaRPr>
                    </a:p>
                  </a:txBody>
                  <a:tcPr marT="91425" marB="91425" marR="91425" marL="91425"/>
                </a:tc>
              </a:tr>
              <a:tr h="421400">
                <a:tc>
                  <a:txBody>
                    <a:bodyPr/>
                    <a:lstStyle/>
                    <a:p>
                      <a:pPr indent="0" lvl="0" marL="0" rtl="0" algn="l">
                        <a:spcBef>
                          <a:spcPts val="0"/>
                        </a:spcBef>
                        <a:spcAft>
                          <a:spcPts val="0"/>
                        </a:spcAft>
                        <a:buNone/>
                      </a:pPr>
                      <a:r>
                        <a:rPr lang="en-US">
                          <a:solidFill>
                            <a:srgbClr val="FFFFFF"/>
                          </a:solidFill>
                        </a:rPr>
                        <a:t>D</a:t>
                      </a:r>
                      <a:r>
                        <a:rPr lang="en-US">
                          <a:solidFill>
                            <a:srgbClr val="FFFFFF"/>
                          </a:solidFill>
                        </a:rPr>
                        <a:t>7</a:t>
                      </a:r>
                      <a:r>
                        <a:rPr lang="en-US">
                          <a:solidFill>
                            <a:schemeClr val="lt1"/>
                          </a:solidFill>
                        </a:rPr>
                        <a:t>(More,Ph.D)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C2</a:t>
                      </a:r>
                      <a:endParaRPr>
                        <a:solidFill>
                          <a:schemeClr val="lt1"/>
                        </a:solidFill>
                      </a:endParaRPr>
                    </a:p>
                  </a:txBody>
                  <a:tcPr marT="91425" marB="91425" marR="91425" marL="91425"/>
                </a:tc>
              </a:tr>
              <a:tr h="421400">
                <a:tc>
                  <a:txBody>
                    <a:bodyPr/>
                    <a:lstStyle/>
                    <a:p>
                      <a:pPr indent="0" lvl="0" marL="0" rtl="0" algn="l">
                        <a:spcBef>
                          <a:spcPts val="0"/>
                        </a:spcBef>
                        <a:spcAft>
                          <a:spcPts val="0"/>
                        </a:spcAft>
                        <a:buNone/>
                      </a:pPr>
                      <a:r>
                        <a:rPr lang="en-US">
                          <a:solidFill>
                            <a:srgbClr val="FFFFFF"/>
                          </a:solidFill>
                        </a:rPr>
                        <a:t>D8</a:t>
                      </a:r>
                      <a:r>
                        <a:rPr lang="en-US">
                          <a:solidFill>
                            <a:schemeClr val="lt1"/>
                          </a:solidFill>
                        </a:rPr>
                        <a:t>(Less,Ph.D)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C2</a:t>
                      </a:r>
                      <a:endParaRPr>
                        <a:solidFill>
                          <a:schemeClr val="lt1"/>
                        </a:solidFill>
                      </a:endParaRPr>
                    </a:p>
                  </a:txBody>
                  <a:tcPr marT="91425" marB="91425" marR="91425" marL="91425"/>
                </a:tc>
              </a:tr>
              <a:tr h="421400">
                <a:tc>
                  <a:txBody>
                    <a:bodyPr/>
                    <a:lstStyle/>
                    <a:p>
                      <a:pPr indent="0" lvl="0" marL="0" rtl="0" algn="l">
                        <a:spcBef>
                          <a:spcPts val="0"/>
                        </a:spcBef>
                        <a:spcAft>
                          <a:spcPts val="0"/>
                        </a:spcAft>
                        <a:buNone/>
                      </a:pPr>
                      <a:r>
                        <a:rPr lang="en-US">
                          <a:solidFill>
                            <a:srgbClr val="FFFFFF"/>
                          </a:solidFill>
                        </a:rPr>
                        <a:t>D9</a:t>
                      </a:r>
                      <a:r>
                        <a:rPr lang="en-US">
                          <a:solidFill>
                            <a:schemeClr val="lt1"/>
                          </a:solidFill>
                        </a:rPr>
                        <a:t>(More,Ph.D)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C2</a:t>
                      </a:r>
                      <a:endParaRPr>
                        <a:solidFill>
                          <a:schemeClr val="lt1"/>
                        </a:solidFill>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579103" y="300264"/>
            <a:ext cx="82590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Calibri"/>
              <a:buNone/>
            </a:pPr>
            <a:r>
              <a:rPr lang="en-US" sz="2400"/>
              <a:t>Process</a:t>
            </a:r>
            <a:endParaRPr/>
          </a:p>
        </p:txBody>
      </p:sp>
      <p:graphicFrame>
        <p:nvGraphicFramePr>
          <p:cNvPr id="180" name="Google Shape;180;p26"/>
          <p:cNvGraphicFramePr/>
          <p:nvPr/>
        </p:nvGraphicFramePr>
        <p:xfrm>
          <a:off x="952500" y="1333500"/>
          <a:ext cx="3000000" cy="3000000"/>
        </p:xfrm>
        <a:graphic>
          <a:graphicData uri="http://schemas.openxmlformats.org/drawingml/2006/table">
            <a:tbl>
              <a:tblPr>
                <a:noFill/>
                <a:tableStyleId>{8FDCE663-9E42-48C3-8656-9A84336B7CC3}</a:tableStyleId>
              </a:tblPr>
              <a:tblGrid>
                <a:gridCol w="1809750"/>
                <a:gridCol w="1809750"/>
                <a:gridCol w="1809750"/>
                <a:gridCol w="1809750"/>
              </a:tblGrid>
              <a:tr h="337750">
                <a:tc>
                  <a:txBody>
                    <a:bodyPr/>
                    <a:lstStyle/>
                    <a:p>
                      <a:pPr indent="0" lvl="0" marL="0" rtl="0" algn="l">
                        <a:spcBef>
                          <a:spcPts val="0"/>
                        </a:spcBef>
                        <a:spcAft>
                          <a:spcPts val="0"/>
                        </a:spcAft>
                        <a:buNone/>
                      </a:pPr>
                      <a:r>
                        <a:rPr lang="en-US">
                          <a:solidFill>
                            <a:schemeClr val="lt1"/>
                          </a:solidFill>
                        </a:rPr>
                        <a:t>C1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Less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Intermediate</a:t>
                      </a:r>
                      <a:endParaRPr>
                        <a:solidFill>
                          <a:schemeClr val="lt1"/>
                        </a:solidFill>
                      </a:endParaRPr>
                    </a:p>
                  </a:txBody>
                  <a:tcPr marT="91425" marB="91425" marR="91425" marL="91425"/>
                </a:tc>
              </a:tr>
              <a:tr h="352375">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Less</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Intermediate</a:t>
                      </a:r>
                      <a:endParaRPr>
                        <a:solidFill>
                          <a:schemeClr val="lt1"/>
                        </a:solidFill>
                      </a:endParaRPr>
                    </a:p>
                  </a:txBody>
                  <a:tcPr marT="91425" marB="91425" marR="91425" marL="91425"/>
                </a:tc>
              </a:tr>
              <a:tr h="37065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Less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B.tech</a:t>
                      </a:r>
                      <a:endParaRPr>
                        <a:solidFill>
                          <a:schemeClr val="lt1"/>
                        </a:solidFill>
                      </a:endParaRPr>
                    </a:p>
                  </a:txBody>
                  <a:tcPr marT="91425" marB="91425" marR="91425" marL="91425"/>
                </a:tc>
              </a:tr>
              <a:tr h="37065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5</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Less</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Intermediate</a:t>
                      </a:r>
                      <a:endParaRPr>
                        <a:solidFill>
                          <a:schemeClr val="lt1"/>
                        </a:solidFill>
                      </a:endParaRPr>
                    </a:p>
                  </a:txBody>
                  <a:tcPr marT="91425" marB="91425" marR="91425" marL="91425"/>
                </a:tc>
              </a:tr>
              <a:tr h="370650">
                <a:tc>
                  <a:txBody>
                    <a:bodyPr/>
                    <a:lstStyle/>
                    <a:p>
                      <a:pPr indent="0" lvl="0" marL="0" rtl="0" algn="l">
                        <a:spcBef>
                          <a:spcPts val="0"/>
                        </a:spcBef>
                        <a:spcAft>
                          <a:spcPts val="0"/>
                        </a:spcAft>
                        <a:buNone/>
                      </a:pPr>
                      <a:r>
                        <a:rPr lang="en-US">
                          <a:solidFill>
                            <a:schemeClr val="lt1"/>
                          </a:solidFill>
                        </a:rPr>
                        <a:t>C2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Ph.D</a:t>
                      </a:r>
                      <a:endParaRPr>
                        <a:solidFill>
                          <a:schemeClr val="lt1"/>
                        </a:solidFill>
                      </a:endParaRPr>
                    </a:p>
                  </a:txBody>
                  <a:tcPr marT="91425" marB="91425" marR="91425" marL="91425"/>
                </a:tc>
              </a:tr>
              <a:tr h="37065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4</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Ph.D</a:t>
                      </a:r>
                      <a:endParaRPr>
                        <a:solidFill>
                          <a:schemeClr val="lt1"/>
                        </a:solidFill>
                      </a:endParaRPr>
                    </a:p>
                  </a:txBody>
                  <a:tcPr marT="91425" marB="91425" marR="91425" marL="91425"/>
                </a:tc>
              </a:tr>
              <a:tr h="37065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6</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Ph.D</a:t>
                      </a:r>
                      <a:endParaRPr>
                        <a:solidFill>
                          <a:schemeClr val="lt1"/>
                        </a:solidFill>
                      </a:endParaRPr>
                    </a:p>
                  </a:txBody>
                  <a:tcPr marT="91425" marB="91425" marR="91425" marL="91425"/>
                </a:tc>
              </a:tr>
              <a:tr h="37065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7</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Ph.D</a:t>
                      </a:r>
                      <a:endParaRPr>
                        <a:solidFill>
                          <a:schemeClr val="lt1"/>
                        </a:solidFill>
                      </a:endParaRPr>
                    </a:p>
                  </a:txBody>
                  <a:tcPr marT="91425" marB="91425" marR="91425" marL="91425"/>
                </a:tc>
              </a:tr>
              <a:tr h="37065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8</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M.tech</a:t>
                      </a:r>
                      <a:endParaRPr>
                        <a:solidFill>
                          <a:schemeClr val="lt1"/>
                        </a:solidFill>
                      </a:endParaRPr>
                    </a:p>
                  </a:txBody>
                  <a:tcPr marT="91425" marB="91425" marR="91425" marL="91425"/>
                </a:tc>
              </a:tr>
              <a:tr h="37065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9</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Ph.D</a:t>
                      </a:r>
                      <a:endParaRPr>
                        <a:solidFill>
                          <a:schemeClr val="lt1"/>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579103" y="300264"/>
            <a:ext cx="82590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Calibri"/>
              <a:buNone/>
            </a:pPr>
            <a:r>
              <a:rPr lang="en-US" sz="2400"/>
              <a:t>Process</a:t>
            </a:r>
            <a:endParaRPr/>
          </a:p>
        </p:txBody>
      </p:sp>
      <p:sp>
        <p:nvSpPr>
          <p:cNvPr id="186" name="Google Shape;186;p27"/>
          <p:cNvSpPr txBox="1"/>
          <p:nvPr/>
        </p:nvSpPr>
        <p:spPr>
          <a:xfrm>
            <a:off x="1841150" y="1958025"/>
            <a:ext cx="73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7" name="Google Shape;187;p27"/>
          <p:cNvSpPr txBox="1"/>
          <p:nvPr/>
        </p:nvSpPr>
        <p:spPr>
          <a:xfrm>
            <a:off x="672150" y="1958025"/>
            <a:ext cx="7341300" cy="23088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400">
                <a:solidFill>
                  <a:schemeClr val="lt1"/>
                </a:solidFill>
                <a:latin typeface="Calibri"/>
                <a:ea typeface="Calibri"/>
                <a:cs typeface="Calibri"/>
                <a:sym typeface="Calibri"/>
              </a:rPr>
              <a:t>In</a:t>
            </a:r>
            <a:r>
              <a:rPr lang="en-US" sz="2400">
                <a:solidFill>
                  <a:schemeClr val="lt1"/>
                </a:solidFill>
                <a:latin typeface="Calibri"/>
                <a:ea typeface="Calibri"/>
                <a:cs typeface="Calibri"/>
                <a:sym typeface="Calibri"/>
              </a:rPr>
              <a:t> Epoch 2 ,again most frequent will be set as Centroid</a:t>
            </a:r>
            <a:endParaRPr sz="24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Since for C1 most frequent term is “Less” and “Intermediate” so centroid will be [Less,Intermediate]</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Same follow in C2 case “More” and “Ph.D” is mode so Centroid is </a:t>
            </a:r>
            <a:endParaRPr sz="1800">
              <a:solidFill>
                <a:schemeClr val="lt1"/>
              </a:solidFill>
              <a:latin typeface="Calibri"/>
              <a:ea typeface="Calibri"/>
              <a:cs typeface="Calibri"/>
              <a:sym typeface="Calibri"/>
            </a:endParaRPr>
          </a:p>
          <a:p>
            <a:pPr indent="0" lvl="0" marL="457200" rtl="0" algn="l">
              <a:spcBef>
                <a:spcPts val="0"/>
              </a:spcBef>
              <a:spcAft>
                <a:spcPts val="0"/>
              </a:spcAft>
              <a:buNone/>
            </a:pPr>
            <a:r>
              <a:rPr lang="en-US" sz="1800">
                <a:solidFill>
                  <a:schemeClr val="lt1"/>
                </a:solidFill>
                <a:latin typeface="Calibri"/>
                <a:ea typeface="Calibri"/>
                <a:cs typeface="Calibri"/>
                <a:sym typeface="Calibri"/>
              </a:rPr>
              <a:t>[More ,Ph.D]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579103" y="300264"/>
            <a:ext cx="82590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Calibri"/>
              <a:buNone/>
            </a:pPr>
            <a:r>
              <a:rPr lang="en-US" sz="2400"/>
              <a:t>Disadvantages</a:t>
            </a:r>
            <a:endParaRPr/>
          </a:p>
        </p:txBody>
      </p:sp>
      <p:sp>
        <p:nvSpPr>
          <p:cNvPr id="193" name="Google Shape;193;p28"/>
          <p:cNvSpPr txBox="1"/>
          <p:nvPr/>
        </p:nvSpPr>
        <p:spPr>
          <a:xfrm>
            <a:off x="1841150" y="1958025"/>
            <a:ext cx="73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4" name="Google Shape;194;p28"/>
          <p:cNvSpPr txBox="1"/>
          <p:nvPr/>
        </p:nvSpPr>
        <p:spPr>
          <a:xfrm>
            <a:off x="672150" y="1958025"/>
            <a:ext cx="73413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Calibri"/>
                <a:ea typeface="Calibri"/>
                <a:cs typeface="Calibri"/>
                <a:sym typeface="Calibri"/>
              </a:rPr>
              <a:t>Disadvantages :</a:t>
            </a:r>
            <a:endParaRPr sz="24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Get confused when distance is same.</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A large number of dimensions and huge sets of data items can be complex</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In the absence of a distance measure, its value must be defined, which is problematic in multi-dimensional domains</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579103" y="300264"/>
            <a:ext cx="82590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Calibri"/>
              <a:buNone/>
            </a:pPr>
            <a:r>
              <a:rPr lang="en-US" sz="2400"/>
              <a:t>Reference</a:t>
            </a:r>
            <a:endParaRPr/>
          </a:p>
        </p:txBody>
      </p:sp>
      <p:sp>
        <p:nvSpPr>
          <p:cNvPr id="200" name="Google Shape;200;p29"/>
          <p:cNvSpPr txBox="1"/>
          <p:nvPr/>
        </p:nvSpPr>
        <p:spPr>
          <a:xfrm>
            <a:off x="1841150" y="1958025"/>
            <a:ext cx="734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01" name="Google Shape;201;p29"/>
          <p:cNvSpPr txBox="1"/>
          <p:nvPr/>
        </p:nvSpPr>
        <p:spPr>
          <a:xfrm>
            <a:off x="282700" y="1726500"/>
            <a:ext cx="7341300" cy="177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Calibri"/>
                <a:ea typeface="Calibri"/>
                <a:cs typeface="Calibri"/>
                <a:sym typeface="Calibri"/>
              </a:rPr>
              <a:t>	</a:t>
            </a:r>
            <a:r>
              <a:rPr lang="en-US" sz="3100">
                <a:solidFill>
                  <a:schemeClr val="lt1"/>
                </a:solidFill>
                <a:latin typeface="Calibri"/>
                <a:ea typeface="Calibri"/>
                <a:cs typeface="Calibri"/>
                <a:sym typeface="Calibri"/>
              </a:rPr>
              <a:t>Reference :</a:t>
            </a:r>
            <a:endParaRPr sz="31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AutoNum type="arabicPeriod"/>
            </a:pPr>
            <a:r>
              <a:rPr lang="en-US" sz="2400">
                <a:solidFill>
                  <a:schemeClr val="lt1"/>
                </a:solidFill>
                <a:uFill>
                  <a:noFill/>
                </a:uFill>
                <a:latin typeface="Calibri"/>
                <a:ea typeface="Calibri"/>
                <a:cs typeface="Calibri"/>
                <a:sym typeface="Calibri"/>
                <a:hlinkClick r:id="rId3">
                  <a:extLst>
                    <a:ext uri="{A12FA001-AC4F-418D-AE19-62706E023703}">
                      <ahyp:hlinkClr val="tx"/>
                    </a:ext>
                  </a:extLst>
                </a:hlinkClick>
              </a:rPr>
              <a:t>www.analyticsvidhya.co</a:t>
            </a:r>
            <a:r>
              <a:rPr lang="en-US" sz="2400">
                <a:solidFill>
                  <a:schemeClr val="lt1"/>
                </a:solidFill>
                <a:latin typeface="Calibri"/>
                <a:ea typeface="Calibri"/>
                <a:cs typeface="Calibri"/>
                <a:sym typeface="Calibri"/>
              </a:rPr>
              <a:t>m</a:t>
            </a:r>
            <a:endParaRPr sz="24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AutoNum type="arabicPeriod"/>
            </a:pPr>
            <a:r>
              <a:rPr lang="en-US" sz="2400">
                <a:solidFill>
                  <a:schemeClr val="lt1"/>
                </a:solidFill>
                <a:latin typeface="Calibri"/>
                <a:ea typeface="Calibri"/>
                <a:cs typeface="Calibri"/>
                <a:sym typeface="Calibri"/>
              </a:rPr>
              <a:t>Youtube</a:t>
            </a:r>
            <a:endParaRPr sz="2400">
              <a:solidFill>
                <a:schemeClr val="lt1"/>
              </a:solidFill>
              <a:latin typeface="Calibri"/>
              <a:ea typeface="Calibri"/>
              <a:cs typeface="Calibri"/>
              <a:sym typeface="Calibri"/>
            </a:endParaRPr>
          </a:p>
          <a:p>
            <a:pPr indent="-381000" lvl="0" marL="457200" rtl="0" algn="l">
              <a:spcBef>
                <a:spcPts val="0"/>
              </a:spcBef>
              <a:spcAft>
                <a:spcPts val="0"/>
              </a:spcAft>
              <a:buClr>
                <a:schemeClr val="lt1"/>
              </a:buClr>
              <a:buSzPts val="2400"/>
              <a:buFont typeface="Calibri"/>
              <a:buAutoNum type="arabicPeriod"/>
            </a:pPr>
            <a:r>
              <a:rPr lang="en-US" sz="2400">
                <a:solidFill>
                  <a:schemeClr val="lt1"/>
                </a:solidFill>
                <a:latin typeface="Calibri"/>
                <a:ea typeface="Calibri"/>
                <a:cs typeface="Calibri"/>
                <a:sym typeface="Calibri"/>
              </a:rPr>
              <a:t>wikipedia</a:t>
            </a:r>
            <a:endParaRPr sz="24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2392106" y="406537"/>
            <a:ext cx="6283782" cy="7253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70C0"/>
              </a:buClr>
              <a:buSzPts val="3600"/>
              <a:buFont typeface="Calibri"/>
              <a:buNone/>
            </a:pPr>
            <a:r>
              <a:rPr lang="en-US"/>
              <a:t>Contents</a:t>
            </a:r>
            <a:endParaRPr/>
          </a:p>
        </p:txBody>
      </p:sp>
      <p:sp>
        <p:nvSpPr>
          <p:cNvPr id="106" name="Google Shape;106;p15"/>
          <p:cNvSpPr txBox="1"/>
          <p:nvPr>
            <p:ph idx="1" type="body"/>
          </p:nvPr>
        </p:nvSpPr>
        <p:spPr>
          <a:xfrm>
            <a:off x="2389238" y="1268361"/>
            <a:ext cx="6304935" cy="3420136"/>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2800"/>
              <a:buChar char="•"/>
            </a:pPr>
            <a:r>
              <a:rPr lang="en-US"/>
              <a:t>Introduction to Clustering</a:t>
            </a:r>
            <a:endParaRPr/>
          </a:p>
          <a:p>
            <a:pPr indent="-342900" lvl="0" marL="342900" rtl="0" algn="l">
              <a:spcBef>
                <a:spcPts val="560"/>
              </a:spcBef>
              <a:spcAft>
                <a:spcPts val="0"/>
              </a:spcAft>
              <a:buClr>
                <a:srgbClr val="002060"/>
              </a:buClr>
              <a:buSzPts val="2800"/>
              <a:buChar char="•"/>
            </a:pPr>
            <a:r>
              <a:rPr lang="en-US"/>
              <a:t>KMode clustering</a:t>
            </a:r>
            <a:endParaRPr/>
          </a:p>
          <a:p>
            <a:pPr indent="-342900" lvl="0" marL="342900" rtl="0" algn="l">
              <a:spcBef>
                <a:spcPts val="560"/>
              </a:spcBef>
              <a:spcAft>
                <a:spcPts val="0"/>
              </a:spcAft>
              <a:buClr>
                <a:srgbClr val="002060"/>
              </a:buClr>
              <a:buSzPts val="2800"/>
              <a:buChar char="•"/>
            </a:pPr>
            <a:r>
              <a:rPr lang="en-US"/>
              <a:t>How does the KModes algorithm work?</a:t>
            </a:r>
            <a:endParaRPr/>
          </a:p>
          <a:p>
            <a:pPr indent="-342900" lvl="0" marL="342900" rtl="0" algn="l">
              <a:spcBef>
                <a:spcPts val="560"/>
              </a:spcBef>
              <a:spcAft>
                <a:spcPts val="0"/>
              </a:spcAft>
              <a:buSzPts val="2800"/>
              <a:buChar char="•"/>
            </a:pPr>
            <a:r>
              <a:rPr lang="en-US"/>
              <a:t>Elbow Method</a:t>
            </a:r>
            <a:endParaRPr/>
          </a:p>
          <a:p>
            <a:pPr indent="-342900" lvl="0" marL="342900" rtl="0" algn="l">
              <a:spcBef>
                <a:spcPts val="560"/>
              </a:spcBef>
              <a:spcAft>
                <a:spcPts val="0"/>
              </a:spcAft>
              <a:buClr>
                <a:srgbClr val="002060"/>
              </a:buClr>
              <a:buSzPts val="2800"/>
              <a:buChar char="•"/>
            </a:pPr>
            <a:r>
              <a:rPr lang="en-US"/>
              <a:t>Example</a:t>
            </a:r>
            <a:endParaRPr/>
          </a:p>
          <a:p>
            <a:pPr indent="-342900" lvl="0" marL="342900" rtl="0" algn="l">
              <a:spcBef>
                <a:spcPts val="560"/>
              </a:spcBef>
              <a:spcAft>
                <a:spcPts val="0"/>
              </a:spcAft>
              <a:buSzPts val="2800"/>
              <a:buChar char="•"/>
            </a:pPr>
            <a:r>
              <a:rPr lang="en-US"/>
              <a:t>Disadvantages</a:t>
            </a:r>
            <a:endParaRPr/>
          </a:p>
          <a:p>
            <a:pPr indent="-342900" lvl="0" marL="342900" rtl="0" algn="l">
              <a:spcBef>
                <a:spcPts val="560"/>
              </a:spcBef>
              <a:spcAft>
                <a:spcPts val="0"/>
              </a:spcAft>
              <a:buClr>
                <a:srgbClr val="002060"/>
              </a:buClr>
              <a:buSzPts val="2800"/>
              <a:buChar char="•"/>
            </a:pPr>
            <a:r>
              <a:rPr lang="en-US"/>
              <a:t>KModes implementation(Python)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507666" y="331493"/>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600"/>
              <a:buFont typeface="Calibri"/>
              <a:buNone/>
            </a:pPr>
            <a:r>
              <a:rPr lang="en-US"/>
              <a:t>Introduction</a:t>
            </a:r>
            <a:endParaRPr/>
          </a:p>
        </p:txBody>
      </p:sp>
      <p:sp>
        <p:nvSpPr>
          <p:cNvPr id="112" name="Google Shape;112;p16"/>
          <p:cNvSpPr txBox="1"/>
          <p:nvPr>
            <p:ph idx="1" type="body"/>
          </p:nvPr>
        </p:nvSpPr>
        <p:spPr>
          <a:xfrm>
            <a:off x="342270" y="1458593"/>
            <a:ext cx="8246070" cy="111315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BDC1C6"/>
              </a:buClr>
              <a:buSzPts val="1600"/>
              <a:buNone/>
            </a:pPr>
            <a:r>
              <a:rPr b="0" i="0" lang="en-US" sz="1600">
                <a:solidFill>
                  <a:srgbClr val="BDC1C6"/>
                </a:solidFill>
                <a:latin typeface="arial"/>
                <a:ea typeface="arial"/>
                <a:cs typeface="arial"/>
                <a:sym typeface="arial"/>
              </a:rPr>
              <a:t>Clustering is the task of dividing the data points into a number of groups such that data points in the same groups are more similar to other data points in the same group than those in other groups or, the aim is to segregate groups with similar traits and assign them into clusters.</a:t>
            </a:r>
            <a:endParaRPr sz="1600"/>
          </a:p>
        </p:txBody>
      </p:sp>
      <p:pic>
        <p:nvPicPr>
          <p:cNvPr id="113" name="Google Shape;113;p16"/>
          <p:cNvPicPr preferRelativeResize="0"/>
          <p:nvPr/>
        </p:nvPicPr>
        <p:blipFill rotWithShape="1">
          <a:blip r:embed="rId3">
            <a:alphaModFix/>
          </a:blip>
          <a:srcRect b="0" l="0" r="0" t="0"/>
          <a:stretch/>
        </p:blipFill>
        <p:spPr>
          <a:xfrm>
            <a:off x="2511478" y="2393155"/>
            <a:ext cx="3996477" cy="26743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579103" y="300264"/>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200"/>
              <a:buFont typeface="Calibri"/>
              <a:buNone/>
            </a:pPr>
            <a:r>
              <a:rPr lang="en-US" sz="3200"/>
              <a:t>Classification Vs Clustering</a:t>
            </a:r>
            <a:endParaRPr/>
          </a:p>
        </p:txBody>
      </p:sp>
      <p:graphicFrame>
        <p:nvGraphicFramePr>
          <p:cNvPr id="119" name="Google Shape;119;p17"/>
          <p:cNvGraphicFramePr/>
          <p:nvPr/>
        </p:nvGraphicFramePr>
        <p:xfrm>
          <a:off x="1100138" y="1443037"/>
          <a:ext cx="3000000" cy="3000000"/>
        </p:xfrm>
        <a:graphic>
          <a:graphicData uri="http://schemas.openxmlformats.org/drawingml/2006/table">
            <a:tbl>
              <a:tblPr bandRow="1" firstRow="1">
                <a:noFill/>
                <a:tableStyleId>{CCABB19A-BFD8-4C8C-9640-7BD00DA8E3CB}</a:tableStyleId>
              </a:tblPr>
              <a:tblGrid>
                <a:gridCol w="3389700"/>
                <a:gridCol w="3389700"/>
              </a:tblGrid>
              <a:tr h="240675">
                <a:tc>
                  <a:txBody>
                    <a:bodyPr/>
                    <a:lstStyle/>
                    <a:p>
                      <a:pPr indent="0" lvl="0" marL="0" marR="0" rtl="0" algn="ctr">
                        <a:spcBef>
                          <a:spcPts val="0"/>
                        </a:spcBef>
                        <a:spcAft>
                          <a:spcPts val="0"/>
                        </a:spcAft>
                        <a:buNone/>
                      </a:pPr>
                      <a:r>
                        <a:rPr lang="en-US" sz="1800" u="none" cap="none" strike="noStrike"/>
                        <a:t>Classification</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Clustering</a:t>
                      </a:r>
                      <a:endParaRPr/>
                    </a:p>
                  </a:txBody>
                  <a:tcPr marT="45725" marB="45725" marR="91450" marL="91450"/>
                </a:tc>
              </a:tr>
              <a:tr h="370850">
                <a:tc>
                  <a:txBody>
                    <a:bodyPr/>
                    <a:lstStyle/>
                    <a:p>
                      <a:pPr indent="-285750" lvl="0" marL="285750" marR="0" rtl="0" algn="l">
                        <a:spcBef>
                          <a:spcPts val="0"/>
                        </a:spcBef>
                        <a:spcAft>
                          <a:spcPts val="0"/>
                        </a:spcAft>
                        <a:buClr>
                          <a:schemeClr val="dk1"/>
                        </a:buClr>
                        <a:buSzPts val="1400"/>
                        <a:buFont typeface="Arial"/>
                        <a:buChar char="•"/>
                      </a:pPr>
                      <a:r>
                        <a:rPr lang="en-US" sz="1400" u="none" cap="none" strike="noStrike"/>
                        <a:t>Type of supervised learning.</a:t>
                      </a:r>
                      <a:endParaRPr/>
                    </a:p>
                    <a:p>
                      <a:pPr indent="-285750" lvl="0" marL="285750" marR="0" rtl="0" algn="l">
                        <a:spcBef>
                          <a:spcPts val="0"/>
                        </a:spcBef>
                        <a:spcAft>
                          <a:spcPts val="0"/>
                        </a:spcAft>
                        <a:buClr>
                          <a:schemeClr val="dk1"/>
                        </a:buClr>
                        <a:buSzPts val="1400"/>
                        <a:buFont typeface="Arial"/>
                        <a:buChar char="•"/>
                      </a:pPr>
                      <a:r>
                        <a:rPr lang="en-US" sz="1400" u="none" cap="none" strike="noStrike"/>
                        <a:t>Known number of classes.</a:t>
                      </a:r>
                      <a:endParaRPr/>
                    </a:p>
                    <a:p>
                      <a:pPr indent="-285750" lvl="0" marL="285750" marR="0" rtl="0" algn="l">
                        <a:spcBef>
                          <a:spcPts val="0"/>
                        </a:spcBef>
                        <a:spcAft>
                          <a:spcPts val="0"/>
                        </a:spcAft>
                        <a:buClr>
                          <a:schemeClr val="dk1"/>
                        </a:buClr>
                        <a:buSzPts val="1400"/>
                        <a:buFont typeface="Arial"/>
                        <a:buChar char="•"/>
                      </a:pPr>
                      <a:r>
                        <a:rPr lang="en-US" sz="1400" u="none" cap="none" strike="noStrike"/>
                        <a:t>Based on training set.</a:t>
                      </a:r>
                      <a:endParaRPr/>
                    </a:p>
                    <a:p>
                      <a:pPr indent="-285750" lvl="0" marL="285750" marR="0" rtl="0" algn="l">
                        <a:spcBef>
                          <a:spcPts val="0"/>
                        </a:spcBef>
                        <a:spcAft>
                          <a:spcPts val="0"/>
                        </a:spcAft>
                        <a:buClr>
                          <a:schemeClr val="dk1"/>
                        </a:buClr>
                        <a:buSzPts val="1400"/>
                        <a:buFont typeface="Arial"/>
                        <a:buChar char="•"/>
                      </a:pPr>
                      <a:r>
                        <a:rPr lang="en-US" sz="1400" u="none" cap="none" strike="noStrike"/>
                        <a:t>Used to classify future observation.</a:t>
                      </a:r>
                      <a:endParaRPr/>
                    </a:p>
                  </a:txBody>
                  <a:tcPr marT="45725" marB="45725" marR="91450" marL="91450"/>
                </a:tc>
                <a:tc>
                  <a:txBody>
                    <a:bodyPr/>
                    <a:lstStyle/>
                    <a:p>
                      <a:pPr indent="-285750" lvl="0" marL="285750" marR="0" rtl="0" algn="l">
                        <a:spcBef>
                          <a:spcPts val="0"/>
                        </a:spcBef>
                        <a:spcAft>
                          <a:spcPts val="0"/>
                        </a:spcAft>
                        <a:buClr>
                          <a:schemeClr val="dk1"/>
                        </a:buClr>
                        <a:buSzPts val="1400"/>
                        <a:buFont typeface="Arial"/>
                        <a:buChar char="•"/>
                      </a:pPr>
                      <a:r>
                        <a:rPr lang="en-US" sz="1400" u="none" cap="none" strike="noStrike"/>
                        <a:t>Type of unsupervised learning.</a:t>
                      </a:r>
                      <a:endParaRPr/>
                    </a:p>
                    <a:p>
                      <a:pPr indent="-285750" lvl="0" marL="285750" marR="0" rtl="0" algn="l">
                        <a:spcBef>
                          <a:spcPts val="0"/>
                        </a:spcBef>
                        <a:spcAft>
                          <a:spcPts val="0"/>
                        </a:spcAft>
                        <a:buClr>
                          <a:schemeClr val="dk1"/>
                        </a:buClr>
                        <a:buSzPts val="1400"/>
                        <a:buFont typeface="Arial"/>
                        <a:buChar char="•"/>
                      </a:pPr>
                      <a:r>
                        <a:rPr lang="en-US" sz="1400" u="none" cap="none" strike="noStrike"/>
                        <a:t>Unknown number of classes.</a:t>
                      </a:r>
                      <a:endParaRPr/>
                    </a:p>
                    <a:p>
                      <a:pPr indent="-285750" lvl="0" marL="285750" marR="0" rtl="0" algn="l">
                        <a:spcBef>
                          <a:spcPts val="0"/>
                        </a:spcBef>
                        <a:spcAft>
                          <a:spcPts val="0"/>
                        </a:spcAft>
                        <a:buClr>
                          <a:schemeClr val="dk1"/>
                        </a:buClr>
                        <a:buSzPts val="1400"/>
                        <a:buFont typeface="Arial"/>
                        <a:buChar char="•"/>
                      </a:pPr>
                      <a:r>
                        <a:rPr lang="en-US" sz="1400" u="none" cap="none" strike="noStrike"/>
                        <a:t>No prior knowledge.</a:t>
                      </a:r>
                      <a:endParaRPr/>
                    </a:p>
                    <a:p>
                      <a:pPr indent="-285750" lvl="0" marL="285750" marR="0" rtl="0" algn="l">
                        <a:spcBef>
                          <a:spcPts val="0"/>
                        </a:spcBef>
                        <a:spcAft>
                          <a:spcPts val="0"/>
                        </a:spcAft>
                        <a:buClr>
                          <a:schemeClr val="dk1"/>
                        </a:buClr>
                        <a:buSzPts val="1400"/>
                        <a:buFont typeface="Arial"/>
                        <a:buChar char="•"/>
                      </a:pPr>
                      <a:r>
                        <a:rPr lang="en-US" sz="1400" u="none" cap="none" strike="noStrike"/>
                        <a:t>Used to understand data.</a:t>
                      </a:r>
                      <a:endParaRPr/>
                    </a:p>
                  </a:txBody>
                  <a:tcPr marT="45725" marB="45725" marR="91450" marL="91450"/>
                </a:tc>
              </a:tr>
            </a:tbl>
          </a:graphicData>
        </a:graphic>
      </p:graphicFrame>
      <p:sp>
        <p:nvSpPr>
          <p:cNvPr id="120" name="Google Shape;120;p17"/>
          <p:cNvSpPr/>
          <p:nvPr/>
        </p:nvSpPr>
        <p:spPr>
          <a:xfrm>
            <a:off x="2443809" y="2976064"/>
            <a:ext cx="4315374" cy="2050256"/>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1" name="Google Shape;121;p17"/>
          <p:cNvPicPr preferRelativeResize="0"/>
          <p:nvPr/>
        </p:nvPicPr>
        <p:blipFill rotWithShape="1">
          <a:blip r:embed="rId3">
            <a:alphaModFix/>
          </a:blip>
          <a:srcRect b="0" l="0" r="0" t="0"/>
          <a:stretch/>
        </p:blipFill>
        <p:spPr>
          <a:xfrm>
            <a:off x="2511950" y="3006122"/>
            <a:ext cx="4247233" cy="20030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579103" y="300264"/>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3200"/>
              <a:buFont typeface="Calibri"/>
              <a:buNone/>
            </a:pPr>
            <a:r>
              <a:rPr lang="en-US" sz="3200"/>
              <a:t>KMode clustering</a:t>
            </a:r>
            <a:endParaRPr/>
          </a:p>
        </p:txBody>
      </p:sp>
      <p:sp>
        <p:nvSpPr>
          <p:cNvPr id="127" name="Google Shape;127;p18"/>
          <p:cNvSpPr txBox="1"/>
          <p:nvPr>
            <p:ph idx="1" type="body"/>
          </p:nvPr>
        </p:nvSpPr>
        <p:spPr>
          <a:xfrm>
            <a:off x="463714" y="1312606"/>
            <a:ext cx="8246070" cy="34658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1400"/>
              <a:buNone/>
            </a:pPr>
            <a:r>
              <a:rPr b="0" i="0" lang="en-US" sz="1700">
                <a:latin typeface="arial"/>
                <a:ea typeface="arial"/>
                <a:cs typeface="arial"/>
                <a:sym typeface="arial"/>
              </a:rPr>
              <a:t>KModes clustering is </a:t>
            </a:r>
            <a:r>
              <a:rPr b="1" i="0" lang="en-US" sz="1700">
                <a:latin typeface="arial"/>
                <a:ea typeface="arial"/>
                <a:cs typeface="arial"/>
                <a:sym typeface="arial"/>
              </a:rPr>
              <a:t>one of the unsupervised Machine Learning algorithms that is used to cluster categorical variables</a:t>
            </a:r>
            <a:r>
              <a:rPr b="0" i="0" lang="en-US" sz="1700">
                <a:latin typeface="arial"/>
                <a:ea typeface="arial"/>
                <a:cs typeface="arial"/>
                <a:sym typeface="arial"/>
              </a:rPr>
              <a:t>.</a:t>
            </a:r>
            <a:endParaRPr sz="3100"/>
          </a:p>
          <a:p>
            <a:pPr indent="0" lvl="0" marL="0" rtl="0" algn="l">
              <a:spcBef>
                <a:spcPts val="280"/>
              </a:spcBef>
              <a:spcAft>
                <a:spcPts val="0"/>
              </a:spcAft>
              <a:buClr>
                <a:schemeClr val="lt1"/>
              </a:buClr>
              <a:buSzPts val="1400"/>
              <a:buNone/>
            </a:pPr>
            <a:r>
              <a:t/>
            </a:r>
            <a:endParaRPr sz="1700">
              <a:latin typeface="arial"/>
              <a:ea typeface="arial"/>
              <a:cs typeface="arial"/>
              <a:sym typeface="arial"/>
            </a:endParaRPr>
          </a:p>
          <a:p>
            <a:pPr indent="0" lvl="0" marL="0" rtl="0" algn="l">
              <a:spcBef>
                <a:spcPts val="280"/>
              </a:spcBef>
              <a:spcAft>
                <a:spcPts val="0"/>
              </a:spcAft>
              <a:buClr>
                <a:schemeClr val="lt1"/>
              </a:buClr>
              <a:buSzPts val="1400"/>
              <a:buNone/>
            </a:pPr>
            <a:r>
              <a:rPr b="1" lang="en-US" sz="1700">
                <a:latin typeface="arial"/>
                <a:ea typeface="arial"/>
                <a:cs typeface="arial"/>
                <a:sym typeface="arial"/>
              </a:rPr>
              <a:t>Need of </a:t>
            </a:r>
            <a:r>
              <a:rPr b="1" i="0" lang="en-US" sz="1700">
                <a:latin typeface="arial"/>
                <a:ea typeface="arial"/>
                <a:cs typeface="arial"/>
                <a:sym typeface="arial"/>
              </a:rPr>
              <a:t>KModes clustering :</a:t>
            </a:r>
            <a:endParaRPr sz="3100"/>
          </a:p>
          <a:p>
            <a:pPr indent="0" lvl="0" marL="0" rtl="0" algn="l">
              <a:spcBef>
                <a:spcPts val="280"/>
              </a:spcBef>
              <a:spcAft>
                <a:spcPts val="0"/>
              </a:spcAft>
              <a:buClr>
                <a:schemeClr val="lt1"/>
              </a:buClr>
              <a:buSzPts val="1400"/>
              <a:buNone/>
            </a:pPr>
            <a:r>
              <a:rPr lang="en-US" sz="1700">
                <a:latin typeface="arial"/>
                <a:ea typeface="arial"/>
                <a:cs typeface="arial"/>
                <a:sym typeface="arial"/>
              </a:rPr>
              <a:t>We have KMeans clustering then why do we need KModes clustering?</a:t>
            </a:r>
            <a:endParaRPr sz="3100"/>
          </a:p>
          <a:p>
            <a:pPr indent="0" lvl="0" marL="0" rtl="0" algn="l">
              <a:spcBef>
                <a:spcPts val="280"/>
              </a:spcBef>
              <a:spcAft>
                <a:spcPts val="0"/>
              </a:spcAft>
              <a:buClr>
                <a:schemeClr val="lt1"/>
              </a:buClr>
              <a:buSzPts val="1200"/>
              <a:buNone/>
            </a:pPr>
            <a:r>
              <a:rPr lang="en-US" sz="1500">
                <a:latin typeface="arial"/>
                <a:ea typeface="arial"/>
                <a:cs typeface="arial"/>
                <a:sym typeface="arial"/>
              </a:rPr>
              <a:t> </a:t>
            </a:r>
            <a:r>
              <a:rPr b="0" i="0" lang="en-US" sz="1700">
                <a:latin typeface="Lato"/>
                <a:ea typeface="Lato"/>
                <a:cs typeface="Lato"/>
                <a:sym typeface="Lato"/>
              </a:rPr>
              <a:t>KMeans uses mathematical measures (distance) to cluster continuous data. The lesser the distance, the more similar our data points are. Centroids are updated by Means. But for categorical data points, we cannot calculate the distance. So we go for KModes algorithm. It uses the dissimilarities(total mismatches) between the data points. The lesser the dissimilarities the more similar our data points are. It uses Modes instead of means.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579103" y="300264"/>
            <a:ext cx="8259098" cy="763526"/>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70C0"/>
              </a:buClr>
              <a:buSzPts val="2400"/>
              <a:buFont typeface="Calibri"/>
              <a:buNone/>
            </a:pPr>
            <a:r>
              <a:rPr lang="en-US" sz="2400"/>
              <a:t>How does KMode clustering works?</a:t>
            </a:r>
            <a:endParaRPr/>
          </a:p>
        </p:txBody>
      </p:sp>
      <p:sp>
        <p:nvSpPr>
          <p:cNvPr id="133" name="Google Shape;133;p19"/>
          <p:cNvSpPr txBox="1"/>
          <p:nvPr>
            <p:ph idx="1" type="body"/>
          </p:nvPr>
        </p:nvSpPr>
        <p:spPr>
          <a:xfrm>
            <a:off x="579103" y="1484056"/>
            <a:ext cx="8246070" cy="23521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1800"/>
              <a:buNone/>
            </a:pPr>
            <a:r>
              <a:rPr b="0" i="0" lang="en-US" sz="1800">
                <a:latin typeface="Arial"/>
                <a:ea typeface="Arial"/>
                <a:cs typeface="Arial"/>
                <a:sym typeface="Arial"/>
              </a:rPr>
              <a:t>The K-Modes clustering process consists of the following steps:</a:t>
            </a:r>
            <a:endParaRPr/>
          </a:p>
          <a:p>
            <a:pPr indent="-342900" lvl="0" marL="342900" rtl="0" algn="l">
              <a:spcBef>
                <a:spcPts val="360"/>
              </a:spcBef>
              <a:spcAft>
                <a:spcPts val="0"/>
              </a:spcAft>
              <a:buClr>
                <a:schemeClr val="lt1"/>
              </a:buClr>
              <a:buSzPts val="1800"/>
              <a:buChar char="•"/>
            </a:pPr>
            <a:r>
              <a:rPr b="0" i="0" lang="en-US" sz="1800">
                <a:latin typeface="Arial"/>
                <a:ea typeface="Arial"/>
                <a:cs typeface="Arial"/>
                <a:sym typeface="Arial"/>
              </a:rPr>
              <a:t>Randomly select k unique objects as the initial cluster centers (modes).</a:t>
            </a:r>
            <a:endParaRPr/>
          </a:p>
          <a:p>
            <a:pPr indent="-342900" lvl="0" marL="342900" rtl="0" algn="l">
              <a:spcBef>
                <a:spcPts val="360"/>
              </a:spcBef>
              <a:spcAft>
                <a:spcPts val="0"/>
              </a:spcAft>
              <a:buClr>
                <a:schemeClr val="lt1"/>
              </a:buClr>
              <a:buSzPts val="1800"/>
              <a:buChar char="•"/>
            </a:pPr>
            <a:r>
              <a:rPr b="0" i="0" lang="en-US" sz="1800">
                <a:latin typeface="Arial"/>
                <a:ea typeface="Arial"/>
                <a:cs typeface="Arial"/>
                <a:sym typeface="Arial"/>
              </a:rPr>
              <a:t>Calculate the distances between each object and the cluster mode; assign the object to the cluster whose center has the shortest distance.</a:t>
            </a:r>
            <a:endParaRPr/>
          </a:p>
          <a:p>
            <a:pPr indent="-342900" lvl="0" marL="342900" rtl="0" algn="l">
              <a:spcBef>
                <a:spcPts val="360"/>
              </a:spcBef>
              <a:spcAft>
                <a:spcPts val="0"/>
              </a:spcAft>
              <a:buClr>
                <a:schemeClr val="lt1"/>
              </a:buClr>
              <a:buSzPts val="1800"/>
              <a:buChar char="•"/>
            </a:pPr>
            <a:r>
              <a:rPr b="0" i="0" lang="en-US" sz="1800">
                <a:latin typeface="Arial"/>
                <a:ea typeface="Arial"/>
                <a:cs typeface="Arial"/>
                <a:sym typeface="Arial"/>
              </a:rPr>
              <a:t>Repeat until all objects are assigned to clusters.</a:t>
            </a:r>
            <a:endParaRPr/>
          </a:p>
          <a:p>
            <a:pPr indent="-342900" lvl="0" marL="342900" rtl="0" algn="l">
              <a:spcBef>
                <a:spcPts val="360"/>
              </a:spcBef>
              <a:spcAft>
                <a:spcPts val="0"/>
              </a:spcAft>
              <a:buClr>
                <a:schemeClr val="lt1"/>
              </a:buClr>
              <a:buSzPts val="1800"/>
              <a:buChar char="•"/>
            </a:pPr>
            <a:r>
              <a:rPr b="0" i="0" lang="en-US" sz="1800">
                <a:latin typeface="Arial"/>
                <a:ea typeface="Arial"/>
                <a:cs typeface="Arial"/>
                <a:sym typeface="Arial"/>
              </a:rPr>
              <a:t>Please select a new mode for each cluster and compare it with the previous mode. If different, go back to Step 2; otherwise, stop.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1640028" y="286839"/>
            <a:ext cx="82590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Calibri"/>
              <a:buNone/>
            </a:pPr>
            <a:r>
              <a:rPr lang="en-US" sz="2400"/>
              <a:t>Optimal Value for K</a:t>
            </a:r>
            <a:endParaRPr/>
          </a:p>
        </p:txBody>
      </p:sp>
      <p:sp>
        <p:nvSpPr>
          <p:cNvPr id="139" name="Google Shape;139;p20"/>
          <p:cNvSpPr txBox="1"/>
          <p:nvPr>
            <p:ph idx="1" type="body"/>
          </p:nvPr>
        </p:nvSpPr>
        <p:spPr>
          <a:xfrm>
            <a:off x="579100" y="1484048"/>
            <a:ext cx="8246100" cy="3162600"/>
          </a:xfrm>
          <a:prstGeom prst="rect">
            <a:avLst/>
          </a:prstGeom>
          <a:noFill/>
          <a:ln>
            <a:noFill/>
          </a:ln>
        </p:spPr>
        <p:txBody>
          <a:bodyPr anchorCtr="0" anchor="t" bIns="45700" lIns="91425" spcFirstLastPara="1" rIns="91425" wrap="square" tIns="45700">
            <a:normAutofit/>
          </a:bodyPr>
          <a:lstStyle/>
          <a:p>
            <a:pPr indent="0" lvl="0" marL="342900" rtl="0" algn="l">
              <a:spcBef>
                <a:spcPts val="360"/>
              </a:spcBef>
              <a:spcAft>
                <a:spcPts val="0"/>
              </a:spcAft>
              <a:buNone/>
            </a:pPr>
            <a:r>
              <a:rPr lang="en-US" sz="2600"/>
              <a:t>Elbow Method</a:t>
            </a:r>
            <a:endParaRPr sz="2600"/>
          </a:p>
          <a:p>
            <a:pPr indent="-361950" lvl="0" marL="457200" rtl="0" algn="l">
              <a:spcBef>
                <a:spcPts val="360"/>
              </a:spcBef>
              <a:spcAft>
                <a:spcPts val="0"/>
              </a:spcAft>
              <a:buSzPts val="2100"/>
              <a:buChar char="•"/>
            </a:pPr>
            <a:r>
              <a:rPr lang="en-US" sz="2100"/>
              <a:t>Determining the optimal number of clusters is a fundamental issue in partitioning clusters .</a:t>
            </a:r>
            <a:endParaRPr sz="2100"/>
          </a:p>
          <a:p>
            <a:pPr indent="-361950" lvl="0" marL="457200" rtl="0" algn="l">
              <a:spcBef>
                <a:spcPts val="0"/>
              </a:spcBef>
              <a:spcAft>
                <a:spcPts val="0"/>
              </a:spcAft>
              <a:buSzPts val="2100"/>
              <a:buChar char="•"/>
            </a:pPr>
            <a:r>
              <a:rPr lang="en-US" sz="2100"/>
              <a:t>Elbow method is the solution.</a:t>
            </a:r>
            <a:endParaRPr sz="2100"/>
          </a:p>
          <a:p>
            <a:pPr indent="-361950" lvl="0" marL="457200" rtl="0" algn="l">
              <a:spcBef>
                <a:spcPts val="0"/>
              </a:spcBef>
              <a:spcAft>
                <a:spcPts val="0"/>
              </a:spcAft>
              <a:buSzPts val="2100"/>
              <a:buChar char="•"/>
            </a:pPr>
            <a:r>
              <a:rPr lang="en-US" sz="2100"/>
              <a:t>In Elbow Method the distortion score is computed,the sum of square distances from each point to its nearest centroid.</a:t>
            </a:r>
            <a:endParaRPr sz="2100"/>
          </a:p>
          <a:p>
            <a:pPr indent="-361950" lvl="0" marL="457200" rtl="0" algn="l">
              <a:spcBef>
                <a:spcPts val="0"/>
              </a:spcBef>
              <a:spcAft>
                <a:spcPts val="0"/>
              </a:spcAft>
              <a:buSzPts val="2100"/>
              <a:buChar char="•"/>
            </a:pPr>
            <a:r>
              <a:rPr lang="en-US" sz="2100"/>
              <a:t>When it is plotted then its looks like an arm ,then an </a:t>
            </a:r>
            <a:r>
              <a:rPr lang="en-US" sz="2100"/>
              <a:t>elbow(Point of inflection on curve) is the optimum value of  “K”.</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1640028" y="286839"/>
            <a:ext cx="82590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Calibri"/>
              <a:buNone/>
            </a:pPr>
            <a:r>
              <a:rPr lang="en-US" sz="2400"/>
              <a:t>Optimal Value for K</a:t>
            </a:r>
            <a:endParaRPr/>
          </a:p>
        </p:txBody>
      </p:sp>
      <p:pic>
        <p:nvPicPr>
          <p:cNvPr id="145" name="Google Shape;145;p21"/>
          <p:cNvPicPr preferRelativeResize="0"/>
          <p:nvPr/>
        </p:nvPicPr>
        <p:blipFill>
          <a:blip r:embed="rId3">
            <a:alphaModFix/>
          </a:blip>
          <a:stretch>
            <a:fillRect/>
          </a:stretch>
        </p:blipFill>
        <p:spPr>
          <a:xfrm>
            <a:off x="1262375" y="1316100"/>
            <a:ext cx="6733875" cy="371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579103" y="300264"/>
            <a:ext cx="8259000" cy="763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70C0"/>
              </a:buClr>
              <a:buSzPts val="2400"/>
              <a:buFont typeface="Calibri"/>
              <a:buNone/>
            </a:pPr>
            <a:r>
              <a:rPr lang="en-US" sz="2400"/>
              <a:t>Example</a:t>
            </a:r>
            <a:endParaRPr/>
          </a:p>
        </p:txBody>
      </p:sp>
      <p:sp>
        <p:nvSpPr>
          <p:cNvPr id="151" name="Google Shape;151;p22"/>
          <p:cNvSpPr txBox="1"/>
          <p:nvPr>
            <p:ph idx="1" type="body"/>
          </p:nvPr>
        </p:nvSpPr>
        <p:spPr>
          <a:xfrm>
            <a:off x="579103" y="1484056"/>
            <a:ext cx="8246100" cy="235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1800"/>
              <a:buNone/>
            </a:pPr>
            <a:r>
              <a:rPr lang="en-US" sz="2200"/>
              <a:t>Let consider a data of some individuals of college and we will classify them into “Student ” and “Faculty” with respect to their data..</a:t>
            </a:r>
            <a:endParaRPr sz="2200"/>
          </a:p>
          <a:p>
            <a:pPr indent="0" lvl="0" marL="0" rtl="0" algn="l">
              <a:spcBef>
                <a:spcPts val="0"/>
              </a:spcBef>
              <a:spcAft>
                <a:spcPts val="0"/>
              </a:spcAft>
              <a:buClr>
                <a:schemeClr val="lt1"/>
              </a:buClr>
              <a:buSzPts val="1800"/>
              <a:buNone/>
            </a:pPr>
            <a:r>
              <a:t/>
            </a:r>
            <a:endParaRPr sz="2200"/>
          </a:p>
        </p:txBody>
      </p:sp>
      <p:graphicFrame>
        <p:nvGraphicFramePr>
          <p:cNvPr id="152" name="Google Shape;152;p22"/>
          <p:cNvGraphicFramePr/>
          <p:nvPr/>
        </p:nvGraphicFramePr>
        <p:xfrm>
          <a:off x="952500" y="2422875"/>
          <a:ext cx="3000000" cy="3000000"/>
        </p:xfrm>
        <a:graphic>
          <a:graphicData uri="http://schemas.openxmlformats.org/drawingml/2006/table">
            <a:tbl>
              <a:tblPr>
                <a:noFill/>
                <a:tableStyleId>{8FDCE663-9E42-48C3-8656-9A84336B7CC3}</a:tableStyleId>
              </a:tblPr>
              <a:tblGrid>
                <a:gridCol w="1200200"/>
                <a:gridCol w="2909800"/>
                <a:gridCol w="3129000"/>
              </a:tblGrid>
              <a:tr h="560700">
                <a:tc>
                  <a:txBody>
                    <a:bodyPr/>
                    <a:lstStyle/>
                    <a:p>
                      <a:pPr indent="0" lvl="0" marL="0" rtl="0" algn="l">
                        <a:spcBef>
                          <a:spcPts val="0"/>
                        </a:spcBef>
                        <a:spcAft>
                          <a:spcPts val="0"/>
                        </a:spcAft>
                        <a:buNone/>
                      </a:pPr>
                      <a:r>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sz="1700">
                          <a:solidFill>
                            <a:schemeClr val="lt1"/>
                          </a:solidFill>
                        </a:rPr>
                        <a:t>Age (&gt;24 OR &lt;24)</a:t>
                      </a:r>
                      <a:endParaRPr sz="1700">
                        <a:solidFill>
                          <a:schemeClr val="lt1"/>
                        </a:solidFill>
                      </a:endParaRPr>
                    </a:p>
                  </a:txBody>
                  <a:tcPr marT="91425" marB="91425" marR="91425" marL="91425"/>
                </a:tc>
                <a:tc>
                  <a:txBody>
                    <a:bodyPr/>
                    <a:lstStyle/>
                    <a:p>
                      <a:pPr indent="0" lvl="0" marL="0" rtl="0" algn="l">
                        <a:spcBef>
                          <a:spcPts val="0"/>
                        </a:spcBef>
                        <a:spcAft>
                          <a:spcPts val="0"/>
                        </a:spcAft>
                        <a:buNone/>
                      </a:pPr>
                      <a:r>
                        <a:rPr lang="en-US" sz="2000">
                          <a:solidFill>
                            <a:schemeClr val="lt1"/>
                          </a:solidFill>
                        </a:rPr>
                        <a:t>Qualification</a:t>
                      </a:r>
                      <a:endParaRPr sz="2000">
                        <a:solidFill>
                          <a:schemeClr val="lt1"/>
                        </a:solidFill>
                      </a:endParaRPr>
                    </a:p>
                  </a:txBody>
                  <a:tcPr marT="91425" marB="91425" marR="91425" marL="91425"/>
                </a:tc>
              </a:tr>
              <a:tr h="513100">
                <a:tc>
                  <a:txBody>
                    <a:bodyPr/>
                    <a:lstStyle/>
                    <a:p>
                      <a:pPr indent="0" lvl="0" marL="0" rtl="0" algn="l">
                        <a:spcBef>
                          <a:spcPts val="0"/>
                        </a:spcBef>
                        <a:spcAft>
                          <a:spcPts val="0"/>
                        </a:spcAft>
                        <a:buNone/>
                      </a:pPr>
                      <a:r>
                        <a:rPr lang="en-US">
                          <a:solidFill>
                            <a:schemeClr val="lt1"/>
                          </a:solidFill>
                        </a:rPr>
                        <a:t>0</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Less</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Intermediate</a:t>
                      </a:r>
                      <a:endParaRPr>
                        <a:solidFill>
                          <a:schemeClr val="lt1"/>
                        </a:solidFill>
                      </a:endParaRPr>
                    </a:p>
                  </a:txBody>
                  <a:tcPr marT="91425" marB="91425" marR="91425" marL="91425"/>
                </a:tc>
              </a:tr>
              <a:tr h="529300">
                <a:tc>
                  <a:txBody>
                    <a:bodyPr/>
                    <a:lstStyle/>
                    <a:p>
                      <a:pPr indent="0" lvl="0" marL="0" rtl="0" algn="l">
                        <a:spcBef>
                          <a:spcPts val="0"/>
                        </a:spcBef>
                        <a:spcAft>
                          <a:spcPts val="0"/>
                        </a:spcAft>
                        <a:buNone/>
                      </a:pPr>
                      <a:r>
                        <a:rPr lang="en-US">
                          <a:solidFill>
                            <a:schemeClr val="lt1"/>
                          </a:solidFill>
                        </a:rPr>
                        <a:t>1</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Less</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Intermediate</a:t>
                      </a:r>
                      <a:endParaRPr>
                        <a:solidFill>
                          <a:schemeClr val="lt1"/>
                        </a:solidFill>
                      </a:endParaRPr>
                    </a:p>
                  </a:txBody>
                  <a:tcPr marT="91425" marB="91425" marR="91425" marL="91425"/>
                </a:tc>
              </a:tr>
              <a:tr h="513100">
                <a:tc>
                  <a:txBody>
                    <a:bodyPr/>
                    <a:lstStyle/>
                    <a:p>
                      <a:pPr indent="0" lvl="0" marL="0" rtl="0" algn="l">
                        <a:spcBef>
                          <a:spcPts val="0"/>
                        </a:spcBef>
                        <a:spcAft>
                          <a:spcPts val="0"/>
                        </a:spcAft>
                        <a:buNone/>
                      </a:pPr>
                      <a:r>
                        <a:rPr lang="en-US">
                          <a:solidFill>
                            <a:schemeClr val="lt1"/>
                          </a:solidFill>
                        </a:rPr>
                        <a:t>2</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More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US">
                          <a:solidFill>
                            <a:schemeClr val="lt1"/>
                          </a:solidFill>
                        </a:rPr>
                        <a:t>Ph.D</a:t>
                      </a:r>
                      <a:endParaRPr>
                        <a:solidFill>
                          <a:schemeClr val="lt1"/>
                        </a:solidFill>
                      </a:endParaRPr>
                    </a:p>
                  </a:txBody>
                  <a:tcPr marT="91425" marB="91425" marR="91425" marL="91425"/>
                </a:tc>
              </a:tr>
              <a:tr h="542350">
                <a:tc>
                  <a:txBody>
                    <a:bodyPr/>
                    <a:lstStyle/>
                    <a:p>
                      <a:pPr indent="0" lvl="0" marL="0" rtl="0" algn="l">
                        <a:spcBef>
                          <a:spcPts val="0"/>
                        </a:spcBef>
                        <a:spcAft>
                          <a:spcPts val="0"/>
                        </a:spcAft>
                        <a:buNone/>
                      </a:pPr>
                      <a:r>
                        <a:rPr lang="en-US">
                          <a:solidFill>
                            <a:schemeClr val="lt1"/>
                          </a:solidFill>
                        </a:rPr>
                        <a:t>3</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Less</a:t>
                      </a:r>
                      <a:endParaRPr>
                        <a:solidFill>
                          <a:schemeClr val="lt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lt1"/>
                          </a:solidFill>
                        </a:rPr>
                        <a:t>B</a:t>
                      </a:r>
                      <a:r>
                        <a:rPr lang="en-US">
                          <a:solidFill>
                            <a:schemeClr val="lt1"/>
                          </a:solidFill>
                        </a:rPr>
                        <a:t>.tech</a:t>
                      </a:r>
                      <a:endParaRPr>
                        <a:solidFill>
                          <a:schemeClr val="lt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