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62" r:id="rId5"/>
    <p:sldId id="259" r:id="rId6"/>
    <p:sldId id="260" r:id="rId7"/>
    <p:sldId id="261" r:id="rId8"/>
    <p:sldId id="263" r:id="rId9"/>
    <p:sldId id="265" r:id="rId10"/>
    <p:sldId id="266" r:id="rId11"/>
    <p:sldId id="267"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105" autoAdjust="0"/>
  </p:normalViewPr>
  <p:slideViewPr>
    <p:cSldViewPr snapToGrid="0" snapToObjects="1">
      <p:cViewPr varScale="1">
        <p:scale>
          <a:sx n="98" d="100"/>
          <a:sy n="98" d="100"/>
        </p:scale>
        <p:origin x="-29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Fay</c:v>
                </c:pt>
                <c:pt idx="1">
                  <c:v>Solaris Dtrace</c:v>
                </c:pt>
                <c:pt idx="2">
                  <c:v>OS X Dtrace</c:v>
                </c:pt>
                <c:pt idx="3">
                  <c:v>Stap Linux</c:v>
                </c:pt>
              </c:strCache>
            </c:strRef>
          </c:cat>
          <c:val>
            <c:numRef>
              <c:f>Sheet1!$B$2:$B$5</c:f>
              <c:numCache>
                <c:formatCode>General</c:formatCode>
                <c:ptCount val="4"/>
                <c:pt idx="0">
                  <c:v>197.0</c:v>
                </c:pt>
                <c:pt idx="1">
                  <c:v>1557.0</c:v>
                </c:pt>
                <c:pt idx="2">
                  <c:v>2565.0</c:v>
                </c:pt>
                <c:pt idx="3">
                  <c:v>9009.0</c:v>
                </c:pt>
              </c:numCache>
            </c:numRef>
          </c:val>
        </c:ser>
        <c:dLbls>
          <c:showLegendKey val="0"/>
          <c:showVal val="0"/>
          <c:showCatName val="0"/>
          <c:showSerName val="0"/>
          <c:showPercent val="0"/>
          <c:showBubbleSize val="0"/>
        </c:dLbls>
        <c:gapWidth val="150"/>
        <c:axId val="-2067597432"/>
        <c:axId val="-2067399464"/>
      </c:barChart>
      <c:catAx>
        <c:axId val="-2067597432"/>
        <c:scaling>
          <c:orientation val="minMax"/>
        </c:scaling>
        <c:delete val="0"/>
        <c:axPos val="b"/>
        <c:majorTickMark val="out"/>
        <c:minorTickMark val="none"/>
        <c:tickLblPos val="nextTo"/>
        <c:crossAx val="-2067399464"/>
        <c:crosses val="autoZero"/>
        <c:auto val="1"/>
        <c:lblAlgn val="ctr"/>
        <c:lblOffset val="100"/>
        <c:noMultiLvlLbl val="0"/>
      </c:catAx>
      <c:valAx>
        <c:axId val="-2067399464"/>
        <c:scaling>
          <c:orientation val="minMax"/>
        </c:scaling>
        <c:delete val="0"/>
        <c:axPos val="l"/>
        <c:majorGridlines/>
        <c:numFmt formatCode="General" sourceLinked="1"/>
        <c:majorTickMark val="out"/>
        <c:minorTickMark val="none"/>
        <c:tickLblPos val="nextTo"/>
        <c:crossAx val="-2067597432"/>
        <c:crosses val="autoZero"/>
        <c:crossBetween val="between"/>
        <c:minorUnit val="2000.0"/>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3"/>
            <c:invertIfNegative val="0"/>
            <c:bubble3D val="0"/>
            <c:spPr>
              <a:noFill/>
              <a:ln w="50800">
                <a:solidFill>
                  <a:srgbClr val="FF0000"/>
                </a:solidFill>
              </a:ln>
            </c:spPr>
          </c:dPt>
          <c:dLbls>
            <c:dLbl>
              <c:idx val="3"/>
              <c:layout/>
              <c:tx>
                <c:rich>
                  <a:bodyPr/>
                  <a:lstStyle/>
                  <a:p>
                    <a:r>
                      <a:rPr lang="en-US" smtClean="0"/>
                      <a:t>Crash</a:t>
                    </a:r>
                    <a:endParaRPr lang="en-US"/>
                  </a:p>
                </c:rich>
              </c:tx>
              <c:showLegendKey val="0"/>
              <c:showVal val="1"/>
              <c:showCatName val="0"/>
              <c:showSerName val="0"/>
              <c:showPercent val="0"/>
              <c:showBubbleSize val="0"/>
            </c:dLbl>
            <c:showLegendKey val="0"/>
            <c:showVal val="1"/>
            <c:showCatName val="0"/>
            <c:showSerName val="0"/>
            <c:showPercent val="0"/>
            <c:showBubbleSize val="0"/>
            <c:showLeaderLines val="0"/>
          </c:dLbls>
          <c:cat>
            <c:strRef>
              <c:f>Sheet1!$A$2:$A$5</c:f>
              <c:strCache>
                <c:ptCount val="4"/>
                <c:pt idx="0">
                  <c:v>Fay</c:v>
                </c:pt>
                <c:pt idx="1">
                  <c:v>Solaris Dtrace</c:v>
                </c:pt>
                <c:pt idx="2">
                  <c:v>OS X Dtrace</c:v>
                </c:pt>
                <c:pt idx="3">
                  <c:v>Stap Linux</c:v>
                </c:pt>
              </c:strCache>
            </c:strRef>
          </c:cat>
          <c:val>
            <c:numRef>
              <c:f>Sheet1!$B$2:$B$5</c:f>
              <c:numCache>
                <c:formatCode>General</c:formatCode>
                <c:ptCount val="4"/>
                <c:pt idx="0">
                  <c:v>2.8</c:v>
                </c:pt>
                <c:pt idx="1">
                  <c:v>17.2</c:v>
                </c:pt>
                <c:pt idx="2">
                  <c:v>26.7</c:v>
                </c:pt>
                <c:pt idx="3">
                  <c:v>27.0</c:v>
                </c:pt>
              </c:numCache>
            </c:numRef>
          </c:val>
        </c:ser>
        <c:dLbls>
          <c:showLegendKey val="0"/>
          <c:showVal val="0"/>
          <c:showCatName val="0"/>
          <c:showSerName val="0"/>
          <c:showPercent val="0"/>
          <c:showBubbleSize val="0"/>
        </c:dLbls>
        <c:gapWidth val="150"/>
        <c:axId val="-2066167896"/>
        <c:axId val="2111038568"/>
      </c:barChart>
      <c:catAx>
        <c:axId val="-2066167896"/>
        <c:scaling>
          <c:orientation val="minMax"/>
        </c:scaling>
        <c:delete val="0"/>
        <c:axPos val="b"/>
        <c:majorTickMark val="out"/>
        <c:minorTickMark val="none"/>
        <c:tickLblPos val="nextTo"/>
        <c:crossAx val="2111038568"/>
        <c:crosses val="autoZero"/>
        <c:auto val="1"/>
        <c:lblAlgn val="ctr"/>
        <c:lblOffset val="100"/>
        <c:noMultiLvlLbl val="0"/>
      </c:catAx>
      <c:valAx>
        <c:axId val="2111038568"/>
        <c:scaling>
          <c:orientation val="minMax"/>
        </c:scaling>
        <c:delete val="0"/>
        <c:axPos val="l"/>
        <c:majorGridlines/>
        <c:numFmt formatCode="General" sourceLinked="1"/>
        <c:majorTickMark val="out"/>
        <c:minorTickMark val="none"/>
        <c:tickLblPos val="nextTo"/>
        <c:crossAx val="-2066167896"/>
        <c:crosses val="autoZero"/>
        <c:crossBetween val="between"/>
        <c:minorUnit val="10.0"/>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A236CB-EA79-A547-B03D-6D20B85F6A4B}" type="datetimeFigureOut">
              <a:rPr lang="en-US" smtClean="0"/>
              <a:t>9/23/14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A88DA6-7B2E-4142-810A-880232E0D1D3}" type="slidenum">
              <a:rPr lang="en-US" smtClean="0"/>
              <a:t>‹#›</a:t>
            </a:fld>
            <a:endParaRPr lang="en-US"/>
          </a:p>
        </p:txBody>
      </p:sp>
    </p:spTree>
    <p:extLst>
      <p:ext uri="{BB962C8B-B14F-4D97-AF65-F5344CB8AC3E}">
        <p14:creationId xmlns:p14="http://schemas.microsoft.com/office/powerpoint/2010/main" val="21232284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spcBef>
                <a:spcPts val="1400"/>
              </a:spcBef>
              <a:buFont typeface="+mj-lt"/>
              <a:buAutoNum type="arabicPeriod"/>
            </a:pPr>
            <a:r>
              <a:rPr lang="en-US" b="1" dirty="0" smtClean="0"/>
              <a:t>Single query</a:t>
            </a:r>
            <a:endParaRPr lang="en-US" dirty="0" smtClean="0"/>
          </a:p>
          <a:p>
            <a:pPr lvl="1"/>
            <a:r>
              <a:rPr lang="en-US" i="1" dirty="0" smtClean="0"/>
              <a:t>Easy to write &amp; enables automatic optimizations</a:t>
            </a:r>
          </a:p>
          <a:p>
            <a:pPr marL="514350" indent="-514350">
              <a:spcBef>
                <a:spcPts val="1400"/>
              </a:spcBef>
              <a:buFont typeface="+mj-lt"/>
              <a:buAutoNum type="arabicPeriod"/>
            </a:pPr>
            <a:r>
              <a:rPr lang="en-US" b="1" dirty="0" smtClean="0"/>
              <a:t>Pervasively data-parallel</a:t>
            </a:r>
            <a:endParaRPr lang="en-US" dirty="0" smtClean="0"/>
          </a:p>
          <a:p>
            <a:pPr lvl="1"/>
            <a:r>
              <a:rPr lang="en-US" i="1" dirty="0" smtClean="0"/>
              <a:t>Same model within machines &amp; across clusters</a:t>
            </a:r>
          </a:p>
          <a:p>
            <a:pPr marL="514350" indent="-514350">
              <a:spcBef>
                <a:spcPts val="1400"/>
              </a:spcBef>
              <a:buFont typeface="+mj-lt"/>
              <a:buAutoNum type="arabicPeriod"/>
            </a:pPr>
            <a:r>
              <a:rPr lang="en-US" b="1" dirty="0" smtClean="0"/>
              <a:t>Inline, safe machine-code </a:t>
            </a:r>
            <a:r>
              <a:rPr lang="en-US" dirty="0" smtClean="0"/>
              <a:t>at </a:t>
            </a:r>
            <a:r>
              <a:rPr lang="en-US" dirty="0" err="1" smtClean="0"/>
              <a:t>tracepoints</a:t>
            </a:r>
            <a:endParaRPr lang="en-US" dirty="0" smtClean="0"/>
          </a:p>
          <a:p>
            <a:pPr lvl="1"/>
            <a:r>
              <a:rPr lang="en-US" i="1" dirty="0" smtClean="0"/>
              <a:t>Allows us to do computation right at data source</a:t>
            </a:r>
            <a:endParaRPr lang="en-US" dirty="0" smtClean="0"/>
          </a:p>
          <a:p>
            <a:endParaRPr lang="en-US" dirty="0"/>
          </a:p>
        </p:txBody>
      </p:sp>
      <p:sp>
        <p:nvSpPr>
          <p:cNvPr id="4" name="Slide Number Placeholder 3"/>
          <p:cNvSpPr>
            <a:spLocks noGrp="1"/>
          </p:cNvSpPr>
          <p:nvPr>
            <p:ph type="sldNum" sz="quarter" idx="10"/>
          </p:nvPr>
        </p:nvSpPr>
        <p:spPr/>
        <p:txBody>
          <a:bodyPr/>
          <a:lstStyle/>
          <a:p>
            <a:fld id="{16A88DA6-7B2E-4142-810A-880232E0D1D3}" type="slidenum">
              <a:rPr lang="en-US" smtClean="0"/>
              <a:t>4</a:t>
            </a:fld>
            <a:endParaRPr lang="en-US"/>
          </a:p>
        </p:txBody>
      </p:sp>
    </p:spTree>
    <p:extLst>
      <p:ext uri="{BB962C8B-B14F-4D97-AF65-F5344CB8AC3E}">
        <p14:creationId xmlns:p14="http://schemas.microsoft.com/office/powerpoint/2010/main" val="1745625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How do probes become</a:t>
            </a:r>
            <a:r>
              <a:rPr lang="de-CH" baseline="0" dirty="0" smtClean="0"/>
              <a:t> executed?</a:t>
            </a:r>
          </a:p>
          <a:p>
            <a:endParaRPr lang="de-CH" dirty="0" smtClean="0"/>
          </a:p>
          <a:p>
            <a:r>
              <a:rPr lang="de-CH" dirty="0" smtClean="0"/>
              <a:t>At the lowest level, we use function hotpatching to instrument a</a:t>
            </a:r>
            <a:r>
              <a:rPr lang="de-CH" baseline="0" dirty="0" smtClean="0"/>
              <a:t> system, by replacing the first opcode of each instrumented function with a jump to a special hotpatch area in front of the function.</a:t>
            </a:r>
            <a:endParaRPr lang="de-CH" dirty="0" smtClean="0"/>
          </a:p>
          <a:p>
            <a:endParaRPr lang="de-CH" dirty="0" smtClean="0"/>
          </a:p>
          <a:p>
            <a:r>
              <a:rPr lang="de-CH" dirty="0" smtClean="0"/>
              <a:t>This is disaggregated, one thread is doing this</a:t>
            </a:r>
          </a:p>
          <a:p>
            <a:r>
              <a:rPr lang="de-CH" dirty="0" smtClean="0"/>
              <a:t>Talk about Informer</a:t>
            </a:r>
          </a:p>
          <a:p>
            <a:pPr lvl="1"/>
            <a:r>
              <a:rPr lang="de-CH" dirty="0" smtClean="0"/>
              <a:t>Running just machine code at where event is happening is good idea</a:t>
            </a:r>
          </a:p>
          <a:p>
            <a:pPr lvl="1"/>
            <a:r>
              <a:rPr lang="de-CH" dirty="0" smtClean="0"/>
              <a:t>Have to make safe</a:t>
            </a:r>
          </a:p>
          <a:p>
            <a:pPr lvl="1"/>
            <a:r>
              <a:rPr lang="de-CH" dirty="0" smtClean="0"/>
              <a:t>Informer did that in ‘69</a:t>
            </a:r>
          </a:p>
          <a:p>
            <a:r>
              <a:rPr lang="de-CH" dirty="0" smtClean="0"/>
              <a:t>Can include any code we want</a:t>
            </a:r>
          </a:p>
          <a:p>
            <a:pPr lvl="1"/>
            <a:r>
              <a:rPr lang="de-CH" dirty="0" smtClean="0"/>
              <a:t>Arbitrary computation</a:t>
            </a:r>
          </a:p>
          <a:p>
            <a:r>
              <a:rPr lang="de-CH" dirty="0" smtClean="0"/>
              <a:t>Have to deal with concurrency</a:t>
            </a:r>
          </a:p>
        </p:txBody>
      </p:sp>
      <p:sp>
        <p:nvSpPr>
          <p:cNvPr id="4" name="Slide Number Placeholder 3"/>
          <p:cNvSpPr>
            <a:spLocks noGrp="1"/>
          </p:cNvSpPr>
          <p:nvPr>
            <p:ph type="sldNum" sz="quarter" idx="10"/>
          </p:nvPr>
        </p:nvSpPr>
        <p:spPr/>
        <p:txBody>
          <a:bodyPr/>
          <a:lstStyle/>
          <a:p>
            <a:fld id="{EEF49AD2-655A-4AA1-A146-552A2E0E9FBE}" type="slidenum">
              <a:rPr lang="en-US" smtClean="0"/>
              <a:pPr/>
              <a:t>9</a:t>
            </a:fld>
            <a:endParaRPr lang="en-US"/>
          </a:p>
        </p:txBody>
      </p:sp>
    </p:spTree>
    <p:extLst>
      <p:ext uri="{BB962C8B-B14F-4D97-AF65-F5344CB8AC3E}">
        <p14:creationId xmlns:p14="http://schemas.microsoft.com/office/powerpoint/2010/main" val="352685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The inserted</a:t>
            </a:r>
            <a:r>
              <a:rPr lang="de-CH" baseline="0" dirty="0" smtClean="0"/>
              <a:t> code calls out to the Fay probe dispatcher, which is pre-loaded into the same address space as the traced module when tracing is deployed. The dispatcher is responsible for looking up and executing the appropriate probe to gather the information necessary to generate a trace event.</a:t>
            </a:r>
            <a:endParaRPr lang="de-CH" dirty="0" smtClean="0"/>
          </a:p>
          <a:p>
            <a:endParaRPr lang="de-CH" dirty="0" smtClean="0"/>
          </a:p>
          <a:p>
            <a:r>
              <a:rPr lang="de-CH" dirty="0" smtClean="0"/>
              <a:t>This is disaggregated, one thread is doing this</a:t>
            </a:r>
          </a:p>
          <a:p>
            <a:r>
              <a:rPr lang="de-CH" dirty="0" smtClean="0"/>
              <a:t>Talk about Informer</a:t>
            </a:r>
          </a:p>
          <a:p>
            <a:pPr lvl="1"/>
            <a:r>
              <a:rPr lang="de-CH" dirty="0" smtClean="0"/>
              <a:t>Running just machine code at where event is happening is good idea</a:t>
            </a:r>
          </a:p>
          <a:p>
            <a:pPr lvl="1"/>
            <a:r>
              <a:rPr lang="de-CH" dirty="0" smtClean="0"/>
              <a:t>Have to make safe</a:t>
            </a:r>
          </a:p>
          <a:p>
            <a:pPr lvl="1"/>
            <a:r>
              <a:rPr lang="de-CH" dirty="0" smtClean="0"/>
              <a:t>Informer did that in ‘69</a:t>
            </a:r>
          </a:p>
          <a:p>
            <a:r>
              <a:rPr lang="de-CH" dirty="0" smtClean="0"/>
              <a:t>Can include any code we want</a:t>
            </a:r>
          </a:p>
          <a:p>
            <a:pPr lvl="1"/>
            <a:r>
              <a:rPr lang="de-CH" dirty="0" smtClean="0"/>
              <a:t>Arbitrary computation</a:t>
            </a:r>
          </a:p>
          <a:p>
            <a:r>
              <a:rPr lang="de-CH" dirty="0" smtClean="0"/>
              <a:t>Have to deal with concurrency</a:t>
            </a:r>
          </a:p>
        </p:txBody>
      </p:sp>
      <p:sp>
        <p:nvSpPr>
          <p:cNvPr id="4" name="Slide Number Placeholder 3"/>
          <p:cNvSpPr>
            <a:spLocks noGrp="1"/>
          </p:cNvSpPr>
          <p:nvPr>
            <p:ph type="sldNum" sz="quarter" idx="10"/>
          </p:nvPr>
        </p:nvSpPr>
        <p:spPr/>
        <p:txBody>
          <a:bodyPr/>
          <a:lstStyle/>
          <a:p>
            <a:fld id="{EEF49AD2-655A-4AA1-A146-552A2E0E9FBE}" type="slidenum">
              <a:rPr lang="en-US" smtClean="0"/>
              <a:pPr/>
              <a:t>10</a:t>
            </a:fld>
            <a:endParaRPr lang="en-US"/>
          </a:p>
        </p:txBody>
      </p:sp>
    </p:spTree>
    <p:extLst>
      <p:ext uri="{BB962C8B-B14F-4D97-AF65-F5344CB8AC3E}">
        <p14:creationId xmlns:p14="http://schemas.microsoft.com/office/powerpoint/2010/main" val="352685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To</a:t>
            </a:r>
            <a:r>
              <a:rPr lang="de-CH" baseline="0" dirty="0" smtClean="0"/>
              <a:t> do this, probes can execute arbitrary machine code, as long as this does not change the system we are tracing.</a:t>
            </a:r>
          </a:p>
          <a:p>
            <a:r>
              <a:rPr lang="de-CH" baseline="0" dirty="0" smtClean="0"/>
              <a:t>After probe </a:t>
            </a:r>
            <a:r>
              <a:rPr lang="de-CH" baseline="0" dirty="0" err="1" smtClean="0"/>
              <a:t>execution</a:t>
            </a:r>
            <a:r>
              <a:rPr lang="de-CH" baseline="0" dirty="0" smtClean="0"/>
              <a:t>, </a:t>
            </a:r>
            <a:r>
              <a:rPr lang="de-CH" baseline="0" dirty="0" err="1" smtClean="0"/>
              <a:t>the</a:t>
            </a:r>
            <a:r>
              <a:rPr lang="de-CH" baseline="0" dirty="0" smtClean="0"/>
              <a:t> </a:t>
            </a:r>
            <a:r>
              <a:rPr lang="de-CH" baseline="0" dirty="0" err="1" smtClean="0"/>
              <a:t>dispatcher</a:t>
            </a:r>
            <a:r>
              <a:rPr lang="de-CH" baseline="0" dirty="0" smtClean="0"/>
              <a:t> </a:t>
            </a:r>
            <a:r>
              <a:rPr lang="de-CH" baseline="0" dirty="0" err="1" smtClean="0"/>
              <a:t>jumps</a:t>
            </a:r>
            <a:r>
              <a:rPr lang="de-CH" baseline="0" dirty="0" smtClean="0"/>
              <a:t> back </a:t>
            </a:r>
            <a:r>
              <a:rPr lang="de-CH" baseline="0" dirty="0" err="1" smtClean="0"/>
              <a:t>to</a:t>
            </a:r>
            <a:r>
              <a:rPr lang="de-CH" baseline="0" dirty="0" smtClean="0"/>
              <a:t> </a:t>
            </a:r>
            <a:r>
              <a:rPr lang="de-CH" baseline="0" dirty="0" err="1" smtClean="0"/>
              <a:t>the</a:t>
            </a:r>
            <a:r>
              <a:rPr lang="de-CH" baseline="0" dirty="0" smtClean="0"/>
              <a:t> </a:t>
            </a:r>
            <a:r>
              <a:rPr lang="de-CH" baseline="0" dirty="0" err="1" smtClean="0"/>
              <a:t>instrumented</a:t>
            </a:r>
            <a:r>
              <a:rPr lang="de-CH" baseline="0" dirty="0" smtClean="0"/>
              <a:t> </a:t>
            </a:r>
            <a:r>
              <a:rPr lang="de-CH" baseline="0" dirty="0" err="1" smtClean="0"/>
              <a:t>function</a:t>
            </a:r>
            <a:r>
              <a:rPr lang="de-CH" baseline="0" dirty="0" smtClean="0"/>
              <a:t> </a:t>
            </a:r>
            <a:r>
              <a:rPr lang="de-CH" baseline="0" dirty="0" err="1" smtClean="0"/>
              <a:t>by</a:t>
            </a:r>
            <a:r>
              <a:rPr lang="de-CH" baseline="0" dirty="0" smtClean="0"/>
              <a:t> </a:t>
            </a:r>
            <a:r>
              <a:rPr lang="de-CH" baseline="0" dirty="0" err="1" smtClean="0"/>
              <a:t>means</a:t>
            </a:r>
            <a:r>
              <a:rPr lang="de-CH" baseline="0" dirty="0" smtClean="0"/>
              <a:t> </a:t>
            </a:r>
            <a:r>
              <a:rPr lang="de-CH" baseline="0" dirty="0" err="1" smtClean="0"/>
              <a:t>of</a:t>
            </a:r>
            <a:r>
              <a:rPr lang="de-CH" baseline="0" dirty="0" smtClean="0"/>
              <a:t> a </a:t>
            </a:r>
            <a:r>
              <a:rPr lang="de-CH" baseline="0" dirty="0" err="1" smtClean="0"/>
              <a:t>special</a:t>
            </a:r>
            <a:r>
              <a:rPr lang="de-CH" baseline="0" dirty="0" smtClean="0"/>
              <a:t> </a:t>
            </a:r>
            <a:r>
              <a:rPr lang="de-CH" baseline="0" dirty="0" err="1" smtClean="0"/>
              <a:t>return</a:t>
            </a:r>
            <a:r>
              <a:rPr lang="de-CH" baseline="0" dirty="0" smtClean="0"/>
              <a:t> </a:t>
            </a:r>
            <a:r>
              <a:rPr lang="de-CH" baseline="0" dirty="0" err="1" smtClean="0"/>
              <a:t>trampoline</a:t>
            </a:r>
            <a:r>
              <a:rPr lang="de-CH" baseline="0" dirty="0" smtClean="0"/>
              <a:t> </a:t>
            </a:r>
            <a:r>
              <a:rPr lang="de-CH" baseline="0" dirty="0" err="1" smtClean="0"/>
              <a:t>that</a:t>
            </a:r>
            <a:r>
              <a:rPr lang="de-CH" baseline="0" dirty="0" smtClean="0"/>
              <a:t> </a:t>
            </a:r>
            <a:r>
              <a:rPr lang="de-CH" baseline="0" dirty="0" err="1" smtClean="0"/>
              <a:t>executes</a:t>
            </a:r>
            <a:r>
              <a:rPr lang="de-CH" baseline="0" dirty="0" smtClean="0"/>
              <a:t> </a:t>
            </a:r>
            <a:r>
              <a:rPr lang="de-CH" baseline="0" dirty="0" err="1" smtClean="0"/>
              <a:t>the</a:t>
            </a:r>
            <a:r>
              <a:rPr lang="de-CH" baseline="0" dirty="0" smtClean="0"/>
              <a:t> original, </a:t>
            </a:r>
            <a:r>
              <a:rPr lang="de-CH" baseline="0" dirty="0" err="1" smtClean="0"/>
              <a:t>replaced</a:t>
            </a:r>
            <a:r>
              <a:rPr lang="de-CH" baseline="0" dirty="0" smtClean="0"/>
              <a:t> </a:t>
            </a:r>
            <a:r>
              <a:rPr lang="de-CH" baseline="0" dirty="0" err="1" smtClean="0"/>
              <a:t>first</a:t>
            </a:r>
            <a:r>
              <a:rPr lang="de-CH" baseline="0" dirty="0" smtClean="0"/>
              <a:t> </a:t>
            </a:r>
            <a:r>
              <a:rPr lang="de-CH" baseline="0" dirty="0" err="1" smtClean="0"/>
              <a:t>opcode</a:t>
            </a:r>
            <a:r>
              <a:rPr lang="de-CH" baseline="0" dirty="0" smtClean="0"/>
              <a:t>, </a:t>
            </a:r>
            <a:r>
              <a:rPr lang="de-CH" baseline="0" dirty="0" err="1" smtClean="0"/>
              <a:t>before</a:t>
            </a:r>
            <a:r>
              <a:rPr lang="de-CH" baseline="0" dirty="0" smtClean="0"/>
              <a:t> </a:t>
            </a:r>
            <a:r>
              <a:rPr lang="de-CH" baseline="0" dirty="0" err="1" smtClean="0"/>
              <a:t>continuing</a:t>
            </a:r>
            <a:r>
              <a:rPr lang="de-CH" baseline="0" dirty="0" smtClean="0"/>
              <a:t> </a:t>
            </a:r>
            <a:r>
              <a:rPr lang="de-CH" baseline="0" dirty="0" err="1" smtClean="0"/>
              <a:t>with</a:t>
            </a:r>
            <a:r>
              <a:rPr lang="de-CH" baseline="0" dirty="0" smtClean="0"/>
              <a:t> </a:t>
            </a:r>
            <a:r>
              <a:rPr lang="de-CH" baseline="0" dirty="0" err="1" smtClean="0"/>
              <a:t>the</a:t>
            </a:r>
            <a:r>
              <a:rPr lang="de-CH" baseline="0" dirty="0" smtClean="0"/>
              <a:t> </a:t>
            </a:r>
            <a:r>
              <a:rPr lang="de-CH" baseline="0" dirty="0" err="1" smtClean="0"/>
              <a:t>function</a:t>
            </a:r>
            <a:r>
              <a:rPr lang="de-CH" baseline="0" dirty="0" smtClean="0"/>
              <a:t>.</a:t>
            </a:r>
            <a:endParaRPr lang="de-CH" dirty="0" smtClean="0"/>
          </a:p>
          <a:p>
            <a:endParaRPr lang="de-CH" dirty="0" smtClean="0"/>
          </a:p>
          <a:p>
            <a:r>
              <a:rPr lang="de-CH" dirty="0" smtClean="0"/>
              <a:t>This is disaggregated, one thread is doing this</a:t>
            </a:r>
          </a:p>
          <a:p>
            <a:r>
              <a:rPr lang="de-CH" dirty="0" smtClean="0"/>
              <a:t>Talk about Informer</a:t>
            </a:r>
          </a:p>
          <a:p>
            <a:pPr lvl="1"/>
            <a:r>
              <a:rPr lang="de-CH" dirty="0" smtClean="0"/>
              <a:t>Running just machine code at where event is happening is good idea</a:t>
            </a:r>
          </a:p>
          <a:p>
            <a:pPr lvl="1"/>
            <a:r>
              <a:rPr lang="de-CH" dirty="0" smtClean="0"/>
              <a:t>Have to make safe</a:t>
            </a:r>
          </a:p>
          <a:p>
            <a:pPr lvl="1"/>
            <a:r>
              <a:rPr lang="de-CH" dirty="0" smtClean="0"/>
              <a:t>Informer did that in ‘69</a:t>
            </a:r>
          </a:p>
          <a:p>
            <a:r>
              <a:rPr lang="de-CH" dirty="0" smtClean="0"/>
              <a:t>Can include any code we want</a:t>
            </a:r>
          </a:p>
          <a:p>
            <a:pPr lvl="1"/>
            <a:r>
              <a:rPr lang="de-CH" dirty="0" smtClean="0"/>
              <a:t>Arbitrary computation</a:t>
            </a:r>
          </a:p>
          <a:p>
            <a:r>
              <a:rPr lang="de-CH" dirty="0" smtClean="0"/>
              <a:t>Have to deal </a:t>
            </a:r>
            <a:r>
              <a:rPr lang="de-CH" dirty="0" err="1" smtClean="0"/>
              <a:t>with</a:t>
            </a:r>
            <a:r>
              <a:rPr lang="de-CH" dirty="0" smtClean="0"/>
              <a:t> </a:t>
            </a:r>
            <a:r>
              <a:rPr lang="de-CH" dirty="0" err="1" smtClean="0"/>
              <a:t>concurrency</a:t>
            </a:r>
            <a:endParaRPr lang="de-CH" dirty="0" smtClean="0"/>
          </a:p>
          <a:p>
            <a:endParaRPr lang="de-CH" dirty="0" smtClean="0"/>
          </a:p>
          <a:p>
            <a:r>
              <a:rPr lang="de-CH" dirty="0" smtClean="0"/>
              <a:t>---</a:t>
            </a:r>
            <a:r>
              <a:rPr lang="de-CH" baseline="0" dirty="0" smtClean="0"/>
              <a:t> </a:t>
            </a:r>
            <a:r>
              <a:rPr lang="de-CH" baseline="0" dirty="0" err="1" smtClean="0"/>
              <a:t>Trampolining</a:t>
            </a:r>
            <a:r>
              <a:rPr lang="de-CH" baseline="0" dirty="0" smtClean="0"/>
              <a:t> </a:t>
            </a:r>
            <a:r>
              <a:rPr lang="de-CH" baseline="0" dirty="0" smtClean="0">
                <a:sym typeface="Wingdings"/>
              </a:rPr>
              <a:t> </a:t>
            </a:r>
            <a:r>
              <a:rPr lang="de-CH" baseline="0" dirty="0" err="1" smtClean="0">
                <a:sym typeface="Wingdings"/>
              </a:rPr>
              <a:t>hook</a:t>
            </a:r>
            <a:r>
              <a:rPr lang="de-CH" baseline="0" dirty="0" smtClean="0">
                <a:sym typeface="Wingdings"/>
              </a:rPr>
              <a:t> </a:t>
            </a:r>
            <a:r>
              <a:rPr lang="de-CH" baseline="0" dirty="0" err="1" smtClean="0">
                <a:sym typeface="Wingdings"/>
              </a:rPr>
              <a:t>one</a:t>
            </a:r>
            <a:r>
              <a:rPr lang="de-CH" baseline="0" dirty="0" smtClean="0">
                <a:sym typeface="Wingdings"/>
              </a:rPr>
              <a:t> </a:t>
            </a:r>
            <a:r>
              <a:rPr lang="de-CH" baseline="0" dirty="0" err="1" smtClean="0">
                <a:sym typeface="Wingdings"/>
              </a:rPr>
              <a:t>function</a:t>
            </a:r>
            <a:r>
              <a:rPr lang="de-CH" baseline="0" dirty="0" smtClean="0">
                <a:sym typeface="Wingdings"/>
              </a:rPr>
              <a:t>, </a:t>
            </a:r>
            <a:r>
              <a:rPr lang="de-CH" baseline="0" dirty="0" err="1" smtClean="0">
                <a:sym typeface="Wingdings"/>
              </a:rPr>
              <a:t>force</a:t>
            </a:r>
            <a:r>
              <a:rPr lang="de-CH" baseline="0" dirty="0" smtClean="0">
                <a:sym typeface="Wingdings"/>
              </a:rPr>
              <a:t> </a:t>
            </a:r>
            <a:r>
              <a:rPr lang="de-CH" baseline="0" dirty="0" err="1" smtClean="0">
                <a:sym typeface="Wingdings"/>
              </a:rPr>
              <a:t>it</a:t>
            </a:r>
            <a:r>
              <a:rPr lang="de-CH" baseline="0" dirty="0" smtClean="0">
                <a:sym typeface="Wingdings"/>
              </a:rPr>
              <a:t> </a:t>
            </a:r>
            <a:r>
              <a:rPr lang="de-CH" baseline="0" dirty="0" err="1" smtClean="0">
                <a:sym typeface="Wingdings"/>
              </a:rPr>
              <a:t>to</a:t>
            </a:r>
            <a:r>
              <a:rPr lang="de-CH" baseline="0" dirty="0" smtClean="0">
                <a:sym typeface="Wingdings"/>
              </a:rPr>
              <a:t> </a:t>
            </a:r>
            <a:r>
              <a:rPr lang="de-CH" baseline="0" dirty="0" err="1" smtClean="0">
                <a:sym typeface="Wingdings"/>
              </a:rPr>
              <a:t>redirect</a:t>
            </a:r>
            <a:r>
              <a:rPr lang="de-CH" baseline="0" dirty="0" smtClean="0">
                <a:sym typeface="Wingdings"/>
              </a:rPr>
              <a:t> </a:t>
            </a:r>
            <a:r>
              <a:rPr lang="de-CH" baseline="0" dirty="0" err="1" smtClean="0">
                <a:sym typeface="Wingdings"/>
              </a:rPr>
              <a:t>to</a:t>
            </a:r>
            <a:r>
              <a:rPr lang="de-CH" baseline="0" dirty="0" smtClean="0">
                <a:sym typeface="Wingdings"/>
              </a:rPr>
              <a:t> </a:t>
            </a:r>
            <a:r>
              <a:rPr lang="de-CH" baseline="0" dirty="0" err="1" smtClean="0">
                <a:sym typeface="Wingdings"/>
              </a:rPr>
              <a:t>another</a:t>
            </a:r>
            <a:r>
              <a:rPr lang="de-CH" baseline="0" dirty="0" smtClean="0">
                <a:sym typeface="Wingdings"/>
              </a:rPr>
              <a:t> </a:t>
            </a:r>
            <a:r>
              <a:rPr lang="de-CH" baseline="0" dirty="0" err="1" smtClean="0">
                <a:sym typeface="Wingdings"/>
              </a:rPr>
              <a:t>and</a:t>
            </a:r>
            <a:r>
              <a:rPr lang="de-CH" baseline="0" dirty="0" smtClean="0">
                <a:sym typeface="Wingdings"/>
              </a:rPr>
              <a:t> </a:t>
            </a:r>
            <a:r>
              <a:rPr lang="de-CH" baseline="0" dirty="0" err="1" smtClean="0">
                <a:sym typeface="Wingdings"/>
              </a:rPr>
              <a:t>return</a:t>
            </a:r>
            <a:r>
              <a:rPr lang="de-CH" baseline="0" dirty="0" smtClean="0">
                <a:sym typeface="Wingdings"/>
              </a:rPr>
              <a:t> back </a:t>
            </a:r>
            <a:r>
              <a:rPr lang="de-CH" baseline="0" dirty="0" err="1" smtClean="0">
                <a:sym typeface="Wingdings"/>
              </a:rPr>
              <a:t>to</a:t>
            </a:r>
            <a:r>
              <a:rPr lang="de-CH" baseline="0" dirty="0" smtClean="0">
                <a:sym typeface="Wingdings"/>
              </a:rPr>
              <a:t> original</a:t>
            </a:r>
            <a:endParaRPr lang="de-CH" dirty="0" smtClean="0"/>
          </a:p>
        </p:txBody>
      </p:sp>
      <p:sp>
        <p:nvSpPr>
          <p:cNvPr id="4" name="Slide Number Placeholder 3"/>
          <p:cNvSpPr>
            <a:spLocks noGrp="1"/>
          </p:cNvSpPr>
          <p:nvPr>
            <p:ph type="sldNum" sz="quarter" idx="10"/>
          </p:nvPr>
        </p:nvSpPr>
        <p:spPr/>
        <p:txBody>
          <a:bodyPr/>
          <a:lstStyle/>
          <a:p>
            <a:fld id="{EEF49AD2-655A-4AA1-A146-552A2E0E9FBE}" type="slidenum">
              <a:rPr lang="en-US" smtClean="0"/>
              <a:pPr/>
              <a:t>11</a:t>
            </a:fld>
            <a:endParaRPr lang="en-US"/>
          </a:p>
        </p:txBody>
      </p:sp>
    </p:spTree>
    <p:extLst>
      <p:ext uri="{BB962C8B-B14F-4D97-AF65-F5344CB8AC3E}">
        <p14:creationId xmlns:p14="http://schemas.microsoft.com/office/powerpoint/2010/main" val="352685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Take tables</a:t>
            </a:r>
          </a:p>
          <a:p>
            <a:pPr lvl="1"/>
            <a:r>
              <a:rPr lang="de-CH" dirty="0" smtClean="0"/>
              <a:t>Null-probe overhead (table 2)</a:t>
            </a:r>
          </a:p>
          <a:p>
            <a:pPr lvl="1"/>
            <a:r>
              <a:rPr lang="de-CH" dirty="0" smtClean="0"/>
              <a:t>Scalability (table 4)</a:t>
            </a:r>
          </a:p>
          <a:p>
            <a:pPr lvl="1"/>
            <a:endParaRPr lang="de-CH" dirty="0" smtClean="0"/>
          </a:p>
          <a:p>
            <a:pPr lvl="1"/>
            <a:r>
              <a:rPr lang="de-CH" dirty="0" smtClean="0"/>
              <a:t>Example</a:t>
            </a:r>
            <a:r>
              <a:rPr lang="de-CH" baseline="0" dirty="0" smtClean="0"/>
              <a:t> application is generation of function call graphs, which require tracing all functions</a:t>
            </a:r>
            <a:endParaRPr lang="de-CH" dirty="0" smtClean="0"/>
          </a:p>
        </p:txBody>
      </p:sp>
      <p:sp>
        <p:nvSpPr>
          <p:cNvPr id="4" name="Slide Number Placeholder 3"/>
          <p:cNvSpPr>
            <a:spLocks noGrp="1"/>
          </p:cNvSpPr>
          <p:nvPr>
            <p:ph type="sldNum" sz="quarter" idx="10"/>
          </p:nvPr>
        </p:nvSpPr>
        <p:spPr/>
        <p:txBody>
          <a:bodyPr/>
          <a:lstStyle/>
          <a:p>
            <a:fld id="{EEF49AD2-655A-4AA1-A146-552A2E0E9FBE}" type="slidenum">
              <a:rPr lang="en-US" smtClean="0"/>
              <a:pPr/>
              <a:t>12</a:t>
            </a:fld>
            <a:endParaRPr lang="en-US"/>
          </a:p>
        </p:txBody>
      </p:sp>
    </p:spTree>
    <p:extLst>
      <p:ext uri="{BB962C8B-B14F-4D97-AF65-F5344CB8AC3E}">
        <p14:creationId xmlns:p14="http://schemas.microsoft.com/office/powerpoint/2010/main" val="374409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k-means clustering aims to partition n observations into k clusters in which each observation belongs to the cluster with the nearest mean, serving as a prototype of the cluster. </a:t>
            </a:r>
            <a:endParaRPr lang="en-US" dirty="0"/>
          </a:p>
        </p:txBody>
      </p:sp>
      <p:sp>
        <p:nvSpPr>
          <p:cNvPr id="4" name="Slide Number Placeholder 3"/>
          <p:cNvSpPr>
            <a:spLocks noGrp="1"/>
          </p:cNvSpPr>
          <p:nvPr>
            <p:ph type="sldNum" sz="quarter" idx="10"/>
          </p:nvPr>
        </p:nvSpPr>
        <p:spPr/>
        <p:txBody>
          <a:bodyPr/>
          <a:lstStyle/>
          <a:p>
            <a:fld id="{16A88DA6-7B2E-4142-810A-880232E0D1D3}" type="slidenum">
              <a:rPr lang="en-US" smtClean="0"/>
              <a:t>15</a:t>
            </a:fld>
            <a:endParaRPr lang="en-US"/>
          </a:p>
        </p:txBody>
      </p:sp>
    </p:spTree>
    <p:extLst>
      <p:ext uri="{BB962C8B-B14F-4D97-AF65-F5344CB8AC3E}">
        <p14:creationId xmlns:p14="http://schemas.microsoft.com/office/powerpoint/2010/main" val="3069132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1B6264-A124-C44E-9D77-4F3A1B19E92A}"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38735-02FB-8D47-8C24-43C7E0448943}" type="slidenum">
              <a:rPr lang="en-US" smtClean="0"/>
              <a:t>‹#›</a:t>
            </a:fld>
            <a:endParaRPr lang="en-US"/>
          </a:p>
        </p:txBody>
      </p:sp>
    </p:spTree>
    <p:extLst>
      <p:ext uri="{BB962C8B-B14F-4D97-AF65-F5344CB8AC3E}">
        <p14:creationId xmlns:p14="http://schemas.microsoft.com/office/powerpoint/2010/main" val="251189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B6264-A124-C44E-9D77-4F3A1B19E92A}"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38735-02FB-8D47-8C24-43C7E0448943}" type="slidenum">
              <a:rPr lang="en-US" smtClean="0"/>
              <a:t>‹#›</a:t>
            </a:fld>
            <a:endParaRPr lang="en-US"/>
          </a:p>
        </p:txBody>
      </p:sp>
    </p:spTree>
    <p:extLst>
      <p:ext uri="{BB962C8B-B14F-4D97-AF65-F5344CB8AC3E}">
        <p14:creationId xmlns:p14="http://schemas.microsoft.com/office/powerpoint/2010/main" val="84876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B6264-A124-C44E-9D77-4F3A1B19E92A}"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38735-02FB-8D47-8C24-43C7E0448943}" type="slidenum">
              <a:rPr lang="en-US" smtClean="0"/>
              <a:t>‹#›</a:t>
            </a:fld>
            <a:endParaRPr lang="en-US"/>
          </a:p>
        </p:txBody>
      </p:sp>
    </p:spTree>
    <p:extLst>
      <p:ext uri="{BB962C8B-B14F-4D97-AF65-F5344CB8AC3E}">
        <p14:creationId xmlns:p14="http://schemas.microsoft.com/office/powerpoint/2010/main" val="171843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B6264-A124-C44E-9D77-4F3A1B19E92A}"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38735-02FB-8D47-8C24-43C7E0448943}" type="slidenum">
              <a:rPr lang="en-US" smtClean="0"/>
              <a:t>‹#›</a:t>
            </a:fld>
            <a:endParaRPr lang="en-US"/>
          </a:p>
        </p:txBody>
      </p:sp>
    </p:spTree>
    <p:extLst>
      <p:ext uri="{BB962C8B-B14F-4D97-AF65-F5344CB8AC3E}">
        <p14:creationId xmlns:p14="http://schemas.microsoft.com/office/powerpoint/2010/main" val="790222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1B6264-A124-C44E-9D77-4F3A1B19E92A}"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38735-02FB-8D47-8C24-43C7E0448943}" type="slidenum">
              <a:rPr lang="en-US" smtClean="0"/>
              <a:t>‹#›</a:t>
            </a:fld>
            <a:endParaRPr lang="en-US"/>
          </a:p>
        </p:txBody>
      </p:sp>
    </p:spTree>
    <p:extLst>
      <p:ext uri="{BB962C8B-B14F-4D97-AF65-F5344CB8AC3E}">
        <p14:creationId xmlns:p14="http://schemas.microsoft.com/office/powerpoint/2010/main" val="217997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1B6264-A124-C44E-9D77-4F3A1B19E92A}" type="datetimeFigureOut">
              <a:rPr lang="en-US" smtClean="0"/>
              <a:t>9/23/14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38735-02FB-8D47-8C24-43C7E0448943}" type="slidenum">
              <a:rPr lang="en-US" smtClean="0"/>
              <a:t>‹#›</a:t>
            </a:fld>
            <a:endParaRPr lang="en-US"/>
          </a:p>
        </p:txBody>
      </p:sp>
    </p:spTree>
    <p:extLst>
      <p:ext uri="{BB962C8B-B14F-4D97-AF65-F5344CB8AC3E}">
        <p14:creationId xmlns:p14="http://schemas.microsoft.com/office/powerpoint/2010/main" val="33178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1B6264-A124-C44E-9D77-4F3A1B19E92A}" type="datetimeFigureOut">
              <a:rPr lang="en-US" smtClean="0"/>
              <a:t>9/23/14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E38735-02FB-8D47-8C24-43C7E0448943}" type="slidenum">
              <a:rPr lang="en-US" smtClean="0"/>
              <a:t>‹#›</a:t>
            </a:fld>
            <a:endParaRPr lang="en-US"/>
          </a:p>
        </p:txBody>
      </p:sp>
    </p:spTree>
    <p:extLst>
      <p:ext uri="{BB962C8B-B14F-4D97-AF65-F5344CB8AC3E}">
        <p14:creationId xmlns:p14="http://schemas.microsoft.com/office/powerpoint/2010/main" val="378763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1B6264-A124-C44E-9D77-4F3A1B19E92A}" type="datetimeFigureOut">
              <a:rPr lang="en-US" smtClean="0"/>
              <a:t>9/23/14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E38735-02FB-8D47-8C24-43C7E0448943}" type="slidenum">
              <a:rPr lang="en-US" smtClean="0"/>
              <a:t>‹#›</a:t>
            </a:fld>
            <a:endParaRPr lang="en-US"/>
          </a:p>
        </p:txBody>
      </p:sp>
    </p:spTree>
    <p:extLst>
      <p:ext uri="{BB962C8B-B14F-4D97-AF65-F5344CB8AC3E}">
        <p14:creationId xmlns:p14="http://schemas.microsoft.com/office/powerpoint/2010/main" val="105768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B6264-A124-C44E-9D77-4F3A1B19E92A}" type="datetimeFigureOut">
              <a:rPr lang="en-US" smtClean="0"/>
              <a:t>9/23/14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E38735-02FB-8D47-8C24-43C7E0448943}" type="slidenum">
              <a:rPr lang="en-US" smtClean="0"/>
              <a:t>‹#›</a:t>
            </a:fld>
            <a:endParaRPr lang="en-US"/>
          </a:p>
        </p:txBody>
      </p:sp>
    </p:spTree>
    <p:extLst>
      <p:ext uri="{BB962C8B-B14F-4D97-AF65-F5344CB8AC3E}">
        <p14:creationId xmlns:p14="http://schemas.microsoft.com/office/powerpoint/2010/main" val="372659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1B6264-A124-C44E-9D77-4F3A1B19E92A}" type="datetimeFigureOut">
              <a:rPr lang="en-US" smtClean="0"/>
              <a:t>9/23/14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38735-02FB-8D47-8C24-43C7E0448943}" type="slidenum">
              <a:rPr lang="en-US" smtClean="0"/>
              <a:t>‹#›</a:t>
            </a:fld>
            <a:endParaRPr lang="en-US"/>
          </a:p>
        </p:txBody>
      </p:sp>
    </p:spTree>
    <p:extLst>
      <p:ext uri="{BB962C8B-B14F-4D97-AF65-F5344CB8AC3E}">
        <p14:creationId xmlns:p14="http://schemas.microsoft.com/office/powerpoint/2010/main" val="2169680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1B6264-A124-C44E-9D77-4F3A1B19E92A}" type="datetimeFigureOut">
              <a:rPr lang="en-US" smtClean="0"/>
              <a:t>9/23/14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38735-02FB-8D47-8C24-43C7E0448943}" type="slidenum">
              <a:rPr lang="en-US" smtClean="0"/>
              <a:t>‹#›</a:t>
            </a:fld>
            <a:endParaRPr lang="en-US"/>
          </a:p>
        </p:txBody>
      </p:sp>
    </p:spTree>
    <p:extLst>
      <p:ext uri="{BB962C8B-B14F-4D97-AF65-F5344CB8AC3E}">
        <p14:creationId xmlns:p14="http://schemas.microsoft.com/office/powerpoint/2010/main" val="3335206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B6264-A124-C44E-9D77-4F3A1B19E92A}" type="datetimeFigureOut">
              <a:rPr lang="en-US" smtClean="0"/>
              <a:t>9/23/14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38735-02FB-8D47-8C24-43C7E0448943}" type="slidenum">
              <a:rPr lang="en-US" smtClean="0"/>
              <a:t>‹#›</a:t>
            </a:fld>
            <a:endParaRPr lang="en-US"/>
          </a:p>
        </p:txBody>
      </p:sp>
    </p:spTree>
    <p:extLst>
      <p:ext uri="{BB962C8B-B14F-4D97-AF65-F5344CB8AC3E}">
        <p14:creationId xmlns:p14="http://schemas.microsoft.com/office/powerpoint/2010/main" val="3504438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Fay: Extensible Distributed Tracing from Kernels to Clusters</a:t>
            </a:r>
            <a:endParaRPr lang="en-US" dirty="0"/>
          </a:p>
        </p:txBody>
      </p:sp>
      <p:sp>
        <p:nvSpPr>
          <p:cNvPr id="3" name="Subtitle 2"/>
          <p:cNvSpPr>
            <a:spLocks noGrp="1"/>
          </p:cNvSpPr>
          <p:nvPr>
            <p:ph type="subTitle" idx="1"/>
          </p:nvPr>
        </p:nvSpPr>
        <p:spPr/>
        <p:txBody>
          <a:bodyPr/>
          <a:lstStyle/>
          <a:p>
            <a:r>
              <a:rPr lang="en-US" dirty="0" smtClean="0"/>
              <a:t>Prasanna </a:t>
            </a:r>
            <a:r>
              <a:rPr lang="en-US" dirty="0" smtClean="0"/>
              <a:t>Gautam</a:t>
            </a:r>
          </a:p>
          <a:p>
            <a:r>
              <a:rPr lang="en-US" dirty="0" smtClean="0"/>
              <a:t>UConn CSE-5095-005 (Sept 23, 2014)</a:t>
            </a:r>
            <a:endParaRPr lang="en-US" dirty="0"/>
          </a:p>
        </p:txBody>
      </p:sp>
    </p:spTree>
    <p:extLst>
      <p:ext uri="{BB962C8B-B14F-4D97-AF65-F5344CB8AC3E}">
        <p14:creationId xmlns:p14="http://schemas.microsoft.com/office/powerpoint/2010/main" val="126004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Low-Level Code </a:t>
            </a:r>
            <a:r>
              <a:rPr lang="de-CH" dirty="0" smtClean="0"/>
              <a:t>Instrumentation</a:t>
            </a:r>
            <a:endParaRPr lang="de-CH" dirty="0"/>
          </a:p>
        </p:txBody>
      </p:sp>
      <p:sp>
        <p:nvSpPr>
          <p:cNvPr id="11" name="TextBox 10"/>
          <p:cNvSpPr txBox="1"/>
          <p:nvPr/>
        </p:nvSpPr>
        <p:spPr>
          <a:xfrm>
            <a:off x="757773" y="2171143"/>
            <a:ext cx="3158237" cy="2108269"/>
          </a:xfrm>
          <a:prstGeom prst="rect">
            <a:avLst/>
          </a:prstGeom>
          <a:noFill/>
        </p:spPr>
        <p:txBody>
          <a:bodyPr wrap="none" rtlCol="0">
            <a:spAutoFit/>
          </a:bodyPr>
          <a:lstStyle/>
          <a:p>
            <a:r>
              <a:rPr lang="en-US" sz="1100" b="1" noProof="1" smtClean="0">
                <a:latin typeface="Courier New" pitchFamily="49" charset="0"/>
                <a:cs typeface="Courier New" pitchFamily="49" charset="0"/>
              </a:rPr>
              <a:t>Caller:</a:t>
            </a:r>
          </a:p>
          <a:p>
            <a:r>
              <a:rPr lang="en-US" sz="1100" noProof="1" smtClean="0">
                <a:latin typeface="Courier New" pitchFamily="49" charset="0"/>
                <a:cs typeface="Courier New" pitchFamily="49" charset="0"/>
              </a:rPr>
              <a:t>      ...</a:t>
            </a:r>
          </a:p>
          <a:p>
            <a:r>
              <a:rPr lang="en-US" sz="1100" noProof="1" smtClean="0">
                <a:latin typeface="Courier New" pitchFamily="49" charset="0"/>
                <a:cs typeface="Courier New" pitchFamily="49" charset="0"/>
              </a:rPr>
              <a:t>      e8ab62ffff   call Foo</a:t>
            </a:r>
          </a:p>
          <a:p>
            <a:r>
              <a:rPr lang="en-US" sz="1100" noProof="1" smtClean="0">
                <a:latin typeface="Courier New" pitchFamily="49" charset="0"/>
                <a:cs typeface="Courier New" pitchFamily="49" charset="0"/>
              </a:rPr>
              <a:t>      ...</a:t>
            </a:r>
          </a:p>
          <a:p>
            <a:endParaRPr lang="en-US" sz="1100" noProof="1" smtClean="0">
              <a:latin typeface="Courier New" pitchFamily="49" charset="0"/>
              <a:cs typeface="Courier New" pitchFamily="49" charset="0"/>
            </a:endParaRPr>
          </a:p>
          <a:p>
            <a:r>
              <a:rPr lang="en-US" sz="1100" noProof="1" smtClean="0">
                <a:latin typeface="Courier New" pitchFamily="49" charset="0"/>
                <a:cs typeface="Courier New" pitchFamily="49" charset="0"/>
              </a:rPr>
              <a:t>      ff1508e70600 call[Dispatcher]</a:t>
            </a:r>
          </a:p>
          <a:p>
            <a:r>
              <a:rPr lang="en-US" sz="1100" b="1" noProof="1" smtClean="0">
                <a:latin typeface="Courier New" pitchFamily="49" charset="0"/>
                <a:cs typeface="Courier New" pitchFamily="49" charset="0"/>
              </a:rPr>
              <a:t>Foo:  </a:t>
            </a:r>
            <a:r>
              <a:rPr lang="en-US" sz="1100" noProof="1" smtClean="0">
                <a:latin typeface="Courier New" pitchFamily="49" charset="0"/>
                <a:cs typeface="Courier New" pitchFamily="49" charset="0"/>
              </a:rPr>
              <a:t>ebf8         jmp  Foo-6</a:t>
            </a:r>
          </a:p>
          <a:p>
            <a:r>
              <a:rPr lang="en-US" sz="1100" noProof="1" smtClean="0">
                <a:latin typeface="Courier New" pitchFamily="49" charset="0"/>
                <a:cs typeface="Courier New" pitchFamily="49" charset="0"/>
              </a:rPr>
              <a:t>      cccccc</a:t>
            </a:r>
            <a:endParaRPr lang="en-US" sz="1100" i="1" noProof="1" smtClean="0">
              <a:latin typeface="Times New Roman" pitchFamily="18" charset="0"/>
              <a:cs typeface="Times New Roman" pitchFamily="18" charset="0"/>
            </a:endParaRPr>
          </a:p>
          <a:p>
            <a:r>
              <a:rPr lang="en-US" sz="1100" noProof="1" smtClean="0">
                <a:latin typeface="Courier New" pitchFamily="49" charset="0"/>
                <a:cs typeface="Courier New" pitchFamily="49" charset="0"/>
              </a:rPr>
              <a:t>Foo2</a:t>
            </a:r>
            <a:r>
              <a:rPr lang="en-US" sz="1100" b="1" noProof="1" smtClean="0">
                <a:latin typeface="Courier New" pitchFamily="49" charset="0"/>
                <a:cs typeface="Courier New" pitchFamily="49" charset="0"/>
              </a:rPr>
              <a:t>: </a:t>
            </a:r>
            <a:r>
              <a:rPr lang="en-US" sz="1100" noProof="1" smtClean="0">
                <a:latin typeface="Courier New" pitchFamily="49" charset="0"/>
                <a:cs typeface="Courier New" pitchFamily="49" charset="0"/>
              </a:rPr>
              <a:t>57           push rdi</a:t>
            </a:r>
          </a:p>
          <a:p>
            <a:endParaRPr lang="en-US" sz="400" noProof="1" smtClean="0">
              <a:latin typeface="Courier New" pitchFamily="49" charset="0"/>
              <a:cs typeface="Courier New" pitchFamily="49" charset="0"/>
            </a:endParaRPr>
          </a:p>
          <a:p>
            <a:r>
              <a:rPr lang="en-US" sz="1100" noProof="1" smtClean="0">
                <a:latin typeface="Courier New" pitchFamily="49" charset="0"/>
                <a:cs typeface="Courier New" pitchFamily="49" charset="0"/>
              </a:rPr>
              <a:t>      ...</a:t>
            </a:r>
          </a:p>
          <a:p>
            <a:endParaRPr lang="en-US" sz="600" noProof="1" smtClean="0">
              <a:latin typeface="Courier New" pitchFamily="49" charset="0"/>
              <a:cs typeface="Courier New" pitchFamily="49" charset="0"/>
            </a:endParaRPr>
          </a:p>
          <a:p>
            <a:r>
              <a:rPr lang="en-US" sz="1100" noProof="1">
                <a:latin typeface="Courier New" pitchFamily="49" charset="0"/>
                <a:cs typeface="Courier New" pitchFamily="49" charset="0"/>
              </a:rPr>
              <a:t> </a:t>
            </a:r>
            <a:r>
              <a:rPr lang="en-US" sz="1100" noProof="1" smtClean="0">
                <a:latin typeface="Courier New" pitchFamily="49" charset="0"/>
                <a:cs typeface="Courier New" pitchFamily="49" charset="0"/>
              </a:rPr>
              <a:t>     c3           ret</a:t>
            </a:r>
            <a:endParaRPr lang="en-US" sz="1100" noProof="1">
              <a:latin typeface="Courier New" pitchFamily="49" charset="0"/>
              <a:cs typeface="Courier New" pitchFamily="49" charset="0"/>
            </a:endParaRPr>
          </a:p>
        </p:txBody>
      </p:sp>
      <p:sp>
        <p:nvSpPr>
          <p:cNvPr id="12" name="U-Turn Arrow 11"/>
          <p:cNvSpPr/>
          <p:nvPr/>
        </p:nvSpPr>
        <p:spPr>
          <a:xfrm rot="16200000">
            <a:off x="1146573" y="3163271"/>
            <a:ext cx="228600" cy="128016"/>
          </a:xfrm>
          <a:prstGeom prst="uturnArrow">
            <a:avLst>
              <a:gd name="adj1" fmla="val 1474"/>
              <a:gd name="adj2" fmla="val 14565"/>
              <a:gd name="adj3" fmla="val 19783"/>
              <a:gd name="adj4" fmla="val 43750"/>
              <a:gd name="adj5" fmla="val 100000"/>
            </a:avLst>
          </a:prstGeom>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nvGrpSpPr>
          <p:cNvPr id="13" name="Group 16"/>
          <p:cNvGrpSpPr/>
          <p:nvPr/>
        </p:nvGrpSpPr>
        <p:grpSpPr>
          <a:xfrm>
            <a:off x="529173" y="2646034"/>
            <a:ext cx="762000" cy="685800"/>
            <a:chOff x="457200" y="1981200"/>
            <a:chExt cx="762000" cy="838200"/>
          </a:xfrm>
        </p:grpSpPr>
        <p:sp>
          <p:nvSpPr>
            <p:cNvPr id="14" name="U-Turn Arrow 13"/>
            <p:cNvSpPr/>
            <p:nvPr/>
          </p:nvSpPr>
          <p:spPr>
            <a:xfrm rot="5400000" flipV="1">
              <a:off x="266700" y="2171700"/>
              <a:ext cx="838200" cy="457200"/>
            </a:xfrm>
            <a:prstGeom prst="uturnArrow">
              <a:avLst>
                <a:gd name="adj1" fmla="val 1474"/>
                <a:gd name="adj2" fmla="val 5329"/>
                <a:gd name="adj3" fmla="val 19850"/>
                <a:gd name="adj4" fmla="val 42412"/>
                <a:gd name="adj5" fmla="val 63435"/>
              </a:avLst>
            </a:prstGeom>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914400" y="1981200"/>
              <a:ext cx="304800" cy="9144"/>
            </a:xfrm>
            <a:prstGeom prst="rect">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6" name="Rectangle 15"/>
          <p:cNvSpPr/>
          <p:nvPr/>
        </p:nvSpPr>
        <p:spPr>
          <a:xfrm>
            <a:off x="376773" y="1687124"/>
            <a:ext cx="3810000" cy="2743200"/>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Module with a traced function </a:t>
            </a:r>
            <a:r>
              <a:rPr lang="en-US" dirty="0" err="1" smtClean="0">
                <a:solidFill>
                  <a:schemeClr val="tx1"/>
                </a:solidFill>
              </a:rPr>
              <a:t>Foo</a:t>
            </a:r>
            <a:endParaRPr lang="en-US" dirty="0">
              <a:solidFill>
                <a:schemeClr val="tx1"/>
              </a:solidFill>
            </a:endParaRPr>
          </a:p>
        </p:txBody>
      </p:sp>
      <p:sp>
        <p:nvSpPr>
          <p:cNvPr id="18" name="Rectangle 17"/>
          <p:cNvSpPr/>
          <p:nvPr/>
        </p:nvSpPr>
        <p:spPr>
          <a:xfrm>
            <a:off x="4415373" y="1687124"/>
            <a:ext cx="2438400" cy="2743200"/>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Fay platform module</a:t>
            </a:r>
            <a:endParaRPr lang="en-US" dirty="0">
              <a:solidFill>
                <a:schemeClr val="tx1"/>
              </a:solidFill>
            </a:endParaRPr>
          </a:p>
        </p:txBody>
      </p:sp>
      <p:sp>
        <p:nvSpPr>
          <p:cNvPr id="19" name="TextBox 18"/>
          <p:cNvSpPr txBox="1"/>
          <p:nvPr/>
        </p:nvSpPr>
        <p:spPr>
          <a:xfrm>
            <a:off x="4491573" y="2078066"/>
            <a:ext cx="2308645" cy="2323713"/>
          </a:xfrm>
          <a:prstGeom prst="rect">
            <a:avLst/>
          </a:prstGeom>
          <a:noFill/>
        </p:spPr>
        <p:txBody>
          <a:bodyPr wrap="none" rtlCol="0">
            <a:spAutoFit/>
          </a:bodyPr>
          <a:lstStyle/>
          <a:p>
            <a:endParaRPr lang="en-US" sz="1100" b="1" noProof="1">
              <a:latin typeface="Courier New" pitchFamily="49" charset="0"/>
              <a:cs typeface="Courier New" pitchFamily="49" charset="0"/>
            </a:endParaRPr>
          </a:p>
          <a:p>
            <a:endParaRPr lang="en-US" sz="1100" b="1" noProof="1" smtClean="0">
              <a:latin typeface="Courier New" pitchFamily="49" charset="0"/>
              <a:cs typeface="Courier New" pitchFamily="49" charset="0"/>
            </a:endParaRPr>
          </a:p>
          <a:p>
            <a:endParaRPr lang="en-US" sz="1100" b="1" noProof="1">
              <a:latin typeface="Courier New" pitchFamily="49" charset="0"/>
              <a:cs typeface="Courier New" pitchFamily="49" charset="0"/>
            </a:endParaRPr>
          </a:p>
          <a:p>
            <a:endParaRPr lang="en-US" sz="1100" noProof="1" smtClean="0">
              <a:latin typeface="Courier New" pitchFamily="49" charset="0"/>
              <a:cs typeface="Courier New" pitchFamily="49" charset="0"/>
            </a:endParaRPr>
          </a:p>
          <a:p>
            <a:r>
              <a:rPr lang="en-US" sz="1100" b="1" noProof="1" smtClean="0">
                <a:latin typeface="Courier New" pitchFamily="49" charset="0"/>
                <a:cs typeface="Courier New" pitchFamily="49" charset="0"/>
              </a:rPr>
              <a:t>Dispatcher:</a:t>
            </a:r>
          </a:p>
          <a:p>
            <a:r>
              <a:rPr lang="en-US" sz="1100" noProof="1" smtClean="0">
                <a:latin typeface="Courier New" pitchFamily="49" charset="0"/>
                <a:cs typeface="Courier New" pitchFamily="49" charset="0"/>
              </a:rPr>
              <a:t>  t = lookup(return_addr)</a:t>
            </a:r>
          </a:p>
          <a:p>
            <a:r>
              <a:rPr lang="en-US" sz="800" noProof="1" smtClean="0">
                <a:latin typeface="Courier New" pitchFamily="49" charset="0"/>
                <a:cs typeface="Courier New" pitchFamily="49" charset="0"/>
              </a:rPr>
              <a:t>   ...</a:t>
            </a:r>
          </a:p>
          <a:p>
            <a:r>
              <a:rPr lang="en-US" sz="1100" noProof="1">
                <a:latin typeface="Courier New" pitchFamily="49" charset="0"/>
                <a:cs typeface="Courier New" pitchFamily="49" charset="0"/>
              </a:rPr>
              <a:t> </a:t>
            </a:r>
            <a:r>
              <a:rPr lang="en-US" sz="1100" noProof="1" smtClean="0">
                <a:latin typeface="Courier New" pitchFamily="49" charset="0"/>
                <a:cs typeface="Courier New" pitchFamily="49" charset="0"/>
              </a:rPr>
              <a:t> call t.entry_probes</a:t>
            </a:r>
          </a:p>
          <a:p>
            <a:r>
              <a:rPr lang="en-US" sz="800" noProof="1" smtClean="0">
                <a:latin typeface="Courier New" pitchFamily="49" charset="0"/>
                <a:cs typeface="Courier New" pitchFamily="49" charset="0"/>
              </a:rPr>
              <a:t>   ...</a:t>
            </a:r>
          </a:p>
          <a:p>
            <a:r>
              <a:rPr lang="en-US" sz="1100" noProof="1">
                <a:latin typeface="Courier New" pitchFamily="49" charset="0"/>
                <a:cs typeface="Courier New" pitchFamily="49" charset="0"/>
              </a:rPr>
              <a:t> </a:t>
            </a:r>
            <a:r>
              <a:rPr lang="en-US" sz="1100" noProof="1" smtClean="0">
                <a:latin typeface="Courier New" pitchFamily="49" charset="0"/>
                <a:cs typeface="Courier New" pitchFamily="49" charset="0"/>
              </a:rPr>
              <a:t> call t.Foo2_trampoline</a:t>
            </a:r>
          </a:p>
          <a:p>
            <a:r>
              <a:rPr lang="en-US" sz="800" noProof="1" smtClean="0">
                <a:latin typeface="Courier New" pitchFamily="49" charset="0"/>
                <a:cs typeface="Courier New" pitchFamily="49" charset="0"/>
              </a:rPr>
              <a:t>   ...</a:t>
            </a:r>
          </a:p>
          <a:p>
            <a:r>
              <a:rPr lang="en-US" sz="1100" noProof="1" smtClean="0">
                <a:latin typeface="Courier New" pitchFamily="49" charset="0"/>
                <a:cs typeface="Courier New" pitchFamily="49" charset="0"/>
              </a:rPr>
              <a:t>  call t.return_probes</a:t>
            </a:r>
          </a:p>
          <a:p>
            <a:r>
              <a:rPr lang="en-US" sz="1100" noProof="1" smtClean="0">
                <a:latin typeface="Courier New" pitchFamily="49" charset="0"/>
                <a:cs typeface="Courier New" pitchFamily="49" charset="0"/>
              </a:rPr>
              <a:t>  </a:t>
            </a:r>
            <a:r>
              <a:rPr lang="en-US" sz="800" noProof="1" smtClean="0">
                <a:solidFill>
                  <a:prstClr val="black"/>
                </a:solidFill>
                <a:latin typeface="Courier New" pitchFamily="49" charset="0"/>
                <a:cs typeface="Courier New" pitchFamily="49" charset="0"/>
              </a:rPr>
              <a:t>...</a:t>
            </a:r>
            <a:endParaRPr lang="en-US" sz="1100" noProof="1" smtClean="0">
              <a:latin typeface="Courier New" pitchFamily="49" charset="0"/>
              <a:cs typeface="Courier New" pitchFamily="49" charset="0"/>
            </a:endParaRPr>
          </a:p>
          <a:p>
            <a:r>
              <a:rPr lang="en-US" sz="1100" noProof="1" smtClean="0">
                <a:latin typeface="Courier New" pitchFamily="49" charset="0"/>
                <a:cs typeface="Courier New" pitchFamily="49" charset="0"/>
              </a:rPr>
              <a:t>  return </a:t>
            </a:r>
            <a:r>
              <a:rPr lang="en-US" sz="1100" i="1" noProof="1" smtClean="0">
                <a:latin typeface="Times New Roman" pitchFamily="18" charset="0"/>
                <a:cs typeface="Times New Roman" pitchFamily="18" charset="0"/>
              </a:rPr>
              <a:t>/* to after call Foo */</a:t>
            </a:r>
            <a:endParaRPr lang="en-US" sz="1100" i="1" noProof="1">
              <a:latin typeface="Times New Roman" pitchFamily="18" charset="0"/>
              <a:cs typeface="Times New Roman" pitchFamily="18" charset="0"/>
            </a:endParaRPr>
          </a:p>
        </p:txBody>
      </p:sp>
      <p:sp>
        <p:nvSpPr>
          <p:cNvPr id="20" name="Right Arrow 19"/>
          <p:cNvSpPr/>
          <p:nvPr/>
        </p:nvSpPr>
        <p:spPr>
          <a:xfrm rot="20419200">
            <a:off x="3889171" y="2958774"/>
            <a:ext cx="685800" cy="76200"/>
          </a:xfrm>
          <a:prstGeom prst="rightArrow">
            <a:avLst>
              <a:gd name="adj1" fmla="val 12800"/>
              <a:gd name="adj2" fmla="val 104000"/>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376773" y="1687124"/>
            <a:ext cx="3810000" cy="2743200"/>
          </a:xfrm>
          <a:prstGeom prst="roundRect">
            <a:avLst>
              <a:gd name="adj" fmla="val 8458"/>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4415373" y="1687124"/>
            <a:ext cx="2438400" cy="2743200"/>
          </a:xfrm>
          <a:prstGeom prst="roundRect">
            <a:avLst>
              <a:gd name="adj" fmla="val 8458"/>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76773" y="4876800"/>
            <a:ext cx="8310027" cy="1077218"/>
          </a:xfrm>
          <a:prstGeom prst="rect">
            <a:avLst/>
          </a:prstGeom>
          <a:noFill/>
        </p:spPr>
        <p:txBody>
          <a:bodyPr wrap="square" rtlCol="0">
            <a:spAutoFit/>
          </a:bodyPr>
          <a:lstStyle/>
          <a:p>
            <a:pPr marL="285750" indent="-285750">
              <a:buFont typeface="Arial" pitchFamily="34" charset="0"/>
              <a:buChar char="•"/>
            </a:pPr>
            <a:r>
              <a:rPr lang="en-US" sz="3200" dirty="0" smtClean="0"/>
              <a:t>Replace 1</a:t>
            </a:r>
            <a:r>
              <a:rPr lang="en-US" sz="3200" baseline="30000" dirty="0" smtClean="0"/>
              <a:t>st</a:t>
            </a:r>
            <a:r>
              <a:rPr lang="en-US" sz="3200" dirty="0" smtClean="0"/>
              <a:t> </a:t>
            </a:r>
            <a:r>
              <a:rPr lang="en-US" sz="3200" dirty="0" err="1" smtClean="0"/>
              <a:t>opcode</a:t>
            </a:r>
            <a:r>
              <a:rPr lang="en-US" sz="3200" dirty="0" smtClean="0"/>
              <a:t> of functions</a:t>
            </a:r>
          </a:p>
          <a:p>
            <a:pPr marL="285750" indent="-285750">
              <a:buFont typeface="Arial" pitchFamily="34" charset="0"/>
              <a:buChar char="•"/>
            </a:pPr>
            <a:r>
              <a:rPr lang="en-US" sz="3200" dirty="0" smtClean="0"/>
              <a:t>Fay dispatcher called via trampoline</a:t>
            </a:r>
          </a:p>
        </p:txBody>
      </p:sp>
      <p:sp>
        <p:nvSpPr>
          <p:cNvPr id="3" name="Rectangle 2"/>
          <p:cNvSpPr/>
          <p:nvPr/>
        </p:nvSpPr>
        <p:spPr>
          <a:xfrm>
            <a:off x="757773" y="6291174"/>
            <a:ext cx="8229600" cy="369332"/>
          </a:xfrm>
          <a:prstGeom prst="rect">
            <a:avLst/>
          </a:prstGeom>
        </p:spPr>
        <p:txBody>
          <a:bodyPr wrap="square">
            <a:spAutoFit/>
          </a:bodyPr>
          <a:lstStyle/>
          <a:p>
            <a:r>
              <a:rPr lang="en-US" dirty="0">
                <a:solidFill>
                  <a:schemeClr val="bg1">
                    <a:lumMod val="75000"/>
                  </a:schemeClr>
                </a:solidFill>
              </a:rPr>
              <a:t>http://</a:t>
            </a:r>
            <a:r>
              <a:rPr lang="en-US" dirty="0" err="1">
                <a:solidFill>
                  <a:schemeClr val="bg1">
                    <a:lumMod val="75000"/>
                  </a:schemeClr>
                </a:solidFill>
              </a:rPr>
              <a:t>www.sigops.org</a:t>
            </a:r>
            <a:r>
              <a:rPr lang="en-US" dirty="0">
                <a:solidFill>
                  <a:schemeClr val="bg1">
                    <a:lumMod val="75000"/>
                  </a:schemeClr>
                </a:solidFill>
              </a:rPr>
              <a:t>/</a:t>
            </a:r>
            <a:r>
              <a:rPr lang="en-US" dirty="0" err="1">
                <a:solidFill>
                  <a:schemeClr val="bg1">
                    <a:lumMod val="75000"/>
                  </a:schemeClr>
                </a:solidFill>
              </a:rPr>
              <a:t>sosp</a:t>
            </a:r>
            <a:r>
              <a:rPr lang="en-US" dirty="0">
                <a:solidFill>
                  <a:schemeClr val="bg1">
                    <a:lumMod val="75000"/>
                  </a:schemeClr>
                </a:solidFill>
              </a:rPr>
              <a:t>/sosp11/current/2011-Cascais/22-erlingsson.pptx</a:t>
            </a:r>
            <a:endParaRPr lang="en-US" dirty="0">
              <a:solidFill>
                <a:schemeClr val="bg1">
                  <a:lumMod val="75000"/>
                </a:schemeClr>
              </a:solidFill>
            </a:endParaRPr>
          </a:p>
        </p:txBody>
      </p:sp>
    </p:spTree>
    <p:extLst>
      <p:ext uri="{BB962C8B-B14F-4D97-AF65-F5344CB8AC3E}">
        <p14:creationId xmlns:p14="http://schemas.microsoft.com/office/powerpoint/2010/main" val="1984356439"/>
      </p:ext>
    </p:extLst>
  </p:cSld>
  <p:clrMapOvr>
    <a:masterClrMapping/>
  </p:clrMapOvr>
  <mc:AlternateContent xmlns:mc="http://schemas.openxmlformats.org/markup-compatibility/2006" xmlns:p14="http://schemas.microsoft.com/office/powerpoint/2010/main">
    <mc:Choice Requires="p14">
      <p:transition spd="slow" p14:dur="2000" advTm="15352"/>
    </mc:Choice>
    <mc:Fallback xmlns="">
      <p:transition spd="slow" advTm="15352"/>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Low-Level Code </a:t>
            </a:r>
            <a:r>
              <a:rPr lang="de-CH" dirty="0" smtClean="0"/>
              <a:t>Instrumentation</a:t>
            </a:r>
            <a:endParaRPr lang="de-CH" dirty="0"/>
          </a:p>
        </p:txBody>
      </p:sp>
      <p:sp>
        <p:nvSpPr>
          <p:cNvPr id="6" name="Oval 5"/>
          <p:cNvSpPr/>
          <p:nvPr/>
        </p:nvSpPr>
        <p:spPr>
          <a:xfrm>
            <a:off x="7844373" y="3668324"/>
            <a:ext cx="457200" cy="457200"/>
          </a:xfrm>
          <a:prstGeom prst="ellipse">
            <a:avLst/>
          </a:prstGeom>
          <a:ln w="9525"/>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smtClean="0"/>
              <a:t>PF5</a:t>
            </a:r>
            <a:endParaRPr lang="en-US" sz="1400" dirty="0"/>
          </a:p>
        </p:txBody>
      </p:sp>
      <p:sp>
        <p:nvSpPr>
          <p:cNvPr id="8" name="Oval 7"/>
          <p:cNvSpPr/>
          <p:nvPr/>
        </p:nvSpPr>
        <p:spPr>
          <a:xfrm>
            <a:off x="7116493" y="3107628"/>
            <a:ext cx="457200" cy="457200"/>
          </a:xfrm>
          <a:prstGeom prst="ellipse">
            <a:avLst/>
          </a:prstGeom>
          <a:ln w="9525"/>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smtClean="0"/>
              <a:t>PF3</a:t>
            </a:r>
            <a:endParaRPr lang="en-US" sz="1400" dirty="0"/>
          </a:p>
        </p:txBody>
      </p:sp>
      <p:sp>
        <p:nvSpPr>
          <p:cNvPr id="9" name="Oval 8"/>
          <p:cNvSpPr/>
          <p:nvPr/>
        </p:nvSpPr>
        <p:spPr>
          <a:xfrm>
            <a:off x="7116493" y="3668324"/>
            <a:ext cx="457200" cy="457200"/>
          </a:xfrm>
          <a:prstGeom prst="ellipse">
            <a:avLst/>
          </a:prstGeom>
          <a:ln w="9525"/>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smtClean="0"/>
              <a:t>PF4</a:t>
            </a:r>
            <a:endParaRPr lang="en-US" sz="1400" dirty="0"/>
          </a:p>
        </p:txBody>
      </p:sp>
      <p:sp>
        <p:nvSpPr>
          <p:cNvPr id="11" name="TextBox 10"/>
          <p:cNvSpPr txBox="1"/>
          <p:nvPr/>
        </p:nvSpPr>
        <p:spPr>
          <a:xfrm>
            <a:off x="757773" y="2171143"/>
            <a:ext cx="3158237" cy="2108269"/>
          </a:xfrm>
          <a:prstGeom prst="rect">
            <a:avLst/>
          </a:prstGeom>
          <a:noFill/>
        </p:spPr>
        <p:txBody>
          <a:bodyPr wrap="none" rtlCol="0">
            <a:spAutoFit/>
          </a:bodyPr>
          <a:lstStyle/>
          <a:p>
            <a:r>
              <a:rPr lang="en-US" sz="1100" b="1" noProof="1" smtClean="0">
                <a:latin typeface="Courier New" pitchFamily="49" charset="0"/>
                <a:cs typeface="Courier New" pitchFamily="49" charset="0"/>
              </a:rPr>
              <a:t>Caller:</a:t>
            </a:r>
          </a:p>
          <a:p>
            <a:r>
              <a:rPr lang="en-US" sz="1100" noProof="1" smtClean="0">
                <a:latin typeface="Courier New" pitchFamily="49" charset="0"/>
                <a:cs typeface="Courier New" pitchFamily="49" charset="0"/>
              </a:rPr>
              <a:t>      ...</a:t>
            </a:r>
          </a:p>
          <a:p>
            <a:r>
              <a:rPr lang="en-US" sz="1100" noProof="1" smtClean="0">
                <a:latin typeface="Courier New" pitchFamily="49" charset="0"/>
                <a:cs typeface="Courier New" pitchFamily="49" charset="0"/>
              </a:rPr>
              <a:t>      e8ab62ffff   call Foo</a:t>
            </a:r>
          </a:p>
          <a:p>
            <a:r>
              <a:rPr lang="en-US" sz="1100" noProof="1" smtClean="0">
                <a:latin typeface="Courier New" pitchFamily="49" charset="0"/>
                <a:cs typeface="Courier New" pitchFamily="49" charset="0"/>
              </a:rPr>
              <a:t>      ...</a:t>
            </a:r>
          </a:p>
          <a:p>
            <a:endParaRPr lang="en-US" sz="1100" noProof="1" smtClean="0">
              <a:latin typeface="Courier New" pitchFamily="49" charset="0"/>
              <a:cs typeface="Courier New" pitchFamily="49" charset="0"/>
            </a:endParaRPr>
          </a:p>
          <a:p>
            <a:r>
              <a:rPr lang="en-US" sz="1100" noProof="1" smtClean="0">
                <a:latin typeface="Courier New" pitchFamily="49" charset="0"/>
                <a:cs typeface="Courier New" pitchFamily="49" charset="0"/>
              </a:rPr>
              <a:t>      ff1508e70600 call[Dispatcher]</a:t>
            </a:r>
          </a:p>
          <a:p>
            <a:r>
              <a:rPr lang="en-US" sz="1100" b="1" noProof="1" smtClean="0">
                <a:latin typeface="Courier New" pitchFamily="49" charset="0"/>
                <a:cs typeface="Courier New" pitchFamily="49" charset="0"/>
              </a:rPr>
              <a:t>Foo:  </a:t>
            </a:r>
            <a:r>
              <a:rPr lang="en-US" sz="1100" noProof="1" smtClean="0">
                <a:latin typeface="Courier New" pitchFamily="49" charset="0"/>
                <a:cs typeface="Courier New" pitchFamily="49" charset="0"/>
              </a:rPr>
              <a:t>ebf8         jmp  Foo-6</a:t>
            </a:r>
          </a:p>
          <a:p>
            <a:r>
              <a:rPr lang="en-US" sz="1100" noProof="1" smtClean="0">
                <a:latin typeface="Courier New" pitchFamily="49" charset="0"/>
                <a:cs typeface="Courier New" pitchFamily="49" charset="0"/>
              </a:rPr>
              <a:t>      cccccc</a:t>
            </a:r>
            <a:endParaRPr lang="en-US" sz="1100" i="1" noProof="1" smtClean="0">
              <a:latin typeface="Times New Roman" pitchFamily="18" charset="0"/>
              <a:cs typeface="Times New Roman" pitchFamily="18" charset="0"/>
            </a:endParaRPr>
          </a:p>
          <a:p>
            <a:r>
              <a:rPr lang="en-US" sz="1100" noProof="1" smtClean="0">
                <a:latin typeface="Courier New" pitchFamily="49" charset="0"/>
                <a:cs typeface="Courier New" pitchFamily="49" charset="0"/>
              </a:rPr>
              <a:t>Foo2</a:t>
            </a:r>
            <a:r>
              <a:rPr lang="en-US" sz="1100" b="1" noProof="1" smtClean="0">
                <a:latin typeface="Courier New" pitchFamily="49" charset="0"/>
                <a:cs typeface="Courier New" pitchFamily="49" charset="0"/>
              </a:rPr>
              <a:t>: </a:t>
            </a:r>
            <a:r>
              <a:rPr lang="en-US" sz="1100" noProof="1" smtClean="0">
                <a:latin typeface="Courier New" pitchFamily="49" charset="0"/>
                <a:cs typeface="Courier New" pitchFamily="49" charset="0"/>
              </a:rPr>
              <a:t>57           push rdi</a:t>
            </a:r>
          </a:p>
          <a:p>
            <a:endParaRPr lang="en-US" sz="400" noProof="1" smtClean="0">
              <a:latin typeface="Courier New" pitchFamily="49" charset="0"/>
              <a:cs typeface="Courier New" pitchFamily="49" charset="0"/>
            </a:endParaRPr>
          </a:p>
          <a:p>
            <a:r>
              <a:rPr lang="en-US" sz="1100" noProof="1" smtClean="0">
                <a:latin typeface="Courier New" pitchFamily="49" charset="0"/>
                <a:cs typeface="Courier New" pitchFamily="49" charset="0"/>
              </a:rPr>
              <a:t>      ...</a:t>
            </a:r>
          </a:p>
          <a:p>
            <a:endParaRPr lang="en-US" sz="600" noProof="1" smtClean="0">
              <a:latin typeface="Courier New" pitchFamily="49" charset="0"/>
              <a:cs typeface="Courier New" pitchFamily="49" charset="0"/>
            </a:endParaRPr>
          </a:p>
          <a:p>
            <a:r>
              <a:rPr lang="en-US" sz="1100" noProof="1">
                <a:latin typeface="Courier New" pitchFamily="49" charset="0"/>
                <a:cs typeface="Courier New" pitchFamily="49" charset="0"/>
              </a:rPr>
              <a:t> </a:t>
            </a:r>
            <a:r>
              <a:rPr lang="en-US" sz="1100" noProof="1" smtClean="0">
                <a:latin typeface="Courier New" pitchFamily="49" charset="0"/>
                <a:cs typeface="Courier New" pitchFamily="49" charset="0"/>
              </a:rPr>
              <a:t>     c3           ret</a:t>
            </a:r>
            <a:endParaRPr lang="en-US" sz="1100" noProof="1">
              <a:latin typeface="Courier New" pitchFamily="49" charset="0"/>
              <a:cs typeface="Courier New" pitchFamily="49" charset="0"/>
            </a:endParaRPr>
          </a:p>
        </p:txBody>
      </p:sp>
      <p:sp>
        <p:nvSpPr>
          <p:cNvPr id="12" name="U-Turn Arrow 11"/>
          <p:cNvSpPr/>
          <p:nvPr/>
        </p:nvSpPr>
        <p:spPr>
          <a:xfrm rot="16200000">
            <a:off x="1146573" y="3163271"/>
            <a:ext cx="228600" cy="128016"/>
          </a:xfrm>
          <a:prstGeom prst="uturnArrow">
            <a:avLst>
              <a:gd name="adj1" fmla="val 1474"/>
              <a:gd name="adj2" fmla="val 14565"/>
              <a:gd name="adj3" fmla="val 19783"/>
              <a:gd name="adj4" fmla="val 43750"/>
              <a:gd name="adj5" fmla="val 100000"/>
            </a:avLst>
          </a:prstGeom>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nvGrpSpPr>
          <p:cNvPr id="13" name="Group 16"/>
          <p:cNvGrpSpPr/>
          <p:nvPr/>
        </p:nvGrpSpPr>
        <p:grpSpPr>
          <a:xfrm>
            <a:off x="529173" y="2646034"/>
            <a:ext cx="762000" cy="685800"/>
            <a:chOff x="457200" y="1981200"/>
            <a:chExt cx="762000" cy="838200"/>
          </a:xfrm>
        </p:grpSpPr>
        <p:sp>
          <p:nvSpPr>
            <p:cNvPr id="14" name="U-Turn Arrow 13"/>
            <p:cNvSpPr/>
            <p:nvPr/>
          </p:nvSpPr>
          <p:spPr>
            <a:xfrm rot="5400000" flipV="1">
              <a:off x="266700" y="2171700"/>
              <a:ext cx="838200" cy="457200"/>
            </a:xfrm>
            <a:prstGeom prst="uturnArrow">
              <a:avLst>
                <a:gd name="adj1" fmla="val 1474"/>
                <a:gd name="adj2" fmla="val 5329"/>
                <a:gd name="adj3" fmla="val 19850"/>
                <a:gd name="adj4" fmla="val 42412"/>
                <a:gd name="adj5" fmla="val 63435"/>
              </a:avLst>
            </a:prstGeom>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914400" y="1981200"/>
              <a:ext cx="304800" cy="9144"/>
            </a:xfrm>
            <a:prstGeom prst="rect">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6" name="Rectangle 15"/>
          <p:cNvSpPr/>
          <p:nvPr/>
        </p:nvSpPr>
        <p:spPr>
          <a:xfrm>
            <a:off x="376773" y="1687124"/>
            <a:ext cx="3810000" cy="2743200"/>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Module with a traced function </a:t>
            </a:r>
            <a:r>
              <a:rPr lang="en-US" dirty="0" err="1" smtClean="0">
                <a:solidFill>
                  <a:schemeClr val="tx1"/>
                </a:solidFill>
              </a:rPr>
              <a:t>Foo</a:t>
            </a:r>
            <a:endParaRPr lang="en-US" dirty="0">
              <a:solidFill>
                <a:schemeClr val="tx1"/>
              </a:solidFill>
            </a:endParaRPr>
          </a:p>
        </p:txBody>
      </p:sp>
      <p:sp>
        <p:nvSpPr>
          <p:cNvPr id="17" name="Right Arrow 16"/>
          <p:cNvSpPr/>
          <p:nvPr/>
        </p:nvSpPr>
        <p:spPr>
          <a:xfrm flipH="1">
            <a:off x="3333943" y="3596340"/>
            <a:ext cx="1371600" cy="76200"/>
          </a:xfrm>
          <a:prstGeom prst="rightArrow">
            <a:avLst>
              <a:gd name="adj1" fmla="val 12800"/>
              <a:gd name="adj2" fmla="val 10400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415373" y="1687124"/>
            <a:ext cx="2438400" cy="2743200"/>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Fay platform module</a:t>
            </a:r>
            <a:endParaRPr lang="en-US" dirty="0">
              <a:solidFill>
                <a:schemeClr val="tx1"/>
              </a:solidFill>
            </a:endParaRPr>
          </a:p>
        </p:txBody>
      </p:sp>
      <p:sp>
        <p:nvSpPr>
          <p:cNvPr id="19" name="TextBox 18"/>
          <p:cNvSpPr txBox="1"/>
          <p:nvPr/>
        </p:nvSpPr>
        <p:spPr>
          <a:xfrm>
            <a:off x="4491573" y="2078066"/>
            <a:ext cx="2308645" cy="2323713"/>
          </a:xfrm>
          <a:prstGeom prst="rect">
            <a:avLst/>
          </a:prstGeom>
          <a:noFill/>
        </p:spPr>
        <p:txBody>
          <a:bodyPr wrap="none" rtlCol="0">
            <a:spAutoFit/>
          </a:bodyPr>
          <a:lstStyle/>
          <a:p>
            <a:endParaRPr lang="en-US" sz="1100" b="1" noProof="1" smtClean="0">
              <a:latin typeface="Courier New" pitchFamily="49" charset="0"/>
              <a:cs typeface="Courier New" pitchFamily="49" charset="0"/>
            </a:endParaRPr>
          </a:p>
          <a:p>
            <a:endParaRPr lang="en-US" sz="1100" b="1" noProof="1">
              <a:latin typeface="Courier New" pitchFamily="49" charset="0"/>
              <a:cs typeface="Courier New" pitchFamily="49" charset="0"/>
            </a:endParaRPr>
          </a:p>
          <a:p>
            <a:endParaRPr lang="en-US" sz="1100" b="1" noProof="1" smtClean="0">
              <a:latin typeface="Courier New" pitchFamily="49" charset="0"/>
              <a:cs typeface="Courier New" pitchFamily="49" charset="0"/>
            </a:endParaRPr>
          </a:p>
          <a:p>
            <a:endParaRPr lang="en-US" sz="1100" b="1" noProof="1">
              <a:latin typeface="Courier New" pitchFamily="49" charset="0"/>
              <a:cs typeface="Courier New" pitchFamily="49" charset="0"/>
            </a:endParaRPr>
          </a:p>
          <a:p>
            <a:r>
              <a:rPr lang="en-US" sz="1100" b="1" noProof="1" smtClean="0">
                <a:latin typeface="Courier New" pitchFamily="49" charset="0"/>
                <a:cs typeface="Courier New" pitchFamily="49" charset="0"/>
              </a:rPr>
              <a:t>Dispatcher:</a:t>
            </a:r>
          </a:p>
          <a:p>
            <a:r>
              <a:rPr lang="en-US" sz="1100" noProof="1" smtClean="0">
                <a:latin typeface="Courier New" pitchFamily="49" charset="0"/>
                <a:cs typeface="Courier New" pitchFamily="49" charset="0"/>
              </a:rPr>
              <a:t>  t = lookup(return_addr)</a:t>
            </a:r>
          </a:p>
          <a:p>
            <a:r>
              <a:rPr lang="en-US" sz="800" noProof="1" smtClean="0">
                <a:latin typeface="Courier New" pitchFamily="49" charset="0"/>
                <a:cs typeface="Courier New" pitchFamily="49" charset="0"/>
              </a:rPr>
              <a:t>   ...</a:t>
            </a:r>
          </a:p>
          <a:p>
            <a:r>
              <a:rPr lang="en-US" sz="1100" noProof="1">
                <a:latin typeface="Courier New" pitchFamily="49" charset="0"/>
                <a:cs typeface="Courier New" pitchFamily="49" charset="0"/>
              </a:rPr>
              <a:t> </a:t>
            </a:r>
            <a:r>
              <a:rPr lang="en-US" sz="1100" noProof="1" smtClean="0">
                <a:latin typeface="Courier New" pitchFamily="49" charset="0"/>
                <a:cs typeface="Courier New" pitchFamily="49" charset="0"/>
              </a:rPr>
              <a:t> call t.entry_probes</a:t>
            </a:r>
          </a:p>
          <a:p>
            <a:r>
              <a:rPr lang="en-US" sz="800" noProof="1" smtClean="0">
                <a:latin typeface="Courier New" pitchFamily="49" charset="0"/>
                <a:cs typeface="Courier New" pitchFamily="49" charset="0"/>
              </a:rPr>
              <a:t>   ...</a:t>
            </a:r>
          </a:p>
          <a:p>
            <a:r>
              <a:rPr lang="en-US" sz="1100" noProof="1">
                <a:latin typeface="Courier New" pitchFamily="49" charset="0"/>
                <a:cs typeface="Courier New" pitchFamily="49" charset="0"/>
              </a:rPr>
              <a:t> </a:t>
            </a:r>
            <a:r>
              <a:rPr lang="en-US" sz="1100" noProof="1" smtClean="0">
                <a:latin typeface="Courier New" pitchFamily="49" charset="0"/>
                <a:cs typeface="Courier New" pitchFamily="49" charset="0"/>
              </a:rPr>
              <a:t> call t.Foo2_trampoline</a:t>
            </a:r>
          </a:p>
          <a:p>
            <a:r>
              <a:rPr lang="en-US" sz="800" noProof="1" smtClean="0">
                <a:latin typeface="Courier New" pitchFamily="49" charset="0"/>
                <a:cs typeface="Courier New" pitchFamily="49" charset="0"/>
              </a:rPr>
              <a:t>   ...</a:t>
            </a:r>
          </a:p>
          <a:p>
            <a:r>
              <a:rPr lang="en-US" sz="1100" noProof="1" smtClean="0">
                <a:latin typeface="Courier New" pitchFamily="49" charset="0"/>
                <a:cs typeface="Courier New" pitchFamily="49" charset="0"/>
              </a:rPr>
              <a:t>  call t.return_probes</a:t>
            </a:r>
          </a:p>
          <a:p>
            <a:r>
              <a:rPr lang="en-US" sz="1100" noProof="1" smtClean="0">
                <a:latin typeface="Courier New" pitchFamily="49" charset="0"/>
                <a:cs typeface="Courier New" pitchFamily="49" charset="0"/>
              </a:rPr>
              <a:t>  </a:t>
            </a:r>
            <a:r>
              <a:rPr lang="en-US" sz="800" noProof="1" smtClean="0">
                <a:solidFill>
                  <a:prstClr val="black"/>
                </a:solidFill>
                <a:latin typeface="Courier New" pitchFamily="49" charset="0"/>
                <a:cs typeface="Courier New" pitchFamily="49" charset="0"/>
              </a:rPr>
              <a:t>...</a:t>
            </a:r>
            <a:endParaRPr lang="en-US" sz="1100" noProof="1" smtClean="0">
              <a:latin typeface="Courier New" pitchFamily="49" charset="0"/>
              <a:cs typeface="Courier New" pitchFamily="49" charset="0"/>
            </a:endParaRPr>
          </a:p>
          <a:p>
            <a:r>
              <a:rPr lang="en-US" sz="1100" noProof="1" smtClean="0">
                <a:latin typeface="Courier New" pitchFamily="49" charset="0"/>
                <a:cs typeface="Courier New" pitchFamily="49" charset="0"/>
              </a:rPr>
              <a:t>  return </a:t>
            </a:r>
            <a:r>
              <a:rPr lang="en-US" sz="1100" i="1" noProof="1" smtClean="0">
                <a:latin typeface="Times New Roman" pitchFamily="18" charset="0"/>
                <a:cs typeface="Times New Roman" pitchFamily="18" charset="0"/>
              </a:rPr>
              <a:t>/* to after call Foo */</a:t>
            </a:r>
            <a:endParaRPr lang="en-US" sz="1100" i="1" noProof="1">
              <a:latin typeface="Times New Roman" pitchFamily="18" charset="0"/>
              <a:cs typeface="Times New Roman" pitchFamily="18" charset="0"/>
            </a:endParaRPr>
          </a:p>
        </p:txBody>
      </p:sp>
      <p:sp>
        <p:nvSpPr>
          <p:cNvPr id="20" name="Right Arrow 19"/>
          <p:cNvSpPr/>
          <p:nvPr/>
        </p:nvSpPr>
        <p:spPr>
          <a:xfrm rot="20419200">
            <a:off x="3889171" y="2958774"/>
            <a:ext cx="685800" cy="76200"/>
          </a:xfrm>
          <a:prstGeom prst="rightArrow">
            <a:avLst>
              <a:gd name="adj1" fmla="val 12800"/>
              <a:gd name="adj2" fmla="val 104000"/>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84957">
            <a:off x="3367163" y="3927610"/>
            <a:ext cx="1371600" cy="76200"/>
          </a:xfrm>
          <a:prstGeom prst="rightArrow">
            <a:avLst>
              <a:gd name="adj1" fmla="val 12800"/>
              <a:gd name="adj2" fmla="val 104000"/>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3282738" y="3707949"/>
            <a:ext cx="65835" cy="417575"/>
          </a:xfrm>
          <a:custGeom>
            <a:avLst/>
            <a:gdLst>
              <a:gd name="connsiteX0" fmla="*/ 709574 w 883920"/>
              <a:gd name="connsiteY0" fmla="*/ 0 h 2553004"/>
              <a:gd name="connsiteX1" fmla="*/ 21946 w 883920"/>
              <a:gd name="connsiteY1" fmla="*/ 307238 h 2553004"/>
              <a:gd name="connsiteX2" fmla="*/ 841248 w 883920"/>
              <a:gd name="connsiteY2" fmla="*/ 607161 h 2553004"/>
              <a:gd name="connsiteX3" fmla="*/ 146304 w 883920"/>
              <a:gd name="connsiteY3" fmla="*/ 1038758 h 2553004"/>
              <a:gd name="connsiteX4" fmla="*/ 863194 w 883920"/>
              <a:gd name="connsiteY4" fmla="*/ 1345996 h 2553004"/>
              <a:gd name="connsiteX5" fmla="*/ 270662 w 883920"/>
              <a:gd name="connsiteY5" fmla="*/ 1689811 h 2553004"/>
              <a:gd name="connsiteX6" fmla="*/ 833933 w 883920"/>
              <a:gd name="connsiteY6" fmla="*/ 1989734 h 2553004"/>
              <a:gd name="connsiteX7" fmla="*/ 365760 w 883920"/>
              <a:gd name="connsiteY7" fmla="*/ 2260396 h 2553004"/>
              <a:gd name="connsiteX8" fmla="*/ 819302 w 883920"/>
              <a:gd name="connsiteY8" fmla="*/ 2553004 h 2553004"/>
              <a:gd name="connsiteX0" fmla="*/ 566928 w 741274"/>
              <a:gd name="connsiteY0" fmla="*/ 0 h 2553004"/>
              <a:gd name="connsiteX1" fmla="*/ 24994 w 741274"/>
              <a:gd name="connsiteY1" fmla="*/ 282854 h 2553004"/>
              <a:gd name="connsiteX2" fmla="*/ 698602 w 741274"/>
              <a:gd name="connsiteY2" fmla="*/ 607161 h 2553004"/>
              <a:gd name="connsiteX3" fmla="*/ 3658 w 741274"/>
              <a:gd name="connsiteY3" fmla="*/ 1038758 h 2553004"/>
              <a:gd name="connsiteX4" fmla="*/ 720548 w 741274"/>
              <a:gd name="connsiteY4" fmla="*/ 1345996 h 2553004"/>
              <a:gd name="connsiteX5" fmla="*/ 128016 w 741274"/>
              <a:gd name="connsiteY5" fmla="*/ 1689811 h 2553004"/>
              <a:gd name="connsiteX6" fmla="*/ 691287 w 741274"/>
              <a:gd name="connsiteY6" fmla="*/ 1989734 h 2553004"/>
              <a:gd name="connsiteX7" fmla="*/ 223114 w 741274"/>
              <a:gd name="connsiteY7" fmla="*/ 2260396 h 2553004"/>
              <a:gd name="connsiteX8" fmla="*/ 676656 w 741274"/>
              <a:gd name="connsiteY8" fmla="*/ 2553004 h 2553004"/>
              <a:gd name="connsiteX0" fmla="*/ 563880 w 734670"/>
              <a:gd name="connsiteY0" fmla="*/ 0 h 2553004"/>
              <a:gd name="connsiteX1" fmla="*/ 21946 w 734670"/>
              <a:gd name="connsiteY1" fmla="*/ 282854 h 2553004"/>
              <a:gd name="connsiteX2" fmla="*/ 695554 w 734670"/>
              <a:gd name="connsiteY2" fmla="*/ 607161 h 2553004"/>
              <a:gd name="connsiteX3" fmla="*/ 21946 w 734670"/>
              <a:gd name="connsiteY3" fmla="*/ 1044854 h 2553004"/>
              <a:gd name="connsiteX4" fmla="*/ 717500 w 734670"/>
              <a:gd name="connsiteY4" fmla="*/ 1345996 h 2553004"/>
              <a:gd name="connsiteX5" fmla="*/ 124968 w 734670"/>
              <a:gd name="connsiteY5" fmla="*/ 1689811 h 2553004"/>
              <a:gd name="connsiteX6" fmla="*/ 688239 w 734670"/>
              <a:gd name="connsiteY6" fmla="*/ 1989734 h 2553004"/>
              <a:gd name="connsiteX7" fmla="*/ 220066 w 734670"/>
              <a:gd name="connsiteY7" fmla="*/ 2260396 h 2553004"/>
              <a:gd name="connsiteX8" fmla="*/ 673608 w 734670"/>
              <a:gd name="connsiteY8" fmla="*/ 2553004 h 2553004"/>
              <a:gd name="connsiteX0" fmla="*/ 556260 w 727050"/>
              <a:gd name="connsiteY0" fmla="*/ 0 h 2553004"/>
              <a:gd name="connsiteX1" fmla="*/ 14326 w 727050"/>
              <a:gd name="connsiteY1" fmla="*/ 282854 h 2553004"/>
              <a:gd name="connsiteX2" fmla="*/ 623926 w 727050"/>
              <a:gd name="connsiteY2" fmla="*/ 587654 h 2553004"/>
              <a:gd name="connsiteX3" fmla="*/ 14326 w 727050"/>
              <a:gd name="connsiteY3" fmla="*/ 1044854 h 2553004"/>
              <a:gd name="connsiteX4" fmla="*/ 709880 w 727050"/>
              <a:gd name="connsiteY4" fmla="*/ 1345996 h 2553004"/>
              <a:gd name="connsiteX5" fmla="*/ 117348 w 727050"/>
              <a:gd name="connsiteY5" fmla="*/ 1689811 h 2553004"/>
              <a:gd name="connsiteX6" fmla="*/ 680619 w 727050"/>
              <a:gd name="connsiteY6" fmla="*/ 1989734 h 2553004"/>
              <a:gd name="connsiteX7" fmla="*/ 212446 w 727050"/>
              <a:gd name="connsiteY7" fmla="*/ 2260396 h 2553004"/>
              <a:gd name="connsiteX8" fmla="*/ 665988 w 727050"/>
              <a:gd name="connsiteY8" fmla="*/ 2553004 h 2553004"/>
              <a:gd name="connsiteX0" fmla="*/ 553212 w 693421"/>
              <a:gd name="connsiteY0" fmla="*/ 0 h 2553004"/>
              <a:gd name="connsiteX1" fmla="*/ 11278 w 693421"/>
              <a:gd name="connsiteY1" fmla="*/ 282854 h 2553004"/>
              <a:gd name="connsiteX2" fmla="*/ 620878 w 693421"/>
              <a:gd name="connsiteY2" fmla="*/ 587654 h 2553004"/>
              <a:gd name="connsiteX3" fmla="*/ 11278 w 693421"/>
              <a:gd name="connsiteY3" fmla="*/ 1044854 h 2553004"/>
              <a:gd name="connsiteX4" fmla="*/ 620878 w 693421"/>
              <a:gd name="connsiteY4" fmla="*/ 1349654 h 2553004"/>
              <a:gd name="connsiteX5" fmla="*/ 114300 w 693421"/>
              <a:gd name="connsiteY5" fmla="*/ 1689811 h 2553004"/>
              <a:gd name="connsiteX6" fmla="*/ 677571 w 693421"/>
              <a:gd name="connsiteY6" fmla="*/ 1989734 h 2553004"/>
              <a:gd name="connsiteX7" fmla="*/ 209398 w 693421"/>
              <a:gd name="connsiteY7" fmla="*/ 2260396 h 2553004"/>
              <a:gd name="connsiteX8" fmla="*/ 662940 w 693421"/>
              <a:gd name="connsiteY8" fmla="*/ 2553004 h 2553004"/>
              <a:gd name="connsiteX0" fmla="*/ 553212 w 697891"/>
              <a:gd name="connsiteY0" fmla="*/ 0 h 2553004"/>
              <a:gd name="connsiteX1" fmla="*/ 11278 w 697891"/>
              <a:gd name="connsiteY1" fmla="*/ 282854 h 2553004"/>
              <a:gd name="connsiteX2" fmla="*/ 620878 w 697891"/>
              <a:gd name="connsiteY2" fmla="*/ 587654 h 2553004"/>
              <a:gd name="connsiteX3" fmla="*/ 11278 w 697891"/>
              <a:gd name="connsiteY3" fmla="*/ 1044854 h 2553004"/>
              <a:gd name="connsiteX4" fmla="*/ 620878 w 697891"/>
              <a:gd name="connsiteY4" fmla="*/ 1349654 h 2553004"/>
              <a:gd name="connsiteX5" fmla="*/ 87479 w 697891"/>
              <a:gd name="connsiteY5" fmla="*/ 1730654 h 2553004"/>
              <a:gd name="connsiteX6" fmla="*/ 677571 w 697891"/>
              <a:gd name="connsiteY6" fmla="*/ 1989734 h 2553004"/>
              <a:gd name="connsiteX7" fmla="*/ 209398 w 697891"/>
              <a:gd name="connsiteY7" fmla="*/ 2260396 h 2553004"/>
              <a:gd name="connsiteX8" fmla="*/ 662940 w 697891"/>
              <a:gd name="connsiteY8" fmla="*/ 2553004 h 2553004"/>
              <a:gd name="connsiteX0" fmla="*/ 553212 w 710591"/>
              <a:gd name="connsiteY0" fmla="*/ 0 h 2553004"/>
              <a:gd name="connsiteX1" fmla="*/ 11278 w 710591"/>
              <a:gd name="connsiteY1" fmla="*/ 282854 h 2553004"/>
              <a:gd name="connsiteX2" fmla="*/ 620878 w 710591"/>
              <a:gd name="connsiteY2" fmla="*/ 587654 h 2553004"/>
              <a:gd name="connsiteX3" fmla="*/ 11278 w 710591"/>
              <a:gd name="connsiteY3" fmla="*/ 1044854 h 2553004"/>
              <a:gd name="connsiteX4" fmla="*/ 620878 w 710591"/>
              <a:gd name="connsiteY4" fmla="*/ 1349654 h 2553004"/>
              <a:gd name="connsiteX5" fmla="*/ 11279 w 710591"/>
              <a:gd name="connsiteY5" fmla="*/ 1730654 h 2553004"/>
              <a:gd name="connsiteX6" fmla="*/ 677571 w 710591"/>
              <a:gd name="connsiteY6" fmla="*/ 1989734 h 2553004"/>
              <a:gd name="connsiteX7" fmla="*/ 209398 w 710591"/>
              <a:gd name="connsiteY7" fmla="*/ 2260396 h 2553004"/>
              <a:gd name="connsiteX8" fmla="*/ 662940 w 710591"/>
              <a:gd name="connsiteY8" fmla="*/ 2553004 h 2553004"/>
              <a:gd name="connsiteX0" fmla="*/ 553212 w 662940"/>
              <a:gd name="connsiteY0" fmla="*/ 0 h 2553004"/>
              <a:gd name="connsiteX1" fmla="*/ 11278 w 662940"/>
              <a:gd name="connsiteY1" fmla="*/ 282854 h 2553004"/>
              <a:gd name="connsiteX2" fmla="*/ 620878 w 662940"/>
              <a:gd name="connsiteY2" fmla="*/ 587654 h 2553004"/>
              <a:gd name="connsiteX3" fmla="*/ 11278 w 662940"/>
              <a:gd name="connsiteY3" fmla="*/ 1044854 h 2553004"/>
              <a:gd name="connsiteX4" fmla="*/ 620878 w 662940"/>
              <a:gd name="connsiteY4" fmla="*/ 1349654 h 2553004"/>
              <a:gd name="connsiteX5" fmla="*/ 11279 w 662940"/>
              <a:gd name="connsiteY5" fmla="*/ 1730654 h 2553004"/>
              <a:gd name="connsiteX6" fmla="*/ 620879 w 662940"/>
              <a:gd name="connsiteY6" fmla="*/ 2035454 h 2553004"/>
              <a:gd name="connsiteX7" fmla="*/ 209398 w 662940"/>
              <a:gd name="connsiteY7" fmla="*/ 2260396 h 2553004"/>
              <a:gd name="connsiteX8" fmla="*/ 662940 w 662940"/>
              <a:gd name="connsiteY8" fmla="*/ 2553004 h 2553004"/>
              <a:gd name="connsiteX0" fmla="*/ 553212 w 662940"/>
              <a:gd name="connsiteY0" fmla="*/ 0 h 2553004"/>
              <a:gd name="connsiteX1" fmla="*/ 11278 w 662940"/>
              <a:gd name="connsiteY1" fmla="*/ 282854 h 2553004"/>
              <a:gd name="connsiteX2" fmla="*/ 620878 w 662940"/>
              <a:gd name="connsiteY2" fmla="*/ 587654 h 2553004"/>
              <a:gd name="connsiteX3" fmla="*/ 11278 w 662940"/>
              <a:gd name="connsiteY3" fmla="*/ 1044854 h 2553004"/>
              <a:gd name="connsiteX4" fmla="*/ 620878 w 662940"/>
              <a:gd name="connsiteY4" fmla="*/ 1349654 h 2553004"/>
              <a:gd name="connsiteX5" fmla="*/ 11279 w 662940"/>
              <a:gd name="connsiteY5" fmla="*/ 1730654 h 2553004"/>
              <a:gd name="connsiteX6" fmla="*/ 620879 w 662940"/>
              <a:gd name="connsiteY6" fmla="*/ 2035454 h 2553004"/>
              <a:gd name="connsiteX7" fmla="*/ 11279 w 662940"/>
              <a:gd name="connsiteY7" fmla="*/ 2264054 h 2553004"/>
              <a:gd name="connsiteX8" fmla="*/ 662940 w 662940"/>
              <a:gd name="connsiteY8" fmla="*/ 2553004 h 2553004"/>
              <a:gd name="connsiteX0" fmla="*/ 553212 w 620879"/>
              <a:gd name="connsiteY0" fmla="*/ 0 h 2568854"/>
              <a:gd name="connsiteX1" fmla="*/ 11278 w 620879"/>
              <a:gd name="connsiteY1" fmla="*/ 282854 h 2568854"/>
              <a:gd name="connsiteX2" fmla="*/ 620878 w 620879"/>
              <a:gd name="connsiteY2" fmla="*/ 587654 h 2568854"/>
              <a:gd name="connsiteX3" fmla="*/ 11278 w 620879"/>
              <a:gd name="connsiteY3" fmla="*/ 1044854 h 2568854"/>
              <a:gd name="connsiteX4" fmla="*/ 620878 w 620879"/>
              <a:gd name="connsiteY4" fmla="*/ 1349654 h 2568854"/>
              <a:gd name="connsiteX5" fmla="*/ 11279 w 620879"/>
              <a:gd name="connsiteY5" fmla="*/ 1730654 h 2568854"/>
              <a:gd name="connsiteX6" fmla="*/ 620879 w 620879"/>
              <a:gd name="connsiteY6" fmla="*/ 2035454 h 2568854"/>
              <a:gd name="connsiteX7" fmla="*/ 11279 w 620879"/>
              <a:gd name="connsiteY7" fmla="*/ 2264054 h 2568854"/>
              <a:gd name="connsiteX8" fmla="*/ 620879 w 620879"/>
              <a:gd name="connsiteY8" fmla="*/ 2568854 h 2568854"/>
              <a:gd name="connsiteX0" fmla="*/ 609602 w 609602"/>
              <a:gd name="connsiteY0" fmla="*/ 0 h 2514600"/>
              <a:gd name="connsiteX1" fmla="*/ 0 w 609602"/>
              <a:gd name="connsiteY1" fmla="*/ 228600 h 2514600"/>
              <a:gd name="connsiteX2" fmla="*/ 609600 w 609602"/>
              <a:gd name="connsiteY2" fmla="*/ 533400 h 2514600"/>
              <a:gd name="connsiteX3" fmla="*/ 0 w 609602"/>
              <a:gd name="connsiteY3" fmla="*/ 990600 h 2514600"/>
              <a:gd name="connsiteX4" fmla="*/ 609600 w 609602"/>
              <a:gd name="connsiteY4" fmla="*/ 1295400 h 2514600"/>
              <a:gd name="connsiteX5" fmla="*/ 1 w 609602"/>
              <a:gd name="connsiteY5" fmla="*/ 1676400 h 2514600"/>
              <a:gd name="connsiteX6" fmla="*/ 609601 w 609602"/>
              <a:gd name="connsiteY6" fmla="*/ 1981200 h 2514600"/>
              <a:gd name="connsiteX7" fmla="*/ 1 w 609602"/>
              <a:gd name="connsiteY7" fmla="*/ 2209800 h 2514600"/>
              <a:gd name="connsiteX8" fmla="*/ 609601 w 609602"/>
              <a:gd name="connsiteY8" fmla="*/ 2514600 h 2514600"/>
              <a:gd name="connsiteX0" fmla="*/ 609602 w 609602"/>
              <a:gd name="connsiteY0" fmla="*/ 0 h 2514600"/>
              <a:gd name="connsiteX1" fmla="*/ 1 w 609602"/>
              <a:gd name="connsiteY1" fmla="*/ 381000 h 2514600"/>
              <a:gd name="connsiteX2" fmla="*/ 609600 w 609602"/>
              <a:gd name="connsiteY2" fmla="*/ 533400 h 2514600"/>
              <a:gd name="connsiteX3" fmla="*/ 0 w 609602"/>
              <a:gd name="connsiteY3" fmla="*/ 990600 h 2514600"/>
              <a:gd name="connsiteX4" fmla="*/ 609600 w 609602"/>
              <a:gd name="connsiteY4" fmla="*/ 1295400 h 2514600"/>
              <a:gd name="connsiteX5" fmla="*/ 1 w 609602"/>
              <a:gd name="connsiteY5" fmla="*/ 1676400 h 2514600"/>
              <a:gd name="connsiteX6" fmla="*/ 609601 w 609602"/>
              <a:gd name="connsiteY6" fmla="*/ 1981200 h 2514600"/>
              <a:gd name="connsiteX7" fmla="*/ 1 w 609602"/>
              <a:gd name="connsiteY7" fmla="*/ 2209800 h 2514600"/>
              <a:gd name="connsiteX8" fmla="*/ 609601 w 609602"/>
              <a:gd name="connsiteY8" fmla="*/ 2514600 h 2514600"/>
              <a:gd name="connsiteX0" fmla="*/ 609602 w 609602"/>
              <a:gd name="connsiteY0" fmla="*/ 0 h 2514600"/>
              <a:gd name="connsiteX1" fmla="*/ 1 w 609602"/>
              <a:gd name="connsiteY1" fmla="*/ 381000 h 2514600"/>
              <a:gd name="connsiteX2" fmla="*/ 609601 w 609602"/>
              <a:gd name="connsiteY2" fmla="*/ 762000 h 2514600"/>
              <a:gd name="connsiteX3" fmla="*/ 0 w 609602"/>
              <a:gd name="connsiteY3" fmla="*/ 990600 h 2514600"/>
              <a:gd name="connsiteX4" fmla="*/ 609600 w 609602"/>
              <a:gd name="connsiteY4" fmla="*/ 1295400 h 2514600"/>
              <a:gd name="connsiteX5" fmla="*/ 1 w 609602"/>
              <a:gd name="connsiteY5" fmla="*/ 1676400 h 2514600"/>
              <a:gd name="connsiteX6" fmla="*/ 609601 w 609602"/>
              <a:gd name="connsiteY6" fmla="*/ 1981200 h 2514600"/>
              <a:gd name="connsiteX7" fmla="*/ 1 w 609602"/>
              <a:gd name="connsiteY7" fmla="*/ 2209800 h 2514600"/>
              <a:gd name="connsiteX8" fmla="*/ 609601 w 609602"/>
              <a:gd name="connsiteY8" fmla="*/ 2514600 h 2514600"/>
              <a:gd name="connsiteX0" fmla="*/ 609602 w 609602"/>
              <a:gd name="connsiteY0" fmla="*/ 0 h 2514600"/>
              <a:gd name="connsiteX1" fmla="*/ 1 w 609602"/>
              <a:gd name="connsiteY1" fmla="*/ 457200 h 2514600"/>
              <a:gd name="connsiteX2" fmla="*/ 609601 w 609602"/>
              <a:gd name="connsiteY2" fmla="*/ 762000 h 2514600"/>
              <a:gd name="connsiteX3" fmla="*/ 0 w 609602"/>
              <a:gd name="connsiteY3" fmla="*/ 990600 h 2514600"/>
              <a:gd name="connsiteX4" fmla="*/ 609600 w 609602"/>
              <a:gd name="connsiteY4" fmla="*/ 1295400 h 2514600"/>
              <a:gd name="connsiteX5" fmla="*/ 1 w 609602"/>
              <a:gd name="connsiteY5" fmla="*/ 1676400 h 2514600"/>
              <a:gd name="connsiteX6" fmla="*/ 609601 w 609602"/>
              <a:gd name="connsiteY6" fmla="*/ 1981200 h 2514600"/>
              <a:gd name="connsiteX7" fmla="*/ 1 w 609602"/>
              <a:gd name="connsiteY7" fmla="*/ 2209800 h 2514600"/>
              <a:gd name="connsiteX8" fmla="*/ 609601 w 609602"/>
              <a:gd name="connsiteY8" fmla="*/ 2514600 h 2514600"/>
              <a:gd name="connsiteX0" fmla="*/ 609601 w 609601"/>
              <a:gd name="connsiteY0" fmla="*/ 0 h 2286000"/>
              <a:gd name="connsiteX1" fmla="*/ 1 w 609601"/>
              <a:gd name="connsiteY1" fmla="*/ 228600 h 2286000"/>
              <a:gd name="connsiteX2" fmla="*/ 609601 w 609601"/>
              <a:gd name="connsiteY2" fmla="*/ 533400 h 2286000"/>
              <a:gd name="connsiteX3" fmla="*/ 0 w 609601"/>
              <a:gd name="connsiteY3" fmla="*/ 762000 h 2286000"/>
              <a:gd name="connsiteX4" fmla="*/ 609600 w 609601"/>
              <a:gd name="connsiteY4" fmla="*/ 1066800 h 2286000"/>
              <a:gd name="connsiteX5" fmla="*/ 1 w 609601"/>
              <a:gd name="connsiteY5" fmla="*/ 1447800 h 2286000"/>
              <a:gd name="connsiteX6" fmla="*/ 609601 w 609601"/>
              <a:gd name="connsiteY6" fmla="*/ 1752600 h 2286000"/>
              <a:gd name="connsiteX7" fmla="*/ 1 w 609601"/>
              <a:gd name="connsiteY7" fmla="*/ 1981200 h 2286000"/>
              <a:gd name="connsiteX8" fmla="*/ 609601 w 609601"/>
              <a:gd name="connsiteY8" fmla="*/ 2286000 h 2286000"/>
              <a:gd name="connsiteX0" fmla="*/ 609601 w 609601"/>
              <a:gd name="connsiteY0" fmla="*/ 0 h 2505450"/>
              <a:gd name="connsiteX1" fmla="*/ 1 w 609601"/>
              <a:gd name="connsiteY1" fmla="*/ 228600 h 2505450"/>
              <a:gd name="connsiteX2" fmla="*/ 609601 w 609601"/>
              <a:gd name="connsiteY2" fmla="*/ 533400 h 2505450"/>
              <a:gd name="connsiteX3" fmla="*/ 0 w 609601"/>
              <a:gd name="connsiteY3" fmla="*/ 762000 h 2505450"/>
              <a:gd name="connsiteX4" fmla="*/ 609600 w 609601"/>
              <a:gd name="connsiteY4" fmla="*/ 1066800 h 2505450"/>
              <a:gd name="connsiteX5" fmla="*/ 1 w 609601"/>
              <a:gd name="connsiteY5" fmla="*/ 1447800 h 2505450"/>
              <a:gd name="connsiteX6" fmla="*/ 609601 w 609601"/>
              <a:gd name="connsiteY6" fmla="*/ 1752600 h 2505450"/>
              <a:gd name="connsiteX7" fmla="*/ 1 w 609601"/>
              <a:gd name="connsiteY7" fmla="*/ 1981200 h 2505450"/>
              <a:gd name="connsiteX8" fmla="*/ 609601 w 609601"/>
              <a:gd name="connsiteY8" fmla="*/ 2505450 h 250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1" h="2505450">
                <a:moveTo>
                  <a:pt x="609601" y="0"/>
                </a:moveTo>
                <a:cubicBezTo>
                  <a:pt x="254814" y="103022"/>
                  <a:pt x="1" y="139700"/>
                  <a:pt x="1" y="228600"/>
                </a:cubicBezTo>
                <a:cubicBezTo>
                  <a:pt x="1" y="317500"/>
                  <a:pt x="609601" y="444500"/>
                  <a:pt x="609601" y="533400"/>
                </a:cubicBezTo>
                <a:cubicBezTo>
                  <a:pt x="609601" y="622300"/>
                  <a:pt x="0" y="673100"/>
                  <a:pt x="0" y="762000"/>
                </a:cubicBezTo>
                <a:cubicBezTo>
                  <a:pt x="0" y="850900"/>
                  <a:pt x="609600" y="952500"/>
                  <a:pt x="609600" y="1066800"/>
                </a:cubicBezTo>
                <a:cubicBezTo>
                  <a:pt x="609600" y="1181100"/>
                  <a:pt x="1" y="1333500"/>
                  <a:pt x="1" y="1447800"/>
                </a:cubicBezTo>
                <a:cubicBezTo>
                  <a:pt x="1" y="1562100"/>
                  <a:pt x="609601" y="1663700"/>
                  <a:pt x="609601" y="1752600"/>
                </a:cubicBezTo>
                <a:cubicBezTo>
                  <a:pt x="609601" y="1841500"/>
                  <a:pt x="1" y="1855725"/>
                  <a:pt x="1" y="1981200"/>
                </a:cubicBezTo>
                <a:cubicBezTo>
                  <a:pt x="1" y="2106675"/>
                  <a:pt x="381611" y="2406085"/>
                  <a:pt x="609601" y="2505450"/>
                </a:cubicBezTo>
              </a:path>
            </a:pathLst>
          </a:custGeom>
          <a:ln w="127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p:cNvCxnSpPr/>
          <p:nvPr/>
        </p:nvCxnSpPr>
        <p:spPr>
          <a:xfrm>
            <a:off x="7602125" y="3896924"/>
            <a:ext cx="228600" cy="1588"/>
          </a:xfrm>
          <a:prstGeom prst="straightConnector1">
            <a:avLst/>
          </a:prstGeom>
          <a:ln w="127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Shape 134"/>
          <p:cNvCxnSpPr/>
          <p:nvPr/>
        </p:nvCxnSpPr>
        <p:spPr>
          <a:xfrm>
            <a:off x="7602125" y="3325425"/>
            <a:ext cx="152400" cy="190499"/>
          </a:xfrm>
          <a:prstGeom prst="bentConnector2">
            <a:avLst/>
          </a:prstGeom>
          <a:ln w="127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7" name="Shape 135"/>
          <p:cNvCxnSpPr/>
          <p:nvPr/>
        </p:nvCxnSpPr>
        <p:spPr>
          <a:xfrm>
            <a:off x="8301573" y="3896924"/>
            <a:ext cx="152400" cy="190499"/>
          </a:xfrm>
          <a:prstGeom prst="bentConnector2">
            <a:avLst/>
          </a:prstGeom>
          <a:ln w="127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6663448" y="3264289"/>
            <a:ext cx="365760" cy="152400"/>
            <a:chOff x="6172200" y="4800600"/>
            <a:chExt cx="1143000" cy="152400"/>
          </a:xfrm>
        </p:grpSpPr>
        <p:sp>
          <p:nvSpPr>
            <p:cNvPr id="32" name="Right Arrow 31"/>
            <p:cNvSpPr/>
            <p:nvPr/>
          </p:nvSpPr>
          <p:spPr>
            <a:xfrm>
              <a:off x="6172200" y="4800600"/>
              <a:ext cx="1143000" cy="76200"/>
            </a:xfrm>
            <a:prstGeom prst="rightArrow">
              <a:avLst>
                <a:gd name="adj1" fmla="val 12800"/>
                <a:gd name="adj2" fmla="val 104000"/>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flipH="1">
              <a:off x="6172200" y="4876800"/>
              <a:ext cx="1143000" cy="76200"/>
            </a:xfrm>
            <a:prstGeom prst="rightArrow">
              <a:avLst>
                <a:gd name="adj1" fmla="val 12800"/>
                <a:gd name="adj2" fmla="val 104000"/>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6663448" y="3820724"/>
            <a:ext cx="365760" cy="152400"/>
            <a:chOff x="6172200" y="4800600"/>
            <a:chExt cx="1143000" cy="152400"/>
          </a:xfrm>
        </p:grpSpPr>
        <p:sp>
          <p:nvSpPr>
            <p:cNvPr id="35" name="Right Arrow 34"/>
            <p:cNvSpPr/>
            <p:nvPr/>
          </p:nvSpPr>
          <p:spPr>
            <a:xfrm>
              <a:off x="6172200" y="4800600"/>
              <a:ext cx="1143000" cy="76200"/>
            </a:xfrm>
            <a:prstGeom prst="rightArrow">
              <a:avLst>
                <a:gd name="adj1" fmla="val 12800"/>
                <a:gd name="adj2" fmla="val 104000"/>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flipH="1">
              <a:off x="6172200" y="4876800"/>
              <a:ext cx="1143000" cy="76200"/>
            </a:xfrm>
            <a:prstGeom prst="rightArrow">
              <a:avLst>
                <a:gd name="adj1" fmla="val 12800"/>
                <a:gd name="adj2" fmla="val 104000"/>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p:cNvSpPr/>
          <p:nvPr/>
        </p:nvSpPr>
        <p:spPr>
          <a:xfrm>
            <a:off x="7006173" y="1687124"/>
            <a:ext cx="1524000" cy="2743200"/>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Fay probes</a:t>
            </a:r>
            <a:endParaRPr lang="en-US" dirty="0">
              <a:solidFill>
                <a:schemeClr val="tx1"/>
              </a:solidFill>
            </a:endParaRPr>
          </a:p>
        </p:txBody>
      </p:sp>
      <p:sp>
        <p:nvSpPr>
          <p:cNvPr id="40" name="Rectangle 39"/>
          <p:cNvSpPr/>
          <p:nvPr/>
        </p:nvSpPr>
        <p:spPr>
          <a:xfrm>
            <a:off x="7387173" y="4013980"/>
            <a:ext cx="214867" cy="187744"/>
          </a:xfrm>
          <a:prstGeom prst="rect">
            <a:avLst/>
          </a:prstGeom>
          <a:solidFill>
            <a:schemeClr val="bg1"/>
          </a:solidFill>
          <a:ln w="3175">
            <a:noFill/>
          </a:ln>
        </p:spPr>
        <p:txBody>
          <a:bodyPr wrap="none" lIns="27432" tIns="9144" rIns="9144" bIns="9144">
            <a:spAutoFit/>
          </a:bodyPr>
          <a:lstStyle/>
          <a:p>
            <a:r>
              <a:rPr lang="en-US" sz="1100" b="1" dirty="0" smtClean="0"/>
              <a:t>XFI</a:t>
            </a:r>
            <a:endParaRPr lang="en-US" sz="1100" b="1" dirty="0"/>
          </a:p>
        </p:txBody>
      </p:sp>
      <p:sp>
        <p:nvSpPr>
          <p:cNvPr id="41" name="Rectangle 40"/>
          <p:cNvSpPr/>
          <p:nvPr/>
        </p:nvSpPr>
        <p:spPr>
          <a:xfrm>
            <a:off x="8072973" y="4013980"/>
            <a:ext cx="214867" cy="187744"/>
          </a:xfrm>
          <a:prstGeom prst="rect">
            <a:avLst/>
          </a:prstGeom>
          <a:solidFill>
            <a:schemeClr val="bg1"/>
          </a:solidFill>
          <a:ln w="3175">
            <a:noFill/>
          </a:ln>
        </p:spPr>
        <p:txBody>
          <a:bodyPr wrap="none" lIns="27432" tIns="9144" rIns="9144" bIns="9144">
            <a:spAutoFit/>
          </a:bodyPr>
          <a:lstStyle/>
          <a:p>
            <a:r>
              <a:rPr lang="en-US" sz="1100" b="1" dirty="0" smtClean="0"/>
              <a:t>XFI</a:t>
            </a:r>
            <a:endParaRPr lang="en-US" sz="1100" b="1" dirty="0"/>
          </a:p>
        </p:txBody>
      </p:sp>
      <p:sp>
        <p:nvSpPr>
          <p:cNvPr id="42" name="Rectangle 41"/>
          <p:cNvSpPr/>
          <p:nvPr/>
        </p:nvSpPr>
        <p:spPr>
          <a:xfrm>
            <a:off x="7387173" y="3442039"/>
            <a:ext cx="214867" cy="187744"/>
          </a:xfrm>
          <a:prstGeom prst="rect">
            <a:avLst/>
          </a:prstGeom>
          <a:solidFill>
            <a:schemeClr val="bg1"/>
          </a:solidFill>
          <a:ln w="3175">
            <a:noFill/>
          </a:ln>
        </p:spPr>
        <p:txBody>
          <a:bodyPr wrap="none" lIns="27432" tIns="9144" rIns="9144" bIns="9144">
            <a:spAutoFit/>
          </a:bodyPr>
          <a:lstStyle/>
          <a:p>
            <a:r>
              <a:rPr lang="en-US" sz="1100" b="1" dirty="0" smtClean="0"/>
              <a:t>XFI</a:t>
            </a:r>
            <a:endParaRPr lang="en-US" sz="1100" b="1" dirty="0"/>
          </a:p>
        </p:txBody>
      </p:sp>
      <p:sp>
        <p:nvSpPr>
          <p:cNvPr id="43" name="Rounded Rectangle 42"/>
          <p:cNvSpPr/>
          <p:nvPr/>
        </p:nvSpPr>
        <p:spPr>
          <a:xfrm>
            <a:off x="376773" y="1687124"/>
            <a:ext cx="3810000" cy="2743200"/>
          </a:xfrm>
          <a:prstGeom prst="roundRect">
            <a:avLst>
              <a:gd name="adj" fmla="val 8458"/>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4415373" y="1687124"/>
            <a:ext cx="2438400" cy="2743200"/>
          </a:xfrm>
          <a:prstGeom prst="roundRect">
            <a:avLst>
              <a:gd name="adj" fmla="val 8458"/>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76773" y="4876800"/>
            <a:ext cx="8310027" cy="1569660"/>
          </a:xfrm>
          <a:prstGeom prst="rect">
            <a:avLst/>
          </a:prstGeom>
          <a:noFill/>
        </p:spPr>
        <p:txBody>
          <a:bodyPr wrap="square" rtlCol="0">
            <a:spAutoFit/>
          </a:bodyPr>
          <a:lstStyle/>
          <a:p>
            <a:pPr marL="285750" indent="-285750">
              <a:buFont typeface="Arial" pitchFamily="34" charset="0"/>
              <a:buChar char="•"/>
            </a:pPr>
            <a:r>
              <a:rPr lang="en-US" sz="3200" dirty="0" smtClean="0"/>
              <a:t>Replace 1</a:t>
            </a:r>
            <a:r>
              <a:rPr lang="en-US" sz="3200" baseline="30000" dirty="0" smtClean="0"/>
              <a:t>st</a:t>
            </a:r>
            <a:r>
              <a:rPr lang="en-US" sz="3200" dirty="0" smtClean="0"/>
              <a:t> </a:t>
            </a:r>
            <a:r>
              <a:rPr lang="en-US" sz="3200" dirty="0" err="1" smtClean="0"/>
              <a:t>opcode</a:t>
            </a:r>
            <a:r>
              <a:rPr lang="en-US" sz="3200" dirty="0" smtClean="0"/>
              <a:t> of functions</a:t>
            </a:r>
          </a:p>
          <a:p>
            <a:pPr marL="285750" indent="-285750">
              <a:buFont typeface="Arial" pitchFamily="34" charset="0"/>
              <a:buChar char="•"/>
            </a:pPr>
            <a:r>
              <a:rPr lang="en-US" sz="3200" dirty="0" smtClean="0"/>
              <a:t>Fay dispatcher called via trampoline</a:t>
            </a:r>
          </a:p>
          <a:p>
            <a:pPr marL="285750" indent="-285750">
              <a:buFont typeface="Arial" pitchFamily="34" charset="0"/>
              <a:buChar char="•"/>
            </a:pPr>
            <a:r>
              <a:rPr lang="en-US" sz="3200" dirty="0" smtClean="0"/>
              <a:t>Fay calls the function, and entry &amp; exit probes</a:t>
            </a:r>
          </a:p>
        </p:txBody>
      </p:sp>
      <p:sp>
        <p:nvSpPr>
          <p:cNvPr id="39" name="Rectangle 38"/>
          <p:cNvSpPr/>
          <p:nvPr/>
        </p:nvSpPr>
        <p:spPr>
          <a:xfrm>
            <a:off x="757773" y="6441987"/>
            <a:ext cx="8229600" cy="369332"/>
          </a:xfrm>
          <a:prstGeom prst="rect">
            <a:avLst/>
          </a:prstGeom>
        </p:spPr>
        <p:txBody>
          <a:bodyPr wrap="square">
            <a:spAutoFit/>
          </a:bodyPr>
          <a:lstStyle/>
          <a:p>
            <a:r>
              <a:rPr lang="en-US" dirty="0">
                <a:solidFill>
                  <a:schemeClr val="bg1">
                    <a:lumMod val="75000"/>
                  </a:schemeClr>
                </a:solidFill>
              </a:rPr>
              <a:t>http://</a:t>
            </a:r>
            <a:r>
              <a:rPr lang="en-US" dirty="0" err="1">
                <a:solidFill>
                  <a:schemeClr val="bg1">
                    <a:lumMod val="75000"/>
                  </a:schemeClr>
                </a:solidFill>
              </a:rPr>
              <a:t>www.sigops.org</a:t>
            </a:r>
            <a:r>
              <a:rPr lang="en-US" dirty="0">
                <a:solidFill>
                  <a:schemeClr val="bg1">
                    <a:lumMod val="75000"/>
                  </a:schemeClr>
                </a:solidFill>
              </a:rPr>
              <a:t>/</a:t>
            </a:r>
            <a:r>
              <a:rPr lang="en-US" dirty="0" err="1">
                <a:solidFill>
                  <a:schemeClr val="bg1">
                    <a:lumMod val="75000"/>
                  </a:schemeClr>
                </a:solidFill>
              </a:rPr>
              <a:t>sosp</a:t>
            </a:r>
            <a:r>
              <a:rPr lang="en-US" dirty="0">
                <a:solidFill>
                  <a:schemeClr val="bg1">
                    <a:lumMod val="75000"/>
                  </a:schemeClr>
                </a:solidFill>
              </a:rPr>
              <a:t>/sosp11/current/2011-Cascais/22-erlingsson.pptx</a:t>
            </a:r>
            <a:endParaRPr lang="en-US" dirty="0">
              <a:solidFill>
                <a:schemeClr val="bg1">
                  <a:lumMod val="75000"/>
                </a:schemeClr>
              </a:solidFill>
            </a:endParaRPr>
          </a:p>
        </p:txBody>
      </p:sp>
    </p:spTree>
    <p:extLst>
      <p:ext uri="{BB962C8B-B14F-4D97-AF65-F5344CB8AC3E}">
        <p14:creationId xmlns:p14="http://schemas.microsoft.com/office/powerpoint/2010/main" val="1476877444"/>
      </p:ext>
    </p:extLst>
  </p:cSld>
  <p:clrMapOvr>
    <a:masterClrMapping/>
  </p:clrMapOvr>
  <mc:AlternateContent xmlns:mc="http://schemas.openxmlformats.org/markup-compatibility/2006" xmlns:p14="http://schemas.microsoft.com/office/powerpoint/2010/main">
    <mc:Choice Requires="p14">
      <p:transition spd="slow" p14:dur="2000" advTm="49136"/>
    </mc:Choice>
    <mc:Fallback xmlns="">
      <p:transition spd="slow" advTm="49136"/>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600201"/>
            <a:ext cx="8458200" cy="2057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Fay </a:t>
            </a:r>
            <a:r>
              <a:rPr lang="en-US" dirty="0" smtClean="0"/>
              <a:t>adds 220 to 430 cycles per traced function </a:t>
            </a:r>
          </a:p>
          <a:p>
            <a:r>
              <a:rPr lang="en-US" dirty="0" smtClean="0"/>
              <a:t>Fay adds 180% CPU to trace all kernel functions</a:t>
            </a:r>
          </a:p>
          <a:p>
            <a:r>
              <a:rPr lang="en-US" dirty="0" err="1" smtClean="0"/>
              <a:t>Approx</a:t>
            </a:r>
            <a:r>
              <a:rPr lang="en-US" dirty="0" smtClean="0"/>
              <a:t> </a:t>
            </a:r>
            <a:r>
              <a:rPr lang="en-US" dirty="0" smtClean="0"/>
              <a:t>10x faster than </a:t>
            </a:r>
            <a:r>
              <a:rPr lang="en-US" dirty="0" err="1" smtClean="0"/>
              <a:t>Dtrace</a:t>
            </a:r>
            <a:r>
              <a:rPr lang="en-US" dirty="0" smtClean="0"/>
              <a:t>, </a:t>
            </a:r>
            <a:r>
              <a:rPr lang="en-US" dirty="0" err="1" smtClean="0"/>
              <a:t>SystemTap</a:t>
            </a:r>
            <a:endParaRPr lang="en-US" dirty="0" smtClean="0"/>
          </a:p>
        </p:txBody>
      </p:sp>
      <p:sp>
        <p:nvSpPr>
          <p:cNvPr id="2" name="Title 1"/>
          <p:cNvSpPr>
            <a:spLocks noGrp="1"/>
          </p:cNvSpPr>
          <p:nvPr>
            <p:ph type="title"/>
          </p:nvPr>
        </p:nvSpPr>
        <p:spPr>
          <a:xfrm>
            <a:off x="304800" y="304800"/>
            <a:ext cx="8458200" cy="1143000"/>
          </a:xfrm>
        </p:spPr>
        <p:txBody>
          <a:bodyPr>
            <a:normAutofit fontScale="90000"/>
          </a:bodyPr>
          <a:lstStyle/>
          <a:p>
            <a:r>
              <a:rPr lang="de-CH" dirty="0" smtClean="0"/>
              <a:t>Benchmark: Trivial System </a:t>
            </a:r>
            <a:r>
              <a:rPr lang="de-CH" dirty="0" err="1" smtClean="0"/>
              <a:t>calls</a:t>
            </a:r>
            <a:r>
              <a:rPr lang="de-CH" dirty="0" smtClean="0"/>
              <a:t> in </a:t>
            </a:r>
            <a:r>
              <a:rPr lang="de-CH" dirty="0" err="1" smtClean="0"/>
              <a:t>Tight</a:t>
            </a:r>
            <a:r>
              <a:rPr lang="de-CH" dirty="0" smtClean="0"/>
              <a:t> Loop</a:t>
            </a:r>
            <a:endParaRPr lang="de-CH" dirty="0"/>
          </a:p>
        </p:txBody>
      </p:sp>
      <p:graphicFrame>
        <p:nvGraphicFramePr>
          <p:cNvPr id="9" name="Chart 8"/>
          <p:cNvGraphicFramePr/>
          <p:nvPr>
            <p:extLst>
              <p:ext uri="{D42A27DB-BD31-4B8C-83A1-F6EECF244321}">
                <p14:modId xmlns:p14="http://schemas.microsoft.com/office/powerpoint/2010/main" val="2979628715"/>
              </p:ext>
            </p:extLst>
          </p:nvPr>
        </p:nvGraphicFramePr>
        <p:xfrm>
          <a:off x="609600" y="3778417"/>
          <a:ext cx="3600000" cy="25690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p14="http://schemas.microsoft.com/office/powerpoint/2010/main" val="1662427860"/>
              </p:ext>
            </p:extLst>
          </p:nvPr>
        </p:nvGraphicFramePr>
        <p:xfrm>
          <a:off x="5052641" y="3807320"/>
          <a:ext cx="3600000" cy="2569098"/>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1471448" y="3447397"/>
            <a:ext cx="2743200" cy="357981"/>
          </a:xfrm>
          <a:prstGeom prst="rect">
            <a:avLst/>
          </a:prstGeom>
          <a:noFill/>
          <a:ln>
            <a:solidFill>
              <a:schemeClr val="bg1"/>
            </a:solidFill>
          </a:ln>
          <a:effectLst/>
        </p:spPr>
        <p:style>
          <a:lnRef idx="1">
            <a:schemeClr val="accent3"/>
          </a:lnRef>
          <a:fillRef idx="2">
            <a:schemeClr val="accent3"/>
          </a:fillRef>
          <a:effectRef idx="1">
            <a:schemeClr val="accent3"/>
          </a:effectRef>
          <a:fontRef idx="minor">
            <a:schemeClr val="dk1"/>
          </a:fontRef>
        </p:style>
        <p:txBody>
          <a:bodyPr vert="horz" wrap="none" lIns="91440" tIns="45720" rIns="91440" bIns="45720" rtlCol="0" anchor="ctr">
            <a:noAutofit/>
          </a:bodyPr>
          <a:lstStyle/>
          <a:p>
            <a:pPr marL="0" indent="0">
              <a:buFont typeface="Arial" pitchFamily="34" charset="0"/>
              <a:buNone/>
            </a:pPr>
            <a:r>
              <a:rPr lang="de-CH" sz="2400" noProof="1" smtClean="0">
                <a:cs typeface="Lucida Sans Typewriter"/>
              </a:rPr>
              <a:t>Null-probe overhead</a:t>
            </a:r>
          </a:p>
        </p:txBody>
      </p:sp>
      <p:sp>
        <p:nvSpPr>
          <p:cNvPr id="11" name="TextBox 10"/>
          <p:cNvSpPr txBox="1"/>
          <p:nvPr/>
        </p:nvSpPr>
        <p:spPr>
          <a:xfrm>
            <a:off x="6096000" y="3200401"/>
            <a:ext cx="914400" cy="914400"/>
          </a:xfrm>
          <a:prstGeom prst="rect">
            <a:avLst/>
          </a:prstGeom>
          <a:noFill/>
          <a:ln>
            <a:solidFill>
              <a:schemeClr val="bg1"/>
            </a:solidFill>
          </a:ln>
          <a:effectLst/>
        </p:spPr>
        <p:style>
          <a:lnRef idx="1">
            <a:schemeClr val="accent3"/>
          </a:lnRef>
          <a:fillRef idx="2">
            <a:schemeClr val="accent3"/>
          </a:fillRef>
          <a:effectRef idx="1">
            <a:schemeClr val="accent3"/>
          </a:effectRef>
          <a:fontRef idx="minor">
            <a:schemeClr val="dk1"/>
          </a:fontRef>
        </p:style>
        <p:txBody>
          <a:bodyPr vert="horz" wrap="none" lIns="91440" tIns="45720" rIns="91440" bIns="45720" rtlCol="0" anchor="ctr">
            <a:noAutofit/>
          </a:bodyPr>
          <a:lstStyle/>
          <a:p>
            <a:pPr marL="0" indent="0">
              <a:buFont typeface="Arial" pitchFamily="34" charset="0"/>
              <a:buNone/>
            </a:pPr>
            <a:r>
              <a:rPr lang="de-CH" sz="2400" noProof="1" smtClean="0">
                <a:cs typeface="Lucida Sans Typewriter"/>
              </a:rPr>
              <a:t>Slowdown (x)</a:t>
            </a:r>
          </a:p>
        </p:txBody>
      </p:sp>
      <p:sp>
        <p:nvSpPr>
          <p:cNvPr id="12" name="TextBox 11"/>
          <p:cNvSpPr txBox="1"/>
          <p:nvPr/>
        </p:nvSpPr>
        <p:spPr>
          <a:xfrm>
            <a:off x="19050" y="4233654"/>
            <a:ext cx="914400" cy="914400"/>
          </a:xfrm>
          <a:prstGeom prst="rect">
            <a:avLst/>
          </a:prstGeom>
          <a:noFill/>
          <a:ln>
            <a:solidFill>
              <a:schemeClr val="bg1"/>
            </a:solidFill>
          </a:ln>
          <a:effectLst/>
        </p:spPr>
        <p:style>
          <a:lnRef idx="1">
            <a:schemeClr val="accent3"/>
          </a:lnRef>
          <a:fillRef idx="2">
            <a:schemeClr val="accent3"/>
          </a:fillRef>
          <a:effectRef idx="1">
            <a:schemeClr val="accent3"/>
          </a:effectRef>
          <a:fontRef idx="minor">
            <a:schemeClr val="dk1"/>
          </a:fontRef>
        </p:style>
        <p:txBody>
          <a:bodyPr vert="vert270" wrap="none" lIns="91440" tIns="45720" rIns="91440" bIns="45720" rtlCol="0" anchor="ctr">
            <a:noAutofit/>
          </a:bodyPr>
          <a:lstStyle/>
          <a:p>
            <a:pPr marL="0" indent="0">
              <a:buFont typeface="Arial" pitchFamily="34" charset="0"/>
              <a:buNone/>
            </a:pPr>
            <a:r>
              <a:rPr lang="de-CH" sz="2400" noProof="1" smtClean="0">
                <a:cs typeface="Lucida Sans Typewriter"/>
              </a:rPr>
              <a:t>Cycles</a:t>
            </a:r>
          </a:p>
        </p:txBody>
      </p:sp>
      <p:sp>
        <p:nvSpPr>
          <p:cNvPr id="13" name="Rounded Rectangle 12"/>
          <p:cNvSpPr/>
          <p:nvPr/>
        </p:nvSpPr>
        <p:spPr>
          <a:xfrm>
            <a:off x="1471448" y="5029200"/>
            <a:ext cx="662152" cy="1100346"/>
          </a:xfrm>
          <a:prstGeom prst="roundRect">
            <a:avLst>
              <a:gd name="adj" fmla="val 50000"/>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b="1" dirty="0" smtClean="0"/>
          </a:p>
        </p:txBody>
      </p:sp>
      <p:sp>
        <p:nvSpPr>
          <p:cNvPr id="14" name="Rounded Rectangle 13"/>
          <p:cNvSpPr/>
          <p:nvPr/>
        </p:nvSpPr>
        <p:spPr>
          <a:xfrm>
            <a:off x="5662448" y="5071854"/>
            <a:ext cx="662152" cy="1100346"/>
          </a:xfrm>
          <a:prstGeom prst="roundRect">
            <a:avLst>
              <a:gd name="adj" fmla="val 50000"/>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b="1" dirty="0" smtClean="0"/>
          </a:p>
        </p:txBody>
      </p:sp>
      <p:sp>
        <p:nvSpPr>
          <p:cNvPr id="15" name="Rectangle 14"/>
          <p:cNvSpPr/>
          <p:nvPr/>
        </p:nvSpPr>
        <p:spPr>
          <a:xfrm>
            <a:off x="757773" y="6441987"/>
            <a:ext cx="8229600" cy="369332"/>
          </a:xfrm>
          <a:prstGeom prst="rect">
            <a:avLst/>
          </a:prstGeom>
        </p:spPr>
        <p:txBody>
          <a:bodyPr wrap="square">
            <a:spAutoFit/>
          </a:bodyPr>
          <a:lstStyle/>
          <a:p>
            <a:r>
              <a:rPr lang="en-US" dirty="0">
                <a:solidFill>
                  <a:schemeClr val="bg1">
                    <a:lumMod val="75000"/>
                  </a:schemeClr>
                </a:solidFill>
              </a:rPr>
              <a:t>http://</a:t>
            </a:r>
            <a:r>
              <a:rPr lang="en-US" dirty="0" err="1">
                <a:solidFill>
                  <a:schemeClr val="bg1">
                    <a:lumMod val="75000"/>
                  </a:schemeClr>
                </a:solidFill>
              </a:rPr>
              <a:t>www.sigops.org</a:t>
            </a:r>
            <a:r>
              <a:rPr lang="en-US" dirty="0">
                <a:solidFill>
                  <a:schemeClr val="bg1">
                    <a:lumMod val="75000"/>
                  </a:schemeClr>
                </a:solidFill>
              </a:rPr>
              <a:t>/</a:t>
            </a:r>
            <a:r>
              <a:rPr lang="en-US" dirty="0" err="1">
                <a:solidFill>
                  <a:schemeClr val="bg1">
                    <a:lumMod val="75000"/>
                  </a:schemeClr>
                </a:solidFill>
              </a:rPr>
              <a:t>sosp</a:t>
            </a:r>
            <a:r>
              <a:rPr lang="en-US" dirty="0">
                <a:solidFill>
                  <a:schemeClr val="bg1">
                    <a:lumMod val="75000"/>
                  </a:schemeClr>
                </a:solidFill>
              </a:rPr>
              <a:t>/sosp11/current/2011-Cascais/22-erlingsson.pptx</a:t>
            </a:r>
            <a:endParaRPr lang="en-US" dirty="0">
              <a:solidFill>
                <a:schemeClr val="bg1">
                  <a:lumMod val="75000"/>
                </a:schemeClr>
              </a:solidFill>
            </a:endParaRPr>
          </a:p>
        </p:txBody>
      </p:sp>
    </p:spTree>
    <p:extLst>
      <p:ext uri="{BB962C8B-B14F-4D97-AF65-F5344CB8AC3E}">
        <p14:creationId xmlns:p14="http://schemas.microsoft.com/office/powerpoint/2010/main" val="1807318829"/>
      </p:ext>
    </p:extLst>
  </p:cSld>
  <p:clrMapOvr>
    <a:masterClrMapping/>
  </p:clrMapOvr>
  <mc:AlternateContent xmlns:mc="http://schemas.openxmlformats.org/markup-compatibility/2006" xmlns:p14="http://schemas.microsoft.com/office/powerpoint/2010/main">
    <mc:Choice Requires="p14">
      <p:transition spd="slow" p14:dur="2000" advTm="29653"/>
    </mc:Choice>
    <mc:Fallback xmlns="">
      <p:transition spd="slow" advTm="29653"/>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Performance Diagnosis</a:t>
            </a:r>
            <a:endParaRPr lang="en-US" dirty="0"/>
          </a:p>
        </p:txBody>
      </p:sp>
      <p:sp>
        <p:nvSpPr>
          <p:cNvPr id="3" name="Content Placeholder 2"/>
          <p:cNvSpPr>
            <a:spLocks noGrp="1"/>
          </p:cNvSpPr>
          <p:nvPr>
            <p:ph idx="1"/>
          </p:nvPr>
        </p:nvSpPr>
        <p:spPr/>
        <p:txBody>
          <a:bodyPr/>
          <a:lstStyle/>
          <a:p>
            <a:r>
              <a:rPr lang="en-US" dirty="0" smtClean="0"/>
              <a:t>Interactively using Windows Command Shell</a:t>
            </a:r>
          </a:p>
          <a:p>
            <a:pPr lvl="1"/>
            <a:r>
              <a:rPr lang="en-US" dirty="0" smtClean="0"/>
              <a:t>High frequency of system calls </a:t>
            </a:r>
          </a:p>
          <a:p>
            <a:pPr lvl="1"/>
            <a:r>
              <a:rPr lang="en-US" dirty="0" smtClean="0"/>
              <a:t>Outputting 16MB ASCII file in minimized console window =&gt; 3.75 million system calls</a:t>
            </a:r>
            <a:endParaRPr lang="en-US" dirty="0"/>
          </a:p>
        </p:txBody>
      </p:sp>
      <p:pic>
        <p:nvPicPr>
          <p:cNvPr id="4" name="Picture 3"/>
          <p:cNvPicPr>
            <a:picLocks noChangeAspect="1"/>
          </p:cNvPicPr>
          <p:nvPr/>
        </p:nvPicPr>
        <p:blipFill>
          <a:blip r:embed="rId2"/>
          <a:stretch>
            <a:fillRect/>
          </a:stretch>
        </p:blipFill>
        <p:spPr>
          <a:xfrm>
            <a:off x="1202535" y="3652227"/>
            <a:ext cx="6548997" cy="2991928"/>
          </a:xfrm>
          <a:prstGeom prst="rect">
            <a:avLst/>
          </a:prstGeom>
        </p:spPr>
      </p:pic>
    </p:spTree>
    <p:extLst>
      <p:ext uri="{BB962C8B-B14F-4D97-AF65-F5344CB8AC3E}">
        <p14:creationId xmlns:p14="http://schemas.microsoft.com/office/powerpoint/2010/main" val="90533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Performance Counters</a:t>
            </a:r>
            <a:endParaRPr lang="en-US" dirty="0"/>
          </a:p>
        </p:txBody>
      </p:sp>
      <p:sp>
        <p:nvSpPr>
          <p:cNvPr id="3" name="Content Placeholder 2"/>
          <p:cNvSpPr>
            <a:spLocks noGrp="1"/>
          </p:cNvSpPr>
          <p:nvPr>
            <p:ph idx="1"/>
          </p:nvPr>
        </p:nvSpPr>
        <p:spPr/>
        <p:txBody>
          <a:bodyPr/>
          <a:lstStyle/>
          <a:p>
            <a:r>
              <a:rPr lang="en-US" dirty="0" smtClean="0"/>
              <a:t>Fay tracing can trivially count events across machines in cluster</a:t>
            </a:r>
          </a:p>
          <a:p>
            <a:r>
              <a:rPr lang="en-US" dirty="0" smtClean="0"/>
              <a:t>User-Controllable and Efficient aggregation</a:t>
            </a:r>
          </a:p>
          <a:p>
            <a:r>
              <a:rPr lang="en-US" dirty="0" smtClean="0"/>
              <a:t>Per-</a:t>
            </a:r>
          </a:p>
          <a:p>
            <a:pPr lvl="1"/>
            <a:r>
              <a:rPr lang="en-US" dirty="0" smtClean="0"/>
              <a:t>Process</a:t>
            </a:r>
          </a:p>
          <a:p>
            <a:pPr lvl="1"/>
            <a:r>
              <a:rPr lang="en-US" dirty="0" smtClean="0"/>
              <a:t>Thread</a:t>
            </a:r>
          </a:p>
          <a:p>
            <a:pPr lvl="1"/>
            <a:r>
              <a:rPr lang="en-US" dirty="0" smtClean="0"/>
              <a:t>Module</a:t>
            </a:r>
          </a:p>
          <a:p>
            <a:r>
              <a:rPr lang="en-US" dirty="0" smtClean="0"/>
              <a:t>User-mode and Kernel</a:t>
            </a:r>
            <a:endParaRPr lang="en-US" dirty="0"/>
          </a:p>
        </p:txBody>
      </p:sp>
    </p:spTree>
    <p:extLst>
      <p:ext uri="{BB962C8B-B14F-4D97-AF65-F5344CB8AC3E}">
        <p14:creationId xmlns:p14="http://schemas.microsoft.com/office/powerpoint/2010/main" val="456366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Automatic Analysis of Cluster Behavior</a:t>
            </a:r>
            <a:endParaRPr lang="en-US" dirty="0"/>
          </a:p>
        </p:txBody>
      </p:sp>
      <p:sp>
        <p:nvSpPr>
          <p:cNvPr id="3" name="Content Placeholder 2"/>
          <p:cNvSpPr>
            <a:spLocks noGrp="1"/>
          </p:cNvSpPr>
          <p:nvPr>
            <p:ph idx="1"/>
          </p:nvPr>
        </p:nvSpPr>
        <p:spPr>
          <a:xfrm>
            <a:off x="457200" y="4768524"/>
            <a:ext cx="8229600" cy="1357639"/>
          </a:xfrm>
        </p:spPr>
        <p:txBody>
          <a:bodyPr>
            <a:normAutofit fontScale="70000" lnSpcReduction="20000"/>
          </a:bodyPr>
          <a:lstStyle/>
          <a:p>
            <a:r>
              <a:rPr lang="en-US" dirty="0" smtClean="0"/>
              <a:t>Automatically </a:t>
            </a:r>
            <a:r>
              <a:rPr lang="en-US" dirty="0"/>
              <a:t>categorize cluster behavior, based on system call activity </a:t>
            </a:r>
          </a:p>
          <a:p>
            <a:pPr lvl="1"/>
            <a:r>
              <a:rPr lang="en-US" dirty="0"/>
              <a:t>Without measurable overhead on the execution</a:t>
            </a:r>
          </a:p>
          <a:p>
            <a:pPr lvl="1"/>
            <a:r>
              <a:rPr lang="en-US" dirty="0"/>
              <a:t>Without any special Fay data-mining support</a:t>
            </a:r>
          </a:p>
          <a:p>
            <a:endParaRPr 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0586"/>
          <a:stretch/>
        </p:blipFill>
        <p:spPr bwMode="auto">
          <a:xfrm>
            <a:off x="700065" y="1795269"/>
            <a:ext cx="7230429" cy="2973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809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Fault Tolerance</a:t>
            </a:r>
            <a:endParaRPr lang="en-US" dirty="0"/>
          </a:p>
        </p:txBody>
      </p:sp>
      <p:sp>
        <p:nvSpPr>
          <p:cNvPr id="3" name="Content Placeholder 2"/>
          <p:cNvSpPr>
            <a:spLocks noGrp="1"/>
          </p:cNvSpPr>
          <p:nvPr>
            <p:ph idx="1"/>
          </p:nvPr>
        </p:nvSpPr>
        <p:spPr/>
        <p:txBody>
          <a:bodyPr>
            <a:normAutofit lnSpcReduction="10000"/>
          </a:bodyPr>
          <a:lstStyle/>
          <a:p>
            <a:r>
              <a:rPr lang="en-US" dirty="0" smtClean="0"/>
              <a:t>Used Fay to trace all 8,001 </a:t>
            </a:r>
            <a:r>
              <a:rPr lang="en-US" dirty="0" err="1" smtClean="0"/>
              <a:t>hotpatchable</a:t>
            </a:r>
            <a:r>
              <a:rPr lang="en-US" dirty="0" smtClean="0"/>
              <a:t> functions in Windows kernel and count</a:t>
            </a:r>
          </a:p>
          <a:p>
            <a:pPr lvl="1"/>
            <a:r>
              <a:rPr lang="en-US" dirty="0" smtClean="0"/>
              <a:t>Worst case scenario</a:t>
            </a:r>
          </a:p>
          <a:p>
            <a:pPr lvl="1"/>
            <a:r>
              <a:rPr lang="en-US" dirty="0" smtClean="0"/>
              <a:t>Fay call dispatcher creates extra stack </a:t>
            </a:r>
          </a:p>
          <a:p>
            <a:pPr lvl="1"/>
            <a:r>
              <a:rPr lang="en-US" dirty="0" smtClean="0"/>
              <a:t>Branch-prediction miss on function return</a:t>
            </a:r>
          </a:p>
          <a:p>
            <a:r>
              <a:rPr lang="en-US" dirty="0" err="1" smtClean="0"/>
              <a:t>Dtrace</a:t>
            </a:r>
            <a:r>
              <a:rPr lang="en-US" dirty="0" smtClean="0"/>
              <a:t> is slower but not really comparable</a:t>
            </a:r>
          </a:p>
          <a:p>
            <a:r>
              <a:rPr lang="en-US" dirty="0" smtClean="0"/>
              <a:t>Randomly killing processes, threads, machines</a:t>
            </a:r>
          </a:p>
          <a:p>
            <a:pPr lvl="1"/>
            <a:r>
              <a:rPr lang="en-US" dirty="0" smtClean="0"/>
              <a:t>Thread local state is lost</a:t>
            </a:r>
          </a:p>
          <a:p>
            <a:pPr lvl="1"/>
            <a:r>
              <a:rPr lang="en-US" dirty="0" smtClean="0"/>
              <a:t>Dryad ensured cluster level fault tolerance</a:t>
            </a:r>
          </a:p>
        </p:txBody>
      </p:sp>
    </p:spTree>
    <p:extLst>
      <p:ext uri="{BB962C8B-B14F-4D97-AF65-F5344CB8AC3E}">
        <p14:creationId xmlns:p14="http://schemas.microsoft.com/office/powerpoint/2010/main" val="317694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Dynamic Instrumentation</a:t>
            </a:r>
          </a:p>
          <a:p>
            <a:pPr lvl="1"/>
            <a:r>
              <a:rPr lang="en-US" dirty="0" smtClean="0"/>
              <a:t>New Tracing tools that use dynamic instrumentation like </a:t>
            </a:r>
            <a:r>
              <a:rPr lang="en-US" dirty="0" err="1" smtClean="0"/>
              <a:t>Ftrace</a:t>
            </a:r>
            <a:endParaRPr lang="en-US" dirty="0" smtClean="0"/>
          </a:p>
          <a:p>
            <a:r>
              <a:rPr lang="en-US" dirty="0" smtClean="0"/>
              <a:t>Safe OS extensions</a:t>
            </a:r>
          </a:p>
          <a:p>
            <a:pPr lvl="1"/>
            <a:r>
              <a:rPr lang="en-US" dirty="0" smtClean="0"/>
              <a:t>Informer profiler in 1969 did this</a:t>
            </a:r>
          </a:p>
          <a:p>
            <a:pPr lvl="1"/>
            <a:r>
              <a:rPr lang="en-US" dirty="0" smtClean="0"/>
              <a:t>Google’s </a:t>
            </a:r>
            <a:r>
              <a:rPr lang="en-US" dirty="0" err="1" smtClean="0"/>
              <a:t>NaCl</a:t>
            </a:r>
            <a:r>
              <a:rPr lang="en-US" dirty="0" smtClean="0"/>
              <a:t> runs assembly code in browser</a:t>
            </a:r>
          </a:p>
          <a:p>
            <a:r>
              <a:rPr lang="en-US" dirty="0" smtClean="0"/>
              <a:t>Declarative Tracing and Debugging</a:t>
            </a:r>
          </a:p>
          <a:p>
            <a:pPr lvl="1"/>
            <a:r>
              <a:rPr lang="en-US" dirty="0" smtClean="0"/>
              <a:t>Integration with LINQ: PQL, PTQL </a:t>
            </a:r>
          </a:p>
          <a:p>
            <a:pPr lvl="1"/>
            <a:endParaRPr lang="en-US" dirty="0" smtClean="0"/>
          </a:p>
        </p:txBody>
      </p:sp>
    </p:spTree>
    <p:extLst>
      <p:ext uri="{BB962C8B-B14F-4D97-AF65-F5344CB8AC3E}">
        <p14:creationId xmlns:p14="http://schemas.microsoft.com/office/powerpoint/2010/main" val="3818175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lstStyle/>
          <a:p>
            <a:r>
              <a:rPr lang="en-US" dirty="0" smtClean="0"/>
              <a:t>Only specific to Windows</a:t>
            </a:r>
          </a:p>
          <a:p>
            <a:pPr lvl="1"/>
            <a:r>
              <a:rPr lang="en-US" dirty="0" smtClean="0"/>
              <a:t>Authors mention easy ports to other </a:t>
            </a:r>
            <a:r>
              <a:rPr lang="en-US" dirty="0" err="1" smtClean="0"/>
              <a:t>Oses</a:t>
            </a:r>
            <a:endParaRPr lang="en-US" dirty="0" smtClean="0"/>
          </a:p>
          <a:p>
            <a:r>
              <a:rPr lang="en-US" dirty="0" smtClean="0"/>
              <a:t>LINQ is tied to .NET runtime</a:t>
            </a:r>
          </a:p>
          <a:p>
            <a:pPr lvl="1"/>
            <a:r>
              <a:rPr lang="en-US" dirty="0" smtClean="0"/>
              <a:t>Possibly usable in Mono in other operating systems</a:t>
            </a:r>
          </a:p>
        </p:txBody>
      </p:sp>
    </p:spTree>
    <p:extLst>
      <p:ext uri="{BB962C8B-B14F-4D97-AF65-F5344CB8AC3E}">
        <p14:creationId xmlns:p14="http://schemas.microsoft.com/office/powerpoint/2010/main" val="3751624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5" name="Content Placeholder 4"/>
          <p:cNvPicPr>
            <a:picLocks noGrp="1" noChangeAspect="1"/>
          </p:cNvPicPr>
          <p:nvPr>
            <p:ph idx="1"/>
          </p:nvPr>
        </p:nvPicPr>
        <p:blipFill>
          <a:blip r:embed="rId2"/>
          <a:srcRect l="-18187" r="-18187"/>
          <a:stretch>
            <a:fillRect/>
          </a:stretch>
        </p:blipFill>
        <p:spPr/>
      </p:pic>
    </p:spTree>
    <p:extLst>
      <p:ext uri="{BB962C8B-B14F-4D97-AF65-F5344CB8AC3E}">
        <p14:creationId xmlns:p14="http://schemas.microsoft.com/office/powerpoint/2010/main" val="109939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p:txBody>
          <a:bodyPr/>
          <a:lstStyle/>
          <a:p>
            <a:r>
              <a:rPr lang="en-US" dirty="0" smtClean="0"/>
              <a:t>Know what clusters are doing at any time</a:t>
            </a:r>
          </a:p>
          <a:p>
            <a:pPr lvl="1"/>
            <a:r>
              <a:rPr lang="en-US" dirty="0" smtClean="0"/>
              <a:t>Down to machine’s system calls</a:t>
            </a:r>
          </a:p>
          <a:p>
            <a:r>
              <a:rPr lang="en-US" dirty="0" smtClean="0"/>
              <a:t>Ask any question to the cluster</a:t>
            </a:r>
          </a:p>
          <a:p>
            <a:r>
              <a:rPr lang="en-US" dirty="0" smtClean="0"/>
              <a:t>Collect answers efficiently</a:t>
            </a:r>
          </a:p>
          <a:p>
            <a:pPr lvl="1"/>
            <a:r>
              <a:rPr lang="en-US" dirty="0" smtClean="0"/>
              <a:t>Be able to run continuously</a:t>
            </a:r>
          </a:p>
          <a:p>
            <a:r>
              <a:rPr lang="en-US" dirty="0" smtClean="0"/>
              <a:t>Safely run in production without instrumentation</a:t>
            </a:r>
          </a:p>
          <a:p>
            <a:r>
              <a:rPr lang="en-US" dirty="0"/>
              <a:t>Apply data mining techniques to </a:t>
            </a:r>
            <a:r>
              <a:rPr lang="en-US" dirty="0" smtClean="0"/>
              <a:t>clusters</a:t>
            </a:r>
            <a:endParaRPr lang="en-US" dirty="0"/>
          </a:p>
        </p:txBody>
      </p:sp>
    </p:spTree>
    <p:extLst>
      <p:ext uri="{BB962C8B-B14F-4D97-AF65-F5344CB8AC3E}">
        <p14:creationId xmlns:p14="http://schemas.microsoft.com/office/powerpoint/2010/main" val="216345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Platform should allow arbitrary high-level queries about any aspect of system</a:t>
            </a:r>
          </a:p>
          <a:p>
            <a:r>
              <a:rPr lang="en-US" dirty="0" err="1" smtClean="0"/>
              <a:t>Stateful</a:t>
            </a:r>
            <a:r>
              <a:rPr lang="en-US" dirty="0" smtClean="0"/>
              <a:t> Probes</a:t>
            </a:r>
          </a:p>
          <a:p>
            <a:r>
              <a:rPr lang="en-US" dirty="0" smtClean="0"/>
              <a:t>In-machine Data Reduction (</a:t>
            </a:r>
            <a:r>
              <a:rPr lang="en-US" dirty="0" err="1" smtClean="0"/>
              <a:t>filter,aggregate</a:t>
            </a:r>
            <a:r>
              <a:rPr lang="en-US" dirty="0" smtClean="0"/>
              <a:t>)</a:t>
            </a:r>
          </a:p>
          <a:p>
            <a:r>
              <a:rPr lang="en-US" dirty="0" smtClean="0"/>
              <a:t>Low overhead tracing</a:t>
            </a:r>
          </a:p>
        </p:txBody>
      </p:sp>
    </p:spTree>
    <p:extLst>
      <p:ext uri="{BB962C8B-B14F-4D97-AF65-F5344CB8AC3E}">
        <p14:creationId xmlns:p14="http://schemas.microsoft.com/office/powerpoint/2010/main" val="255941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Fay: Features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Can </a:t>
            </a:r>
            <a:r>
              <a:rPr lang="en-US" dirty="0"/>
              <a:t>be applied to existing, live Windows servers</a:t>
            </a:r>
          </a:p>
          <a:p>
            <a:pPr marL="514350" indent="-514350">
              <a:spcBef>
                <a:spcPts val="1400"/>
              </a:spcBef>
              <a:buFont typeface="+mj-lt"/>
              <a:buAutoNum type="arabicPeriod"/>
            </a:pPr>
            <a:r>
              <a:rPr lang="en-US" dirty="0"/>
              <a:t>Single </a:t>
            </a:r>
            <a:r>
              <a:rPr lang="en-US" dirty="0" smtClean="0"/>
              <a:t>query</a:t>
            </a:r>
          </a:p>
          <a:p>
            <a:pPr marL="514350" indent="-514350">
              <a:spcBef>
                <a:spcPts val="1400"/>
              </a:spcBef>
              <a:buFont typeface="+mj-lt"/>
              <a:buAutoNum type="arabicPeriod"/>
            </a:pPr>
            <a:r>
              <a:rPr lang="en-US" dirty="0" smtClean="0"/>
              <a:t>Pervasively </a:t>
            </a:r>
            <a:r>
              <a:rPr lang="en-US" dirty="0"/>
              <a:t>data-</a:t>
            </a:r>
            <a:r>
              <a:rPr lang="en-US" dirty="0" smtClean="0"/>
              <a:t>parallel</a:t>
            </a:r>
            <a:endParaRPr lang="en-US" dirty="0"/>
          </a:p>
          <a:p>
            <a:pPr marL="514350" indent="-514350">
              <a:spcBef>
                <a:spcPts val="1400"/>
              </a:spcBef>
              <a:buFont typeface="+mj-lt"/>
              <a:buAutoNum type="arabicPeriod"/>
            </a:pPr>
            <a:r>
              <a:rPr lang="en-US" dirty="0" smtClean="0"/>
              <a:t>Inline</a:t>
            </a:r>
            <a:r>
              <a:rPr lang="en-US" dirty="0"/>
              <a:t>, safe machine-code at </a:t>
            </a:r>
            <a:r>
              <a:rPr lang="en-US" dirty="0" err="1" smtClean="0"/>
              <a:t>tracepoints</a:t>
            </a:r>
            <a:endParaRPr lang="en-US" dirty="0"/>
          </a:p>
        </p:txBody>
      </p:sp>
    </p:spTree>
    <p:extLst>
      <p:ext uri="{BB962C8B-B14F-4D97-AF65-F5344CB8AC3E}">
        <p14:creationId xmlns:p14="http://schemas.microsoft.com/office/powerpoint/2010/main" val="51365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High Level languages</a:t>
            </a:r>
            <a:endParaRPr lang="en-US" dirty="0"/>
          </a:p>
        </p:txBody>
      </p:sp>
      <p:sp>
        <p:nvSpPr>
          <p:cNvPr id="3" name="Content Placeholder 2"/>
          <p:cNvSpPr>
            <a:spLocks noGrp="1"/>
          </p:cNvSpPr>
          <p:nvPr>
            <p:ph idx="1"/>
          </p:nvPr>
        </p:nvSpPr>
        <p:spPr/>
        <p:txBody>
          <a:bodyPr>
            <a:normAutofit lnSpcReduction="10000"/>
          </a:bodyPr>
          <a:lstStyle/>
          <a:p>
            <a:r>
              <a:rPr lang="en-US" dirty="0" smtClean="0"/>
              <a:t>Extending </a:t>
            </a:r>
            <a:r>
              <a:rPr lang="en-US" dirty="0" err="1" smtClean="0"/>
              <a:t>DryadLINQ</a:t>
            </a:r>
            <a:r>
              <a:rPr lang="en-US" dirty="0" smtClean="0"/>
              <a:t> to </a:t>
            </a:r>
            <a:r>
              <a:rPr lang="en-US" dirty="0" err="1" smtClean="0"/>
              <a:t>FayLINQ</a:t>
            </a:r>
            <a:endParaRPr lang="en-US" dirty="0" smtClean="0"/>
          </a:p>
          <a:p>
            <a:pPr lvl="1"/>
            <a:r>
              <a:rPr lang="en-US" dirty="0" smtClean="0"/>
              <a:t>Distributed Querying </a:t>
            </a:r>
          </a:p>
          <a:p>
            <a:pPr lvl="1"/>
            <a:r>
              <a:rPr lang="en-US" dirty="0" smtClean="0"/>
              <a:t>Hide the distributed nature of queries</a:t>
            </a:r>
          </a:p>
          <a:p>
            <a:pPr lvl="1"/>
            <a:r>
              <a:rPr lang="en-US" dirty="0" smtClean="0"/>
              <a:t>High level declarative data processing</a:t>
            </a:r>
          </a:p>
          <a:p>
            <a:pPr lvl="1"/>
            <a:r>
              <a:rPr lang="en-US" dirty="0" smtClean="0"/>
              <a:t>Can simultaneously express</a:t>
            </a:r>
          </a:p>
          <a:p>
            <a:pPr lvl="2"/>
            <a:r>
              <a:rPr lang="en-US" dirty="0" smtClean="0"/>
              <a:t>Trace Collection</a:t>
            </a:r>
          </a:p>
          <a:p>
            <a:pPr lvl="2"/>
            <a:r>
              <a:rPr lang="en-US" dirty="0" smtClean="0"/>
              <a:t>Trace Event Analysis</a:t>
            </a:r>
          </a:p>
          <a:p>
            <a:pPr lvl="2"/>
            <a:r>
              <a:rPr lang="en-US" dirty="0" smtClean="0"/>
              <a:t>Persisting trace event logs</a:t>
            </a:r>
          </a:p>
          <a:p>
            <a:r>
              <a:rPr lang="en-US" dirty="0" err="1" smtClean="0"/>
              <a:t>Powershell</a:t>
            </a:r>
            <a:r>
              <a:rPr lang="en-US" dirty="0" smtClean="0"/>
              <a:t> interface</a:t>
            </a:r>
            <a:endParaRPr lang="en-US" dirty="0"/>
          </a:p>
        </p:txBody>
      </p:sp>
    </p:spTree>
    <p:extLst>
      <p:ext uri="{BB962C8B-B14F-4D97-AF65-F5344CB8AC3E}">
        <p14:creationId xmlns:p14="http://schemas.microsoft.com/office/powerpoint/2010/main" val="27304553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 A Cluster</a:t>
            </a:r>
            <a:endParaRPr lang="en-US" dirty="0"/>
          </a:p>
        </p:txBody>
      </p:sp>
      <p:pic>
        <p:nvPicPr>
          <p:cNvPr id="4" name="Content Placeholder 3"/>
          <p:cNvPicPr>
            <a:picLocks noGrp="1" noChangeAspect="1"/>
          </p:cNvPicPr>
          <p:nvPr>
            <p:ph idx="1"/>
          </p:nvPr>
        </p:nvPicPr>
        <p:blipFill rotWithShape="1">
          <a:blip r:embed="rId2"/>
          <a:srcRect l="-359" r="-210"/>
          <a:stretch/>
        </p:blipFill>
        <p:spPr>
          <a:xfrm>
            <a:off x="457200" y="1600200"/>
            <a:ext cx="4326138" cy="4525963"/>
          </a:xfrm>
        </p:spPr>
      </p:pic>
      <p:sp>
        <p:nvSpPr>
          <p:cNvPr id="5" name="TextBox 4"/>
          <p:cNvSpPr txBox="1"/>
          <p:nvPr/>
        </p:nvSpPr>
        <p:spPr>
          <a:xfrm>
            <a:off x="4666860" y="1827423"/>
            <a:ext cx="4019940" cy="923330"/>
          </a:xfrm>
          <a:prstGeom prst="rect">
            <a:avLst/>
          </a:prstGeom>
          <a:noFill/>
        </p:spPr>
        <p:txBody>
          <a:bodyPr wrap="square" rtlCol="0">
            <a:spAutoFit/>
          </a:bodyPr>
          <a:lstStyle/>
          <a:p>
            <a:r>
              <a:rPr lang="en-US" dirty="0" err="1" smtClean="0"/>
              <a:t>FayLINQ</a:t>
            </a:r>
            <a:r>
              <a:rPr lang="en-US" dirty="0" smtClean="0"/>
              <a:t> Example:</a:t>
            </a:r>
          </a:p>
          <a:p>
            <a:endParaRPr lang="en-US" dirty="0"/>
          </a:p>
          <a:p>
            <a:endParaRPr lang="en-US" dirty="0"/>
          </a:p>
        </p:txBody>
      </p:sp>
      <p:pic>
        <p:nvPicPr>
          <p:cNvPr id="6" name="Picture 5"/>
          <p:cNvPicPr>
            <a:picLocks noChangeAspect="1"/>
          </p:cNvPicPr>
          <p:nvPr/>
        </p:nvPicPr>
        <p:blipFill>
          <a:blip r:embed="rId3"/>
          <a:stretch>
            <a:fillRect/>
          </a:stretch>
        </p:blipFill>
        <p:spPr>
          <a:xfrm>
            <a:off x="4666860" y="2288743"/>
            <a:ext cx="4367438" cy="532614"/>
          </a:xfrm>
          <a:prstGeom prst="rect">
            <a:avLst/>
          </a:prstGeom>
        </p:spPr>
      </p:pic>
      <p:sp>
        <p:nvSpPr>
          <p:cNvPr id="7" name="TextBox 6"/>
          <p:cNvSpPr txBox="1"/>
          <p:nvPr/>
        </p:nvSpPr>
        <p:spPr>
          <a:xfrm>
            <a:off x="4783338" y="3187780"/>
            <a:ext cx="4019940" cy="369332"/>
          </a:xfrm>
          <a:prstGeom prst="rect">
            <a:avLst/>
          </a:prstGeom>
          <a:noFill/>
        </p:spPr>
        <p:txBody>
          <a:bodyPr wrap="square" rtlCol="0">
            <a:spAutoFit/>
          </a:bodyPr>
          <a:lstStyle/>
          <a:p>
            <a:r>
              <a:rPr lang="en-US" dirty="0" smtClean="0"/>
              <a:t>PowerShell Example:</a:t>
            </a:r>
            <a:endParaRPr lang="en-US" dirty="0"/>
          </a:p>
        </p:txBody>
      </p:sp>
      <p:pic>
        <p:nvPicPr>
          <p:cNvPr id="8" name="Picture 7"/>
          <p:cNvPicPr>
            <a:picLocks noChangeAspect="1"/>
          </p:cNvPicPr>
          <p:nvPr/>
        </p:nvPicPr>
        <p:blipFill>
          <a:blip r:embed="rId4"/>
          <a:stretch>
            <a:fillRect/>
          </a:stretch>
        </p:blipFill>
        <p:spPr>
          <a:xfrm>
            <a:off x="4666860" y="3557113"/>
            <a:ext cx="3197819" cy="3151136"/>
          </a:xfrm>
          <a:prstGeom prst="rect">
            <a:avLst/>
          </a:prstGeom>
        </p:spPr>
      </p:pic>
    </p:spTree>
    <p:extLst>
      <p:ext uri="{BB962C8B-B14F-4D97-AF65-F5344CB8AC3E}">
        <p14:creationId xmlns:p14="http://schemas.microsoft.com/office/powerpoint/2010/main" val="42598062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Fay </a:t>
            </a:r>
            <a:r>
              <a:rPr lang="en-US" dirty="0" err="1" smtClean="0"/>
              <a:t>vs</a:t>
            </a:r>
            <a:r>
              <a:rPr lang="en-US" dirty="0" smtClean="0"/>
              <a:t> Specialized Tracing</a:t>
            </a:r>
            <a:endParaRPr lang="en-US" dirty="0"/>
          </a:p>
        </p:txBody>
      </p:sp>
      <p:sp>
        <p:nvSpPr>
          <p:cNvPr id="3" name="Content Placeholder 2"/>
          <p:cNvSpPr>
            <a:spLocks noGrp="1"/>
          </p:cNvSpPr>
          <p:nvPr>
            <p:ph idx="1"/>
          </p:nvPr>
        </p:nvSpPr>
        <p:spPr/>
        <p:txBody>
          <a:bodyPr/>
          <a:lstStyle/>
          <a:p>
            <a:r>
              <a:rPr lang="en-US" dirty="0" smtClean="0"/>
              <a:t>Fay </a:t>
            </a:r>
            <a:r>
              <a:rPr lang="en-US" dirty="0"/>
              <a:t>is general, but can efficiently do</a:t>
            </a:r>
          </a:p>
          <a:p>
            <a:pPr lvl="1"/>
            <a:r>
              <a:rPr lang="en-US" dirty="0"/>
              <a:t>Tracing across abstractions, systems (Magpie)</a:t>
            </a:r>
          </a:p>
          <a:p>
            <a:pPr lvl="1"/>
            <a:r>
              <a:rPr lang="en-US" dirty="0"/>
              <a:t>Predicated and windowed tracing (Streams)</a:t>
            </a:r>
          </a:p>
          <a:p>
            <a:pPr lvl="1"/>
            <a:r>
              <a:rPr lang="en-US" dirty="0"/>
              <a:t>Probabilistic tracing (</a:t>
            </a:r>
            <a:r>
              <a:rPr lang="en-US" dirty="0" err="1"/>
              <a:t>Chopstix</a:t>
            </a:r>
            <a:r>
              <a:rPr lang="en-US" dirty="0"/>
              <a:t>)</a:t>
            </a:r>
          </a:p>
          <a:p>
            <a:pPr lvl="1"/>
            <a:r>
              <a:rPr lang="en-US" dirty="0"/>
              <a:t>Flight recorders, performance counters, </a:t>
            </a:r>
            <a:r>
              <a:rPr lang="en-US" dirty="0" smtClean="0"/>
              <a:t>…</a:t>
            </a:r>
          </a:p>
          <a:p>
            <a:pPr lvl="1"/>
            <a:endParaRPr lang="en-US" dirty="0"/>
          </a:p>
          <a:p>
            <a:endParaRPr lang="en-US" dirty="0"/>
          </a:p>
          <a:p>
            <a:endParaRPr lang="en-US" dirty="0"/>
          </a:p>
        </p:txBody>
      </p:sp>
    </p:spTree>
    <p:extLst>
      <p:ext uri="{BB962C8B-B14F-4D97-AF65-F5344CB8AC3E}">
        <p14:creationId xmlns:p14="http://schemas.microsoft.com/office/powerpoint/2010/main" val="26732695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 with Fay</a:t>
            </a:r>
            <a:endParaRPr lang="en-US" dirty="0"/>
          </a:p>
        </p:txBody>
      </p:sp>
      <p:sp>
        <p:nvSpPr>
          <p:cNvPr id="3" name="Content Placeholder 2"/>
          <p:cNvSpPr>
            <a:spLocks noGrp="1"/>
          </p:cNvSpPr>
          <p:nvPr>
            <p:ph idx="1"/>
          </p:nvPr>
        </p:nvSpPr>
        <p:spPr/>
        <p:txBody>
          <a:bodyPr/>
          <a:lstStyle/>
          <a:p>
            <a:r>
              <a:rPr lang="en-US" dirty="0" smtClean="0"/>
              <a:t>Dynamic Instrumentation </a:t>
            </a:r>
          </a:p>
          <a:p>
            <a:pPr lvl="1"/>
            <a:r>
              <a:rPr lang="en-US" dirty="0" smtClean="0"/>
              <a:t>Minimally intrusive (only first machine code instruction is changed)</a:t>
            </a:r>
          </a:p>
          <a:p>
            <a:pPr lvl="1"/>
            <a:r>
              <a:rPr lang="en-US" dirty="0" smtClean="0"/>
              <a:t>Inline invocations</a:t>
            </a:r>
          </a:p>
          <a:p>
            <a:pPr lvl="2"/>
            <a:r>
              <a:rPr lang="en-US" dirty="0" smtClean="0"/>
              <a:t>Limits to a single process, kernel</a:t>
            </a:r>
          </a:p>
          <a:p>
            <a:pPr lvl="2"/>
            <a:r>
              <a:rPr lang="en-US" dirty="0" smtClean="0"/>
              <a:t>Each address space is traced separately</a:t>
            </a:r>
          </a:p>
        </p:txBody>
      </p:sp>
    </p:spTree>
    <p:extLst>
      <p:ext uri="{BB962C8B-B14F-4D97-AF65-F5344CB8AC3E}">
        <p14:creationId xmlns:p14="http://schemas.microsoft.com/office/powerpoint/2010/main" val="1011351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Low-Level Code </a:t>
            </a:r>
            <a:r>
              <a:rPr lang="de-CH" dirty="0" smtClean="0"/>
              <a:t>Instrumentation</a:t>
            </a:r>
            <a:endParaRPr lang="de-CH" dirty="0"/>
          </a:p>
        </p:txBody>
      </p:sp>
      <p:sp>
        <p:nvSpPr>
          <p:cNvPr id="11" name="TextBox 10"/>
          <p:cNvSpPr txBox="1"/>
          <p:nvPr/>
        </p:nvSpPr>
        <p:spPr>
          <a:xfrm>
            <a:off x="757773" y="2171143"/>
            <a:ext cx="3158237" cy="2108269"/>
          </a:xfrm>
          <a:prstGeom prst="rect">
            <a:avLst/>
          </a:prstGeom>
          <a:noFill/>
        </p:spPr>
        <p:txBody>
          <a:bodyPr wrap="none" rtlCol="0">
            <a:spAutoFit/>
          </a:bodyPr>
          <a:lstStyle/>
          <a:p>
            <a:r>
              <a:rPr lang="en-US" sz="1100" b="1" noProof="1" smtClean="0">
                <a:latin typeface="Courier New" pitchFamily="49" charset="0"/>
                <a:cs typeface="Courier New" pitchFamily="49" charset="0"/>
              </a:rPr>
              <a:t>Caller:</a:t>
            </a:r>
          </a:p>
          <a:p>
            <a:r>
              <a:rPr lang="en-US" sz="1100" noProof="1" smtClean="0">
                <a:latin typeface="Courier New" pitchFamily="49" charset="0"/>
                <a:cs typeface="Courier New" pitchFamily="49" charset="0"/>
              </a:rPr>
              <a:t>      ...</a:t>
            </a:r>
          </a:p>
          <a:p>
            <a:r>
              <a:rPr lang="en-US" sz="1100" noProof="1" smtClean="0">
                <a:latin typeface="Courier New" pitchFamily="49" charset="0"/>
                <a:cs typeface="Courier New" pitchFamily="49" charset="0"/>
              </a:rPr>
              <a:t>      e8ab62ffff   call Foo</a:t>
            </a:r>
          </a:p>
          <a:p>
            <a:r>
              <a:rPr lang="en-US" sz="1100" noProof="1" smtClean="0">
                <a:latin typeface="Courier New" pitchFamily="49" charset="0"/>
                <a:cs typeface="Courier New" pitchFamily="49" charset="0"/>
              </a:rPr>
              <a:t>      ...</a:t>
            </a:r>
          </a:p>
          <a:p>
            <a:endParaRPr lang="en-US" sz="1100" noProof="1" smtClean="0">
              <a:latin typeface="Courier New" pitchFamily="49" charset="0"/>
              <a:cs typeface="Courier New" pitchFamily="49" charset="0"/>
            </a:endParaRPr>
          </a:p>
          <a:p>
            <a:r>
              <a:rPr lang="en-US" sz="1100" noProof="1" smtClean="0">
                <a:latin typeface="Courier New" pitchFamily="49" charset="0"/>
                <a:cs typeface="Courier New" pitchFamily="49" charset="0"/>
              </a:rPr>
              <a:t>      ff1508e70600 call[Dispatcher]</a:t>
            </a:r>
          </a:p>
          <a:p>
            <a:r>
              <a:rPr lang="en-US" sz="1100" b="1" noProof="1" smtClean="0">
                <a:latin typeface="Courier New" pitchFamily="49" charset="0"/>
                <a:cs typeface="Courier New" pitchFamily="49" charset="0"/>
              </a:rPr>
              <a:t>Foo:  </a:t>
            </a:r>
            <a:r>
              <a:rPr lang="en-US" sz="1100" noProof="1" smtClean="0">
                <a:latin typeface="Courier New" pitchFamily="49" charset="0"/>
                <a:cs typeface="Courier New" pitchFamily="49" charset="0"/>
              </a:rPr>
              <a:t>ebf8         jmp  Foo-6</a:t>
            </a:r>
          </a:p>
          <a:p>
            <a:r>
              <a:rPr lang="en-US" sz="1100" noProof="1" smtClean="0">
                <a:latin typeface="Courier New" pitchFamily="49" charset="0"/>
                <a:cs typeface="Courier New" pitchFamily="49" charset="0"/>
              </a:rPr>
              <a:t>      cccccc</a:t>
            </a:r>
            <a:endParaRPr lang="en-US" sz="1100" i="1" noProof="1" smtClean="0">
              <a:latin typeface="Times New Roman" pitchFamily="18" charset="0"/>
              <a:cs typeface="Times New Roman" pitchFamily="18" charset="0"/>
            </a:endParaRPr>
          </a:p>
          <a:p>
            <a:r>
              <a:rPr lang="en-US" sz="1100" noProof="1" smtClean="0">
                <a:latin typeface="Courier New" pitchFamily="49" charset="0"/>
                <a:cs typeface="Courier New" pitchFamily="49" charset="0"/>
              </a:rPr>
              <a:t>Foo2</a:t>
            </a:r>
            <a:r>
              <a:rPr lang="en-US" sz="1100" b="1" noProof="1" smtClean="0">
                <a:latin typeface="Courier New" pitchFamily="49" charset="0"/>
                <a:cs typeface="Courier New" pitchFamily="49" charset="0"/>
              </a:rPr>
              <a:t>: </a:t>
            </a:r>
            <a:r>
              <a:rPr lang="en-US" sz="1100" noProof="1" smtClean="0">
                <a:latin typeface="Courier New" pitchFamily="49" charset="0"/>
                <a:cs typeface="Courier New" pitchFamily="49" charset="0"/>
              </a:rPr>
              <a:t>57           push rdi</a:t>
            </a:r>
          </a:p>
          <a:p>
            <a:endParaRPr lang="en-US" sz="400" noProof="1" smtClean="0">
              <a:latin typeface="Courier New" pitchFamily="49" charset="0"/>
              <a:cs typeface="Courier New" pitchFamily="49" charset="0"/>
            </a:endParaRPr>
          </a:p>
          <a:p>
            <a:r>
              <a:rPr lang="en-US" sz="1100" noProof="1" smtClean="0">
                <a:latin typeface="Courier New" pitchFamily="49" charset="0"/>
                <a:cs typeface="Courier New" pitchFamily="49" charset="0"/>
              </a:rPr>
              <a:t>      ...</a:t>
            </a:r>
          </a:p>
          <a:p>
            <a:endParaRPr lang="en-US" sz="600" noProof="1" smtClean="0">
              <a:latin typeface="Courier New" pitchFamily="49" charset="0"/>
              <a:cs typeface="Courier New" pitchFamily="49" charset="0"/>
            </a:endParaRPr>
          </a:p>
          <a:p>
            <a:r>
              <a:rPr lang="en-US" sz="1100" noProof="1">
                <a:latin typeface="Courier New" pitchFamily="49" charset="0"/>
                <a:cs typeface="Courier New" pitchFamily="49" charset="0"/>
              </a:rPr>
              <a:t> </a:t>
            </a:r>
            <a:r>
              <a:rPr lang="en-US" sz="1100" noProof="1" smtClean="0">
                <a:latin typeface="Courier New" pitchFamily="49" charset="0"/>
                <a:cs typeface="Courier New" pitchFamily="49" charset="0"/>
              </a:rPr>
              <a:t>     c3           ret</a:t>
            </a:r>
            <a:endParaRPr lang="en-US" sz="1100" noProof="1">
              <a:latin typeface="Courier New" pitchFamily="49" charset="0"/>
              <a:cs typeface="Courier New" pitchFamily="49" charset="0"/>
            </a:endParaRPr>
          </a:p>
        </p:txBody>
      </p:sp>
      <p:sp>
        <p:nvSpPr>
          <p:cNvPr id="12" name="U-Turn Arrow 11"/>
          <p:cNvSpPr/>
          <p:nvPr/>
        </p:nvSpPr>
        <p:spPr>
          <a:xfrm rot="16200000">
            <a:off x="1146573" y="3163271"/>
            <a:ext cx="228600" cy="128016"/>
          </a:xfrm>
          <a:prstGeom prst="uturnArrow">
            <a:avLst>
              <a:gd name="adj1" fmla="val 1474"/>
              <a:gd name="adj2" fmla="val 14565"/>
              <a:gd name="adj3" fmla="val 19783"/>
              <a:gd name="adj4" fmla="val 43750"/>
              <a:gd name="adj5" fmla="val 100000"/>
            </a:avLst>
          </a:prstGeom>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nvGrpSpPr>
          <p:cNvPr id="13" name="Group 16"/>
          <p:cNvGrpSpPr/>
          <p:nvPr/>
        </p:nvGrpSpPr>
        <p:grpSpPr>
          <a:xfrm>
            <a:off x="529173" y="2646034"/>
            <a:ext cx="762000" cy="685800"/>
            <a:chOff x="457200" y="1981200"/>
            <a:chExt cx="762000" cy="838200"/>
          </a:xfrm>
        </p:grpSpPr>
        <p:sp>
          <p:nvSpPr>
            <p:cNvPr id="14" name="U-Turn Arrow 13"/>
            <p:cNvSpPr/>
            <p:nvPr/>
          </p:nvSpPr>
          <p:spPr>
            <a:xfrm rot="5400000" flipV="1">
              <a:off x="266700" y="2171700"/>
              <a:ext cx="838200" cy="457200"/>
            </a:xfrm>
            <a:prstGeom prst="uturnArrow">
              <a:avLst>
                <a:gd name="adj1" fmla="val 1474"/>
                <a:gd name="adj2" fmla="val 5329"/>
                <a:gd name="adj3" fmla="val 19850"/>
                <a:gd name="adj4" fmla="val 42412"/>
                <a:gd name="adj5" fmla="val 63435"/>
              </a:avLst>
            </a:prstGeom>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914400" y="1981200"/>
              <a:ext cx="304800" cy="9144"/>
            </a:xfrm>
            <a:prstGeom prst="rect">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6" name="Rectangle 15"/>
          <p:cNvSpPr/>
          <p:nvPr/>
        </p:nvSpPr>
        <p:spPr>
          <a:xfrm>
            <a:off x="376773" y="1687124"/>
            <a:ext cx="3810000" cy="2743200"/>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Module with a traced function </a:t>
            </a:r>
            <a:r>
              <a:rPr lang="en-US" dirty="0" err="1" smtClean="0">
                <a:solidFill>
                  <a:schemeClr val="tx1"/>
                </a:solidFill>
              </a:rPr>
              <a:t>Foo</a:t>
            </a:r>
            <a:endParaRPr lang="en-US" dirty="0">
              <a:solidFill>
                <a:schemeClr val="tx1"/>
              </a:solidFill>
            </a:endParaRPr>
          </a:p>
        </p:txBody>
      </p:sp>
      <p:sp>
        <p:nvSpPr>
          <p:cNvPr id="43" name="Rounded Rectangle 42"/>
          <p:cNvSpPr/>
          <p:nvPr/>
        </p:nvSpPr>
        <p:spPr>
          <a:xfrm>
            <a:off x="376773" y="1687124"/>
            <a:ext cx="3810000" cy="2743200"/>
          </a:xfrm>
          <a:prstGeom prst="roundRect">
            <a:avLst>
              <a:gd name="adj" fmla="val 8458"/>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76773" y="4876800"/>
            <a:ext cx="8310027" cy="584776"/>
          </a:xfrm>
          <a:prstGeom prst="rect">
            <a:avLst/>
          </a:prstGeom>
          <a:noFill/>
        </p:spPr>
        <p:txBody>
          <a:bodyPr wrap="square" rtlCol="0">
            <a:spAutoFit/>
          </a:bodyPr>
          <a:lstStyle/>
          <a:p>
            <a:pPr marL="285750" indent="-285750">
              <a:buFont typeface="Arial" pitchFamily="34" charset="0"/>
              <a:buChar char="•"/>
            </a:pPr>
            <a:r>
              <a:rPr lang="en-US" sz="3200" dirty="0" smtClean="0"/>
              <a:t>Replace 1</a:t>
            </a:r>
            <a:r>
              <a:rPr lang="en-US" sz="3200" baseline="30000" dirty="0" smtClean="0"/>
              <a:t>st</a:t>
            </a:r>
            <a:r>
              <a:rPr lang="en-US" sz="3200" dirty="0" smtClean="0"/>
              <a:t> </a:t>
            </a:r>
            <a:r>
              <a:rPr lang="en-US" sz="3200" dirty="0" err="1" smtClean="0"/>
              <a:t>opcode</a:t>
            </a:r>
            <a:r>
              <a:rPr lang="en-US" sz="3200" dirty="0" smtClean="0"/>
              <a:t> of functions</a:t>
            </a:r>
          </a:p>
        </p:txBody>
      </p:sp>
      <p:sp>
        <p:nvSpPr>
          <p:cNvPr id="3" name="TextBox 2"/>
          <p:cNvSpPr txBox="1"/>
          <p:nvPr/>
        </p:nvSpPr>
        <p:spPr>
          <a:xfrm>
            <a:off x="1463334" y="6322667"/>
            <a:ext cx="7494359" cy="369332"/>
          </a:xfrm>
          <a:prstGeom prst="rect">
            <a:avLst/>
          </a:prstGeom>
          <a:noFill/>
        </p:spPr>
        <p:txBody>
          <a:bodyPr wrap="none" rtlCol="0">
            <a:spAutoFit/>
          </a:bodyPr>
          <a:lstStyle/>
          <a:p>
            <a:r>
              <a:rPr lang="en-US" dirty="0">
                <a:solidFill>
                  <a:schemeClr val="bg1">
                    <a:lumMod val="75000"/>
                  </a:schemeClr>
                </a:solidFill>
              </a:rPr>
              <a:t>http://</a:t>
            </a:r>
            <a:r>
              <a:rPr lang="en-US" dirty="0" err="1">
                <a:solidFill>
                  <a:schemeClr val="bg1">
                    <a:lumMod val="75000"/>
                  </a:schemeClr>
                </a:solidFill>
              </a:rPr>
              <a:t>www.sigops.org</a:t>
            </a:r>
            <a:r>
              <a:rPr lang="en-US" dirty="0">
                <a:solidFill>
                  <a:schemeClr val="bg1">
                    <a:lumMod val="75000"/>
                  </a:schemeClr>
                </a:solidFill>
              </a:rPr>
              <a:t>/</a:t>
            </a:r>
            <a:r>
              <a:rPr lang="en-US" dirty="0" err="1">
                <a:solidFill>
                  <a:schemeClr val="bg1">
                    <a:lumMod val="75000"/>
                  </a:schemeClr>
                </a:solidFill>
              </a:rPr>
              <a:t>sosp</a:t>
            </a:r>
            <a:r>
              <a:rPr lang="en-US" dirty="0">
                <a:solidFill>
                  <a:schemeClr val="bg1">
                    <a:lumMod val="75000"/>
                  </a:schemeClr>
                </a:solidFill>
              </a:rPr>
              <a:t>/sosp11/current/2011-Cascais/22-erlingsson.pptx</a:t>
            </a:r>
          </a:p>
        </p:txBody>
      </p:sp>
    </p:spTree>
    <p:extLst>
      <p:ext uri="{BB962C8B-B14F-4D97-AF65-F5344CB8AC3E}">
        <p14:creationId xmlns:p14="http://schemas.microsoft.com/office/powerpoint/2010/main" val="1106856781"/>
      </p:ext>
    </p:extLst>
  </p:cSld>
  <p:clrMapOvr>
    <a:masterClrMapping/>
  </p:clrMapOvr>
  <mc:AlternateContent xmlns:mc="http://schemas.openxmlformats.org/markup-compatibility/2006" xmlns:p14="http://schemas.microsoft.com/office/powerpoint/2010/main">
    <mc:Choice Requires="p14">
      <p:transition spd="slow" p14:dur="2000" advTm="20382"/>
    </mc:Choice>
    <mc:Fallback xmlns="">
      <p:transition spd="slow" advTm="20382"/>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1830</TotalTime>
  <Words>1278</Words>
  <Application>Microsoft Macintosh PowerPoint</Application>
  <PresentationFormat>On-screen Show (4:3)</PresentationFormat>
  <Paragraphs>239</Paragraphs>
  <Slides>19</Slides>
  <Notes>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Fay: Extensible Distributed Tracing from Kernels to Clusters</vt:lpstr>
      <vt:lpstr>Vision</vt:lpstr>
      <vt:lpstr>Goals</vt:lpstr>
      <vt:lpstr>Fay: Features</vt:lpstr>
      <vt:lpstr>Integrating High Level languages</vt:lpstr>
      <vt:lpstr>Tracing A Cluster</vt:lpstr>
      <vt:lpstr>Fay vs Specialized Tracing</vt:lpstr>
      <vt:lpstr>Tracing with Fay</vt:lpstr>
      <vt:lpstr>Low-Level Code Instrumentation</vt:lpstr>
      <vt:lpstr>Low-Level Code Instrumentation</vt:lpstr>
      <vt:lpstr>Low-Level Code Instrumentation</vt:lpstr>
      <vt:lpstr>Benchmark: Trivial System calls in Tight Loop</vt:lpstr>
      <vt:lpstr>Case Study: Performance Diagnosis</vt:lpstr>
      <vt:lpstr>Distributed Performance Counters</vt:lpstr>
      <vt:lpstr>Automatic Analysis of Cluster Behavior</vt:lpstr>
      <vt:lpstr>Scalability, Fault Tolerance</vt:lpstr>
      <vt:lpstr>Related Work</vt:lpstr>
      <vt:lpstr>Issues</vt:lpstr>
      <vt:lpstr>Questions</vt:lpstr>
    </vt:vector>
  </TitlesOfParts>
  <Company>ESPN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Fay: Extensible Distributed Tracing from Kernels to Clusters</dc:title>
  <dc:creator>Prasanna Gautam</dc:creator>
  <cp:lastModifiedBy>Prasanna Gautam</cp:lastModifiedBy>
  <cp:revision>19</cp:revision>
  <cp:lastPrinted>2014-09-23T20:44:40Z</cp:lastPrinted>
  <dcterms:created xsi:type="dcterms:W3CDTF">2014-09-21T21:05:42Z</dcterms:created>
  <dcterms:modified xsi:type="dcterms:W3CDTF">2014-09-23T20:47:49Z</dcterms:modified>
</cp:coreProperties>
</file>