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CAD6D3"/>
          </a:solidFill>
        </a:fill>
      </a:tcStyle>
    </a:wholeTbl>
    <a:band2H>
      <a:tcTxStyle b="def" i="def"/>
      <a:tcStyle>
        <a:tcBdr/>
        <a:fill>
          <a:solidFill>
            <a:srgbClr val="E6EBEA"/>
          </a:solidFill>
        </a:fill>
      </a:tcStyle>
    </a:band2H>
    <a:firstCol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381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381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EADFD0"/>
          </a:solidFill>
        </a:fill>
      </a:tcStyle>
    </a:wholeTbl>
    <a:band2H>
      <a:tcTxStyle b="def" i="def"/>
      <a:tcStyle>
        <a:tcBdr/>
        <a:fill>
          <a:solidFill>
            <a:srgbClr val="F5F0E9"/>
          </a:solidFill>
        </a:fill>
      </a:tcStyle>
    </a:band2H>
    <a:firstCol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381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381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CACDFB"/>
          </a:solidFill>
        </a:fill>
      </a:tcStyle>
    </a:wholeTbl>
    <a:band2H>
      <a:tcTxStyle b="def" i="def"/>
      <a:tcStyle>
        <a:tcBdr/>
        <a:fill>
          <a:solidFill>
            <a:srgbClr val="E7E8FD"/>
          </a:solidFill>
        </a:fill>
      </a:tcStyle>
    </a:band2H>
    <a:firstCol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381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381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AF7B51"/>
          </a:solidFill>
        </a:fill>
      </a:tcStyle>
    </a:band2H>
    <a:firstCol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F7B51"/>
          </a:solidFill>
        </a:fill>
      </a:tcStyle>
    </a:lastRow>
    <a:fir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38100" cap="flat">
              <a:solidFill>
                <a:srgbClr val="AF7B51"/>
              </a:solidFill>
              <a:prstDash val="solid"/>
              <a:round/>
            </a:ln>
          </a:top>
          <a:bottom>
            <a:ln w="127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AF7B51"/>
        </a:fontRef>
        <a:srgbClr val="AF7B51"/>
      </a:tcTxStyle>
      <a:tcStyle>
        <a:tcBdr>
          <a:left>
            <a:ln w="12700" cap="flat">
              <a:solidFill>
                <a:srgbClr val="AF7B51"/>
              </a:solidFill>
              <a:prstDash val="solid"/>
              <a:round/>
            </a:ln>
          </a:left>
          <a:right>
            <a:ln w="12700" cap="flat">
              <a:solidFill>
                <a:srgbClr val="AF7B51"/>
              </a:solidFill>
              <a:prstDash val="solid"/>
              <a:round/>
            </a:ln>
          </a:right>
          <a:top>
            <a:ln w="12700" cap="flat">
              <a:solidFill>
                <a:srgbClr val="AF7B51"/>
              </a:solidFill>
              <a:prstDash val="solid"/>
              <a:round/>
            </a:ln>
          </a:top>
          <a:bottom>
            <a:ln w="38100" cap="flat">
              <a:solidFill>
                <a:srgbClr val="AF7B51"/>
              </a:solidFill>
              <a:prstDash val="solid"/>
              <a:round/>
            </a:ln>
          </a:bottom>
          <a:insideH>
            <a:ln w="12700" cap="flat">
              <a:solidFill>
                <a:srgbClr val="AF7B51"/>
              </a:solidFill>
              <a:prstDash val="solid"/>
              <a:round/>
            </a:ln>
          </a:insideH>
          <a:insideV>
            <a:ln w="12700" cap="flat">
              <a:solidFill>
                <a:srgbClr val="AF7B5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6" name="Google Shape;38;p3"/>
          <p:cNvSpPr/>
          <p:nvPr/>
        </p:nvSpPr>
        <p:spPr>
          <a:xfrm flipH="1">
            <a:off x="4757099" y="2309399"/>
            <a:ext cx="4386902" cy="283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0" name="Google Shape;39;p3"/>
          <p:cNvGrpSpPr/>
          <p:nvPr/>
        </p:nvGrpSpPr>
        <p:grpSpPr>
          <a:xfrm>
            <a:off x="5594191" y="3961114"/>
            <a:ext cx="2910144" cy="1182341"/>
            <a:chOff x="0" y="0"/>
            <a:chExt cx="2910142" cy="1182340"/>
          </a:xfrm>
        </p:grpSpPr>
        <p:sp>
          <p:nvSpPr>
            <p:cNvPr id="17" name="Google Shape;40;p3"/>
            <p:cNvSpPr/>
            <p:nvPr/>
          </p:nvSpPr>
          <p:spPr>
            <a:xfrm>
              <a:off x="946382" y="-1"/>
              <a:ext cx="1963762" cy="118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551" y="0"/>
                  </a:lnTo>
                  <a:lnTo>
                    <a:pt x="21600" y="0"/>
                  </a:lnTo>
                  <a:lnTo>
                    <a:pt x="1049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41;p3"/>
            <p:cNvSpPr/>
            <p:nvPr/>
          </p:nvSpPr>
          <p:spPr>
            <a:xfrm>
              <a:off x="473191" y="-1"/>
              <a:ext cx="1963761" cy="118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551" y="0"/>
                  </a:lnTo>
                  <a:lnTo>
                    <a:pt x="21600" y="0"/>
                  </a:lnTo>
                  <a:lnTo>
                    <a:pt x="1049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42;p3"/>
            <p:cNvSpPr/>
            <p:nvPr/>
          </p:nvSpPr>
          <p:spPr>
            <a:xfrm>
              <a:off x="0" y="-1"/>
              <a:ext cx="1963761" cy="118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551" y="0"/>
                  </a:lnTo>
                  <a:lnTo>
                    <a:pt x="21600" y="0"/>
                  </a:lnTo>
                  <a:lnTo>
                    <a:pt x="1049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" name="Google Shape;43;p3"/>
          <p:cNvGrpSpPr/>
          <p:nvPr/>
        </p:nvGrpSpPr>
        <p:grpSpPr>
          <a:xfrm>
            <a:off x="199148" y="2"/>
            <a:ext cx="2795414" cy="1083309"/>
            <a:chOff x="0" y="0"/>
            <a:chExt cx="2795412" cy="1083308"/>
          </a:xfrm>
        </p:grpSpPr>
        <p:sp>
          <p:nvSpPr>
            <p:cNvPr id="21" name="Google Shape;44;p3"/>
            <p:cNvSpPr/>
            <p:nvPr/>
          </p:nvSpPr>
          <p:spPr>
            <a:xfrm>
              <a:off x="909072" y="-1"/>
              <a:ext cx="1886341" cy="10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602" y="0"/>
                  </a:lnTo>
                  <a:lnTo>
                    <a:pt x="21600" y="0"/>
                  </a:lnTo>
                  <a:lnTo>
                    <a:pt x="1998" y="21600"/>
                  </a:lnTo>
                  <a:close/>
                </a:path>
              </a:pathLst>
            </a:custGeom>
            <a:solidFill>
              <a:srgbClr val="23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Google Shape;45;p3"/>
            <p:cNvSpPr/>
            <p:nvPr/>
          </p:nvSpPr>
          <p:spPr>
            <a:xfrm>
              <a:off x="454536" y="-1"/>
              <a:ext cx="1886341" cy="10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602" y="0"/>
                  </a:lnTo>
                  <a:lnTo>
                    <a:pt x="21600" y="0"/>
                  </a:lnTo>
                  <a:lnTo>
                    <a:pt x="1998" y="21600"/>
                  </a:lnTo>
                  <a:close/>
                </a:path>
              </a:pathLst>
            </a:custGeom>
            <a:solidFill>
              <a:srgbClr val="23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" name="Google Shape;46;p3"/>
            <p:cNvSpPr/>
            <p:nvPr/>
          </p:nvSpPr>
          <p:spPr>
            <a:xfrm>
              <a:off x="-1" y="-1"/>
              <a:ext cx="1886341" cy="10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602" y="0"/>
                  </a:lnTo>
                  <a:lnTo>
                    <a:pt x="21600" y="0"/>
                  </a:lnTo>
                  <a:lnTo>
                    <a:pt x="1998" y="21600"/>
                  </a:lnTo>
                  <a:close/>
                </a:path>
              </a:pathLst>
            </a:custGeom>
            <a:solidFill>
              <a:srgbClr val="23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" name="Title Text"/>
          <p:cNvSpPr txBox="1"/>
          <p:nvPr>
            <p:ph type="title"/>
          </p:nvPr>
        </p:nvSpPr>
        <p:spPr>
          <a:xfrm>
            <a:off x="1888683" y="1746100"/>
            <a:ext cx="5377501" cy="16461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233A4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2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half" idx="1"/>
          </p:nvPr>
        </p:nvSpPr>
        <p:spPr>
          <a:xfrm>
            <a:off x="228600" y="1901954"/>
            <a:ext cx="3730200" cy="2697601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127;p13"/>
          <p:cNvSpPr/>
          <p:nvPr>
            <p:ph type="pic" idx="21"/>
          </p:nvPr>
        </p:nvSpPr>
        <p:spPr>
          <a:xfrm>
            <a:off x="4233671" y="228599"/>
            <a:ext cx="4690801" cy="4690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2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58" name="Google Shape;133;p15"/>
          <p:cNvSpPr/>
          <p:nvPr>
            <p:ph type="pic" sz="half" idx="21"/>
          </p:nvPr>
        </p:nvSpPr>
        <p:spPr>
          <a:xfrm>
            <a:off x="4517135" y="475487"/>
            <a:ext cx="4188001" cy="418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xfrm>
            <a:off x="548649" y="576075"/>
            <a:ext cx="3556801" cy="868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half" idx="1"/>
          </p:nvPr>
        </p:nvSpPr>
        <p:spPr>
          <a:xfrm>
            <a:off x="438912" y="1655064"/>
            <a:ext cx="3666600" cy="28713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Google Shape;136;p15"/>
          <p:cNvSpPr/>
          <p:nvPr/>
        </p:nvSpPr>
        <p:spPr>
          <a:xfrm>
            <a:off x="530351" y="402336"/>
            <a:ext cx="1059901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Google Shape;137;p15"/>
          <p:cNvSpPr/>
          <p:nvPr/>
        </p:nvSpPr>
        <p:spPr>
          <a:xfrm>
            <a:off x="530351" y="4745735"/>
            <a:ext cx="1059901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62;p5"/>
          <p:cNvSpPr txBox="1"/>
          <p:nvPr>
            <p:ph type="body" sz="quarter" idx="21"/>
          </p:nvPr>
        </p:nvSpPr>
        <p:spPr>
          <a:xfrm>
            <a:off x="4638674" y="1990725"/>
            <a:ext cx="3686101" cy="2448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61" name="Google Shape;71;p7"/>
          <p:cNvSpPr/>
          <p:nvPr/>
        </p:nvSpPr>
        <p:spPr>
          <a:xfrm flipH="1">
            <a:off x="3582599" y="1550699"/>
            <a:ext cx="5561402" cy="359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" name="Google Shape;72;p7"/>
          <p:cNvSpPr/>
          <p:nvPr/>
        </p:nvSpPr>
        <p:spPr>
          <a:xfrm>
            <a:off x="31" y="2824500"/>
            <a:ext cx="7370399" cy="231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3A4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" name="Google Shape;73;p7"/>
          <p:cNvSpPr/>
          <p:nvPr/>
        </p:nvSpPr>
        <p:spPr>
          <a:xfrm>
            <a:off x="203224" y="206250"/>
            <a:ext cx="8737502" cy="473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286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819150" y="845600"/>
            <a:ext cx="3709200" cy="138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830699" y="2319049"/>
            <a:ext cx="3709201" cy="2119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74" name="Google Shape;78;p8"/>
          <p:cNvSpPr/>
          <p:nvPr/>
        </p:nvSpPr>
        <p:spPr>
          <a:xfrm>
            <a:off x="0" y="2823143"/>
            <a:ext cx="7369200" cy="231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5" name="Google Shape;79;p8"/>
          <p:cNvSpPr/>
          <p:nvPr/>
        </p:nvSpPr>
        <p:spPr>
          <a:xfrm flipH="1">
            <a:off x="3583210" y="1554113"/>
            <a:ext cx="5560501" cy="3589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9" name="Google Shape;80;p8"/>
          <p:cNvGrpSpPr/>
          <p:nvPr/>
        </p:nvGrpSpPr>
        <p:grpSpPr>
          <a:xfrm>
            <a:off x="255991" y="-119"/>
            <a:ext cx="2251347" cy="1043410"/>
            <a:chOff x="0" y="0"/>
            <a:chExt cx="2251346" cy="1043408"/>
          </a:xfrm>
        </p:grpSpPr>
        <p:sp>
          <p:nvSpPr>
            <p:cNvPr id="76" name="Google Shape;81;p8"/>
            <p:cNvSpPr/>
            <p:nvPr/>
          </p:nvSpPr>
          <p:spPr>
            <a:xfrm>
              <a:off x="510092" y="-1"/>
              <a:ext cx="1741255" cy="104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828" y="0"/>
                  </a:lnTo>
                  <a:lnTo>
                    <a:pt x="21600" y="0"/>
                  </a:lnTo>
                  <a:lnTo>
                    <a:pt x="177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82;p8"/>
            <p:cNvSpPr/>
            <p:nvPr/>
          </p:nvSpPr>
          <p:spPr>
            <a:xfrm>
              <a:off x="255046" y="-1"/>
              <a:ext cx="1741255" cy="104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828" y="0"/>
                  </a:lnTo>
                  <a:lnTo>
                    <a:pt x="21600" y="0"/>
                  </a:lnTo>
                  <a:lnTo>
                    <a:pt x="177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83;p8"/>
            <p:cNvSpPr/>
            <p:nvPr/>
          </p:nvSpPr>
          <p:spPr>
            <a:xfrm>
              <a:off x="0" y="-1"/>
              <a:ext cx="1741255" cy="104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828" y="0"/>
                  </a:lnTo>
                  <a:lnTo>
                    <a:pt x="21600" y="0"/>
                  </a:lnTo>
                  <a:lnTo>
                    <a:pt x="1772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0" name="Google Shape;84;p8"/>
          <p:cNvSpPr/>
          <p:nvPr/>
        </p:nvSpPr>
        <p:spPr>
          <a:xfrm>
            <a:off x="203224" y="206250"/>
            <a:ext cx="8737502" cy="473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286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4" name="Google Shape;85;p8"/>
          <p:cNvGrpSpPr/>
          <p:nvPr/>
        </p:nvGrpSpPr>
        <p:grpSpPr>
          <a:xfrm>
            <a:off x="34933" y="4522125"/>
            <a:ext cx="1593307" cy="617073"/>
            <a:chOff x="0" y="0"/>
            <a:chExt cx="1593305" cy="617071"/>
          </a:xfrm>
        </p:grpSpPr>
        <p:sp>
          <p:nvSpPr>
            <p:cNvPr id="81" name="Google Shape;86;p8"/>
            <p:cNvSpPr/>
            <p:nvPr/>
          </p:nvSpPr>
          <p:spPr>
            <a:xfrm>
              <a:off x="518145" y="0"/>
              <a:ext cx="1075161" cy="61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590" y="0"/>
                  </a:lnTo>
                  <a:lnTo>
                    <a:pt x="21600" y="0"/>
                  </a:lnTo>
                  <a:lnTo>
                    <a:pt x="201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" name="Google Shape;87;p8"/>
            <p:cNvSpPr/>
            <p:nvPr/>
          </p:nvSpPr>
          <p:spPr>
            <a:xfrm>
              <a:off x="259072" y="0"/>
              <a:ext cx="1075161" cy="61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590" y="0"/>
                  </a:lnTo>
                  <a:lnTo>
                    <a:pt x="21600" y="0"/>
                  </a:lnTo>
                  <a:lnTo>
                    <a:pt x="201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88;p8"/>
            <p:cNvSpPr/>
            <p:nvPr/>
          </p:nvSpPr>
          <p:spPr>
            <a:xfrm>
              <a:off x="-1" y="0"/>
              <a:ext cx="1075161" cy="61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590" y="0"/>
                  </a:lnTo>
                  <a:lnTo>
                    <a:pt x="21600" y="0"/>
                  </a:lnTo>
                  <a:lnTo>
                    <a:pt x="201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8" name="Google Shape;89;p8"/>
          <p:cNvGrpSpPr/>
          <p:nvPr/>
        </p:nvGrpSpPr>
        <p:grpSpPr>
          <a:xfrm>
            <a:off x="5886353" y="1243"/>
            <a:ext cx="3257454" cy="1261515"/>
            <a:chOff x="0" y="0"/>
            <a:chExt cx="3257453" cy="1261513"/>
          </a:xfrm>
        </p:grpSpPr>
        <p:sp>
          <p:nvSpPr>
            <p:cNvPr id="85" name="Google Shape;90;p8"/>
            <p:cNvSpPr/>
            <p:nvPr/>
          </p:nvSpPr>
          <p:spPr>
            <a:xfrm>
              <a:off x="1059328" y="0"/>
              <a:ext cx="2198126" cy="126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589" y="0"/>
                  </a:lnTo>
                  <a:lnTo>
                    <a:pt x="21600" y="0"/>
                  </a:lnTo>
                  <a:lnTo>
                    <a:pt x="2011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91;p8"/>
            <p:cNvSpPr/>
            <p:nvPr/>
          </p:nvSpPr>
          <p:spPr>
            <a:xfrm>
              <a:off x="529664" y="0"/>
              <a:ext cx="2198126" cy="126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589" y="0"/>
                  </a:lnTo>
                  <a:lnTo>
                    <a:pt x="21600" y="0"/>
                  </a:lnTo>
                  <a:lnTo>
                    <a:pt x="2011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92;p8"/>
            <p:cNvSpPr/>
            <p:nvPr/>
          </p:nvSpPr>
          <p:spPr>
            <a:xfrm>
              <a:off x="0" y="0"/>
              <a:ext cx="2198126" cy="126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589" y="0"/>
                  </a:lnTo>
                  <a:lnTo>
                    <a:pt x="21600" y="0"/>
                  </a:lnTo>
                  <a:lnTo>
                    <a:pt x="2011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9" name="Title Text"/>
          <p:cNvSpPr txBox="1"/>
          <p:nvPr>
            <p:ph type="title"/>
          </p:nvPr>
        </p:nvSpPr>
        <p:spPr>
          <a:xfrm>
            <a:off x="1393928" y="1301145"/>
            <a:ext cx="6366902" cy="2539202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819150" y="845600"/>
            <a:ext cx="6424201" cy="705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819150" y="1550700"/>
            <a:ext cx="5859901" cy="393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AF7B51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AF7B51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AF7B51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AF7B51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AF7B5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Google Shape;101;p9"/>
          <p:cNvSpPr txBox="1"/>
          <p:nvPr>
            <p:ph type="body" sz="half" idx="21"/>
          </p:nvPr>
        </p:nvSpPr>
        <p:spPr>
          <a:xfrm>
            <a:off x="819149" y="2467049"/>
            <a:ext cx="5859902" cy="20955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08" name="Google Shape;104;p10"/>
          <p:cNvSpPr/>
          <p:nvPr/>
        </p:nvSpPr>
        <p:spPr>
          <a:xfrm>
            <a:off x="31" y="2824500"/>
            <a:ext cx="7370399" cy="231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9" name="Google Shape;105;p10"/>
          <p:cNvSpPr/>
          <p:nvPr/>
        </p:nvSpPr>
        <p:spPr>
          <a:xfrm flipH="1">
            <a:off x="3582599" y="1550699"/>
            <a:ext cx="5561402" cy="359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3A4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106;p10"/>
          <p:cNvSpPr/>
          <p:nvPr/>
        </p:nvSpPr>
        <p:spPr>
          <a:xfrm>
            <a:off x="203224" y="206250"/>
            <a:ext cx="8737502" cy="473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286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328025" y="4163500"/>
            <a:ext cx="7415101" cy="605101"/>
          </a:xfrm>
          <a:prstGeom prst="rect">
            <a:avLst/>
          </a:prstGeom>
        </p:spPr>
        <p:txBody>
          <a:bodyPr anchor="b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120" name="Google Shape;110;p11"/>
          <p:cNvSpPr/>
          <p:nvPr/>
        </p:nvSpPr>
        <p:spPr>
          <a:xfrm flipH="1">
            <a:off x="5569199" y="2834075"/>
            <a:ext cx="3574802" cy="230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24" name="Google Shape;111;p11"/>
          <p:cNvGrpSpPr/>
          <p:nvPr/>
        </p:nvGrpSpPr>
        <p:grpSpPr>
          <a:xfrm>
            <a:off x="5959221" y="4119576"/>
            <a:ext cx="2520952" cy="1024166"/>
            <a:chOff x="0" y="0"/>
            <a:chExt cx="2520950" cy="1024165"/>
          </a:xfrm>
        </p:grpSpPr>
        <p:sp>
          <p:nvSpPr>
            <p:cNvPr id="121" name="Google Shape;112;p11"/>
            <p:cNvSpPr/>
            <p:nvPr/>
          </p:nvSpPr>
          <p:spPr>
            <a:xfrm>
              <a:off x="819816" y="-1"/>
              <a:ext cx="1701135" cy="102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550" y="0"/>
                  </a:lnTo>
                  <a:lnTo>
                    <a:pt x="21600" y="0"/>
                  </a:lnTo>
                  <a:lnTo>
                    <a:pt x="105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Google Shape;113;p11"/>
            <p:cNvSpPr/>
            <p:nvPr/>
          </p:nvSpPr>
          <p:spPr>
            <a:xfrm>
              <a:off x="409908" y="-1"/>
              <a:ext cx="1701135" cy="102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550" y="0"/>
                  </a:lnTo>
                  <a:lnTo>
                    <a:pt x="21600" y="0"/>
                  </a:lnTo>
                  <a:lnTo>
                    <a:pt x="105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" name="Google Shape;114;p11"/>
            <p:cNvSpPr/>
            <p:nvPr/>
          </p:nvSpPr>
          <p:spPr>
            <a:xfrm>
              <a:off x="0" y="-1"/>
              <a:ext cx="1701135" cy="102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550" y="0"/>
                  </a:lnTo>
                  <a:lnTo>
                    <a:pt x="21600" y="0"/>
                  </a:lnTo>
                  <a:lnTo>
                    <a:pt x="105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8" name="Google Shape;115;p11"/>
          <p:cNvGrpSpPr/>
          <p:nvPr/>
        </p:nvGrpSpPr>
        <p:grpSpPr>
          <a:xfrm>
            <a:off x="199148" y="2"/>
            <a:ext cx="2795414" cy="1083309"/>
            <a:chOff x="0" y="0"/>
            <a:chExt cx="2795412" cy="1083308"/>
          </a:xfrm>
        </p:grpSpPr>
        <p:sp>
          <p:nvSpPr>
            <p:cNvPr id="125" name="Google Shape;116;p11"/>
            <p:cNvSpPr/>
            <p:nvPr/>
          </p:nvSpPr>
          <p:spPr>
            <a:xfrm>
              <a:off x="909072" y="-1"/>
              <a:ext cx="1886341" cy="10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602" y="0"/>
                  </a:lnTo>
                  <a:lnTo>
                    <a:pt x="21600" y="0"/>
                  </a:lnTo>
                  <a:lnTo>
                    <a:pt x="1998" y="21600"/>
                  </a:lnTo>
                  <a:close/>
                </a:path>
              </a:pathLst>
            </a:custGeom>
            <a:solidFill>
              <a:srgbClr val="23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117;p11"/>
            <p:cNvSpPr/>
            <p:nvPr/>
          </p:nvSpPr>
          <p:spPr>
            <a:xfrm>
              <a:off x="454536" y="-1"/>
              <a:ext cx="1886341" cy="10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602" y="0"/>
                  </a:lnTo>
                  <a:lnTo>
                    <a:pt x="21600" y="0"/>
                  </a:lnTo>
                  <a:lnTo>
                    <a:pt x="1998" y="21600"/>
                  </a:lnTo>
                  <a:close/>
                </a:path>
              </a:pathLst>
            </a:custGeom>
            <a:solidFill>
              <a:srgbClr val="23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118;p11"/>
            <p:cNvSpPr/>
            <p:nvPr/>
          </p:nvSpPr>
          <p:spPr>
            <a:xfrm>
              <a:off x="-1" y="-1"/>
              <a:ext cx="1886341" cy="10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9602" y="0"/>
                  </a:lnTo>
                  <a:lnTo>
                    <a:pt x="21600" y="0"/>
                  </a:lnTo>
                  <a:lnTo>
                    <a:pt x="1998" y="21600"/>
                  </a:lnTo>
                  <a:close/>
                </a:path>
              </a:pathLst>
            </a:custGeom>
            <a:solidFill>
              <a:srgbClr val="23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9" name="xx%"/>
          <p:cNvSpPr txBox="1"/>
          <p:nvPr>
            <p:ph type="title" hasCustomPrompt="1"/>
          </p:nvPr>
        </p:nvSpPr>
        <p:spPr>
          <a:xfrm>
            <a:off x="1385850" y="1383850"/>
            <a:ext cx="6372301" cy="1379701"/>
          </a:xfrm>
          <a:prstGeom prst="rect">
            <a:avLst/>
          </a:prstGeom>
        </p:spPr>
        <p:txBody>
          <a:bodyPr anchor="ctr"/>
          <a:lstStyle>
            <a:lvl1pPr algn="ctr">
              <a:defRPr sz="8600">
                <a:solidFill>
                  <a:srgbClr val="233A44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385850" y="2863850"/>
            <a:ext cx="6372301" cy="6411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9561" y="4927600"/>
            <a:ext cx="433389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Internal</a:t>
            </a:r>
          </a:p>
        </p:txBody>
      </p:sp>
      <p:sp>
        <p:nvSpPr>
          <p:cNvPr id="3" name="Google Shape;65;p6"/>
          <p:cNvSpPr/>
          <p:nvPr/>
        </p:nvSpPr>
        <p:spPr>
          <a:xfrm flipH="1">
            <a:off x="3582599" y="1550699"/>
            <a:ext cx="5561402" cy="359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Google Shape;66;p6"/>
          <p:cNvSpPr/>
          <p:nvPr/>
        </p:nvSpPr>
        <p:spPr>
          <a:xfrm>
            <a:off x="31" y="2824500"/>
            <a:ext cx="7370399" cy="231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Google Shape;67;p6"/>
          <p:cNvSpPr/>
          <p:nvPr/>
        </p:nvSpPr>
        <p:spPr>
          <a:xfrm>
            <a:off x="203224" y="206250"/>
            <a:ext cx="8737502" cy="473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286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819150" y="845600"/>
            <a:ext cx="7505700" cy="9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602621" y="4572843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AF7B51"/>
          </a:solidFill>
          <a:uFillTx/>
          <a:latin typeface="Nunito"/>
          <a:ea typeface="Nunito"/>
          <a:cs typeface="Nunito"/>
          <a:sym typeface="Nunito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●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○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■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●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○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■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●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○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A44"/>
        </a:buClr>
        <a:buSzPts val="1300"/>
        <a:buFont typeface="Calibri"/>
        <a:buChar char="■"/>
        <a:tabLst/>
        <a:defRPr b="0" baseline="0" cap="none" i="0" spc="0" strike="noStrike" sz="1300" u="none">
          <a:solidFill>
            <a:srgbClr val="233A44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GitHub Copilot GenAI Hackathon</a:t>
            </a:r>
          </a:p>
        </p:txBody>
      </p:sp>
      <p:sp>
        <p:nvSpPr>
          <p:cNvPr id="173" name="Google Shape;158;p18"/>
          <p:cNvSpPr txBox="1"/>
          <p:nvPr/>
        </p:nvSpPr>
        <p:spPr>
          <a:xfrm>
            <a:off x="832083" y="1486546"/>
            <a:ext cx="3562020" cy="149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46050">
              <a:lnSpc>
                <a:spcPct val="115000"/>
              </a:lnSpc>
              <a:defRPr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Team: The Copilot Compilers</a:t>
            </a:r>
          </a:p>
          <a:p>
            <a:pPr marL="457200" indent="-311150">
              <a:lnSpc>
                <a:spcPct val="115000"/>
              </a:lnSpc>
              <a:buClr>
                <a:srgbClr val="233A44"/>
              </a:buClr>
              <a:buSzPts val="1300"/>
              <a:buFont typeface="Calibri"/>
              <a:buChar char="●"/>
              <a:defRPr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Pallavi Daga</a:t>
            </a:r>
          </a:p>
          <a:p>
            <a:pPr marL="457200" indent="-311150">
              <a:lnSpc>
                <a:spcPct val="115000"/>
              </a:lnSpc>
              <a:buClr>
                <a:srgbClr val="233A44"/>
              </a:buClr>
              <a:buSzPts val="1300"/>
              <a:buFont typeface="Calibri"/>
              <a:buChar char="●"/>
              <a:defRPr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Prasanna Dharmana</a:t>
            </a:r>
          </a:p>
          <a:p>
            <a:pPr marL="457200" indent="-311150">
              <a:lnSpc>
                <a:spcPct val="115000"/>
              </a:lnSpc>
              <a:buClr>
                <a:srgbClr val="233A44"/>
              </a:buClr>
              <a:buSzPts val="1300"/>
              <a:buFont typeface="Calibri"/>
              <a:buChar char="●"/>
              <a:defRPr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Faizuddin Shaik</a:t>
            </a:r>
          </a:p>
          <a:p>
            <a:pPr marL="457200" indent="-311150">
              <a:lnSpc>
                <a:spcPct val="115000"/>
              </a:lnSpc>
              <a:buClr>
                <a:srgbClr val="233A44"/>
              </a:buClr>
              <a:buSzPts val="1300"/>
              <a:buFont typeface="Calibri"/>
              <a:buChar char="●"/>
              <a:defRPr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Deepa Kalkunte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57;p18"/>
          <p:cNvSpPr txBox="1"/>
          <p:nvPr>
            <p:ph type="title"/>
          </p:nvPr>
        </p:nvSpPr>
        <p:spPr>
          <a:xfrm>
            <a:off x="228599" y="804674"/>
            <a:ext cx="3730201" cy="795602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GitHub Copilot GenAI Hackathon</a:t>
            </a:r>
          </a:p>
        </p:txBody>
      </p:sp>
      <p:sp>
        <p:nvSpPr>
          <p:cNvPr id="176" name="Google Shape;158;p18"/>
          <p:cNvSpPr txBox="1"/>
          <p:nvPr>
            <p:ph type="body" sz="half" idx="1"/>
          </p:nvPr>
        </p:nvSpPr>
        <p:spPr>
          <a:xfrm>
            <a:off x="228599" y="1901954"/>
            <a:ext cx="3730201" cy="2697601"/>
          </a:xfrm>
          <a:prstGeom prst="rect">
            <a:avLst/>
          </a:prstGeom>
        </p:spPr>
        <p:txBody>
          <a:bodyPr/>
          <a:lstStyle/>
          <a:p>
            <a:pPr/>
            <a:r>
              <a:t>GitHub Copilot: AI pair programmer, boosts productivity &amp; code quality</a:t>
            </a:r>
          </a:p>
          <a:p>
            <a:pPr/>
            <a:r>
              <a:t>Leverages OpenAI Codex, trained on billions of lines of code</a:t>
            </a:r>
          </a:p>
          <a:p>
            <a:pPr/>
            <a:r>
              <a:t>Real-time code suggestions, completions, &amp; entire functions</a:t>
            </a:r>
          </a:p>
          <a:p>
            <a:pPr/>
            <a:r>
              <a:t>Supports multiple languages &amp; frameworks</a:t>
            </a:r>
          </a:p>
          <a:p>
            <a:pPr/>
            <a:r>
              <a:t>Improves developer experience, reduces repetitive tasks</a:t>
            </a: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6781" y="1775203"/>
            <a:ext cx="4623021" cy="2097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69;p20"/>
          <p:cNvSpPr txBox="1"/>
          <p:nvPr>
            <p:ph type="title"/>
          </p:nvPr>
        </p:nvSpPr>
        <p:spPr>
          <a:xfrm>
            <a:off x="548649" y="576073"/>
            <a:ext cx="3864325" cy="1117554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Copilot Compilers: Let’s gain some domain knowledge</a:t>
            </a:r>
          </a:p>
        </p:txBody>
      </p:sp>
      <p:sp>
        <p:nvSpPr>
          <p:cNvPr id="180" name="Google Shape;170;p20"/>
          <p:cNvSpPr txBox="1"/>
          <p:nvPr>
            <p:ph type="body" sz="quarter" idx="1"/>
          </p:nvPr>
        </p:nvSpPr>
        <p:spPr>
          <a:xfrm>
            <a:off x="548649" y="1860605"/>
            <a:ext cx="3666601" cy="217622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spcBef>
                <a:spcPts val="800"/>
              </a:spcBef>
              <a:buSzTx/>
              <a:buNone/>
              <a:defRPr b="1">
                <a:solidFill>
                  <a:srgbClr val="0F4761"/>
                </a:solidFill>
              </a:defRPr>
            </a:pPr>
            <a:r>
              <a:t>Persona: New hire- Senior Software Engineer</a:t>
            </a:r>
            <a:endParaRPr sz="1000"/>
          </a:p>
          <a:p>
            <a:pPr marL="0" indent="0">
              <a:lnSpc>
                <a:spcPct val="92000"/>
              </a:lnSpc>
              <a:spcBef>
                <a:spcPts val="800"/>
              </a:spcBef>
              <a:buSzTx/>
              <a:buNone/>
            </a:pPr>
            <a:r>
              <a:t>I am senior software engineer, new hire at Discover. I have 10+ years of experience in developing backend services in various programming languages in healthcare industry. I am new to the banking domain and money movement area. I want to learn about domain regulations and process in money movement as a part of my onboarding journey. </a:t>
            </a:r>
          </a:p>
        </p:txBody>
      </p: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"/>
          <a:stretch>
            <a:fillRect/>
          </a:stretch>
        </p:blipFill>
        <p:spPr>
          <a:xfrm>
            <a:off x="4731027" y="576073"/>
            <a:ext cx="2894274" cy="2354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29" y="0"/>
                </a:moveTo>
                <a:cubicBezTo>
                  <a:pt x="1312" y="0"/>
                  <a:pt x="0" y="1613"/>
                  <a:pt x="0" y="3601"/>
                </a:cubicBezTo>
                <a:lnTo>
                  <a:pt x="0" y="21600"/>
                </a:lnTo>
                <a:lnTo>
                  <a:pt x="18671" y="21600"/>
                </a:lnTo>
                <a:cubicBezTo>
                  <a:pt x="20288" y="21600"/>
                  <a:pt x="21600" y="19987"/>
                  <a:pt x="21600" y="17999"/>
                </a:cubicBezTo>
                <a:lnTo>
                  <a:pt x="21600" y="0"/>
                </a:lnTo>
                <a:lnTo>
                  <a:pt x="2929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182" name="Google Shape;171;p20" descr="Google Shape;171;p20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5" b="6"/>
          <a:stretch>
            <a:fillRect/>
          </a:stretch>
        </p:blipFill>
        <p:spPr>
          <a:xfrm>
            <a:off x="6138405" y="2258169"/>
            <a:ext cx="2566592" cy="2341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83" y="0"/>
                </a:moveTo>
                <a:cubicBezTo>
                  <a:pt x="1469" y="0"/>
                  <a:pt x="0" y="1610"/>
                  <a:pt x="0" y="3599"/>
                </a:cubicBezTo>
                <a:lnTo>
                  <a:pt x="0" y="21600"/>
                </a:lnTo>
                <a:lnTo>
                  <a:pt x="18317" y="21600"/>
                </a:lnTo>
                <a:cubicBezTo>
                  <a:pt x="20131" y="21600"/>
                  <a:pt x="21600" y="19990"/>
                  <a:pt x="21600" y="18001"/>
                </a:cubicBezTo>
                <a:lnTo>
                  <a:pt x="21600" y="0"/>
                </a:lnTo>
                <a:lnTo>
                  <a:pt x="3283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69;p20"/>
          <p:cNvSpPr txBox="1"/>
          <p:nvPr>
            <p:ph type="title"/>
          </p:nvPr>
        </p:nvSpPr>
        <p:spPr>
          <a:xfrm>
            <a:off x="548649" y="576073"/>
            <a:ext cx="3864325" cy="111755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Solution Overview</a:t>
            </a:r>
          </a:p>
        </p:txBody>
      </p:sp>
      <p:pic>
        <p:nvPicPr>
          <p:cNvPr id="185" name="Google Shape;180;p21" descr="Google Shape;18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73" y="1568196"/>
            <a:ext cx="2222102" cy="222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3"/>
                  <a:pt x="4833" y="21600"/>
                  <a:pt x="10798" y="21600"/>
                </a:cubicBezTo>
                <a:cubicBezTo>
                  <a:pt x="16763" y="21600"/>
                  <a:pt x="21600" y="16763"/>
                  <a:pt x="21600" y="10798"/>
                </a:cubicBezTo>
                <a:lnTo>
                  <a:pt x="21600" y="0"/>
                </a:lnTo>
                <a:lnTo>
                  <a:pt x="1079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86" name="Google Shape;176;p21"/>
          <p:cNvSpPr txBox="1"/>
          <p:nvPr>
            <p:ph type="body" sz="quarter" idx="1"/>
          </p:nvPr>
        </p:nvSpPr>
        <p:spPr>
          <a:xfrm>
            <a:off x="3720446" y="1312049"/>
            <a:ext cx="2167201" cy="1536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200"/>
              </a:spcBef>
              <a:buSzTx/>
              <a:buNone/>
              <a:defRPr sz="1500"/>
            </a:lvl1pPr>
          </a:lstStyle>
          <a:p>
            <a:pPr/>
            <a:r>
              <a:t>1. Embedding Model: Created using OpenAI and LangChain to scan ACH documents.</a:t>
            </a:r>
          </a:p>
        </p:txBody>
      </p:sp>
      <p:sp>
        <p:nvSpPr>
          <p:cNvPr id="187" name="Google Shape;177;p21"/>
          <p:cNvSpPr txBox="1"/>
          <p:nvPr/>
        </p:nvSpPr>
        <p:spPr>
          <a:xfrm>
            <a:off x="6646526" y="1312054"/>
            <a:ext cx="2167201" cy="153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200"/>
              </a:spcBef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2. Deployment: Deployed model to an endpoint using a GitHub codebase.</a:t>
            </a:r>
          </a:p>
        </p:txBody>
      </p:sp>
      <p:sp>
        <p:nvSpPr>
          <p:cNvPr id="188" name="Google Shape;178;p21"/>
          <p:cNvSpPr txBox="1"/>
          <p:nvPr/>
        </p:nvSpPr>
        <p:spPr>
          <a:xfrm>
            <a:off x="6646526" y="3031126"/>
            <a:ext cx="2167201" cy="153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200"/>
              </a:spcBef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4. Code Generation: Utilized GitHub Copilot for code generation for #1 and #2</a:t>
            </a:r>
          </a:p>
        </p:txBody>
      </p:sp>
      <p:sp>
        <p:nvSpPr>
          <p:cNvPr id="189" name="Google Shape;179;p21"/>
          <p:cNvSpPr txBox="1"/>
          <p:nvPr/>
        </p:nvSpPr>
        <p:spPr>
          <a:xfrm>
            <a:off x="3720446" y="3031126"/>
            <a:ext cx="2167201" cy="153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200"/>
              </a:spcBef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3. Domain Knowledge: Developed a GitHub agent/extension for domain-specific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69;p20"/>
          <p:cNvSpPr txBox="1"/>
          <p:nvPr>
            <p:ph type="title"/>
          </p:nvPr>
        </p:nvSpPr>
        <p:spPr>
          <a:xfrm>
            <a:off x="548649" y="576073"/>
            <a:ext cx="7378801" cy="704429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Meet mm-devassistant Copilot Agent/ Extension</a:t>
            </a:r>
          </a:p>
        </p:txBody>
      </p:sp>
      <p:pic>
        <p:nvPicPr>
          <p:cNvPr id="1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088" y="1154635"/>
            <a:ext cx="7211825" cy="3614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59;p14"/>
          <p:cNvSpPr/>
          <p:nvPr/>
        </p:nvSpPr>
        <p:spPr>
          <a:xfrm>
            <a:off x="2943824" y="1455500"/>
            <a:ext cx="3112802" cy="1422601"/>
          </a:xfrm>
          <a:prstGeom prst="rect">
            <a:avLst/>
          </a:prstGeom>
          <a:solidFill>
            <a:srgbClr val="D9D9D9"/>
          </a:solidFill>
          <a:ln>
            <a:solidFill>
              <a:srgbClr val="233A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97" name="Google Shape;60;p14"/>
          <p:cNvGrpSpPr/>
          <p:nvPr/>
        </p:nvGrpSpPr>
        <p:grpSpPr>
          <a:xfrm>
            <a:off x="6828825" y="1718150"/>
            <a:ext cx="1225801" cy="853500"/>
            <a:chOff x="0" y="0"/>
            <a:chExt cx="1225799" cy="853499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225800" cy="853500"/>
            </a:xfrm>
            <a:prstGeom prst="rect">
              <a:avLst/>
            </a:prstGeom>
            <a:solidFill>
              <a:srgbClr val="D9D9D9"/>
            </a:solidFill>
            <a:ln w="9525" cap="flat">
              <a:solidFill>
                <a:srgbClr val="233A4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LM"/>
            <p:cNvSpPr txBox="1"/>
            <p:nvPr/>
          </p:nvSpPr>
          <p:spPr>
            <a:xfrm>
              <a:off x="4762" y="236633"/>
              <a:ext cx="12162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LLM</a:t>
              </a:r>
            </a:p>
          </p:txBody>
        </p:sp>
      </p:grpSp>
      <p:grpSp>
        <p:nvGrpSpPr>
          <p:cNvPr id="200" name="Google Shape;61;p14"/>
          <p:cNvGrpSpPr/>
          <p:nvPr/>
        </p:nvGrpSpPr>
        <p:grpSpPr>
          <a:xfrm>
            <a:off x="3118124" y="1718150"/>
            <a:ext cx="1225801" cy="853500"/>
            <a:chOff x="0" y="0"/>
            <a:chExt cx="1225799" cy="853499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225800" cy="853500"/>
            </a:xfrm>
            <a:prstGeom prst="rect">
              <a:avLst/>
            </a:prstGeom>
            <a:solidFill>
              <a:srgbClr val="D9D9D9"/>
            </a:solidFill>
            <a:ln w="9525" cap="flat">
              <a:solidFill>
                <a:srgbClr val="233A4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Compiler Node App"/>
            <p:cNvSpPr txBox="1"/>
            <p:nvPr/>
          </p:nvSpPr>
          <p:spPr>
            <a:xfrm>
              <a:off x="4762" y="135033"/>
              <a:ext cx="1216276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Compiler Node App</a:t>
              </a:r>
            </a:p>
          </p:txBody>
        </p:sp>
      </p:grpSp>
      <p:grpSp>
        <p:nvGrpSpPr>
          <p:cNvPr id="203" name="Google Shape;62;p14"/>
          <p:cNvGrpSpPr/>
          <p:nvPr/>
        </p:nvGrpSpPr>
        <p:grpSpPr>
          <a:xfrm>
            <a:off x="1103699" y="1718150"/>
            <a:ext cx="1225801" cy="853500"/>
            <a:chOff x="0" y="0"/>
            <a:chExt cx="1225799" cy="853499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1225800" cy="853500"/>
            </a:xfrm>
            <a:prstGeom prst="rect">
              <a:avLst/>
            </a:prstGeom>
            <a:solidFill>
              <a:srgbClr val="D9D9D9"/>
            </a:solidFill>
            <a:ln w="9525" cap="flat">
              <a:solidFill>
                <a:srgbClr val="233A4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" name="Github Copilot Extension"/>
            <p:cNvSpPr txBox="1"/>
            <p:nvPr/>
          </p:nvSpPr>
          <p:spPr>
            <a:xfrm>
              <a:off x="4762" y="33433"/>
              <a:ext cx="1216276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Github Copilot Extension</a:t>
              </a:r>
            </a:p>
          </p:txBody>
        </p:sp>
      </p:grpSp>
      <p:grpSp>
        <p:nvGrpSpPr>
          <p:cNvPr id="206" name="Google Shape;63;p14"/>
          <p:cNvGrpSpPr/>
          <p:nvPr/>
        </p:nvGrpSpPr>
        <p:grpSpPr>
          <a:xfrm>
            <a:off x="4661175" y="1718150"/>
            <a:ext cx="1225801" cy="853500"/>
            <a:chOff x="0" y="0"/>
            <a:chExt cx="1225799" cy="853499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1225800" cy="853500"/>
            </a:xfrm>
            <a:prstGeom prst="rect">
              <a:avLst/>
            </a:prstGeom>
            <a:solidFill>
              <a:srgbClr val="D9D9D9"/>
            </a:solidFill>
            <a:ln w="9525" cap="flat">
              <a:solidFill>
                <a:srgbClr val="233A4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Copilot Notebook Flask App"/>
            <p:cNvSpPr txBox="1"/>
            <p:nvPr/>
          </p:nvSpPr>
          <p:spPr>
            <a:xfrm>
              <a:off x="4762" y="33433"/>
              <a:ext cx="1216276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Copilot Notebook Flask App</a:t>
              </a:r>
            </a:p>
          </p:txBody>
        </p:sp>
      </p:grpSp>
      <p:sp>
        <p:nvSpPr>
          <p:cNvPr id="207" name="Google Shape;64;p14"/>
          <p:cNvSpPr/>
          <p:nvPr/>
        </p:nvSpPr>
        <p:spPr>
          <a:xfrm>
            <a:off x="2309099" y="1926075"/>
            <a:ext cx="831901" cy="301"/>
          </a:xfrm>
          <a:prstGeom prst="line">
            <a:avLst/>
          </a:prstGeom>
          <a:ln>
            <a:solidFill>
              <a:srgbClr val="233A44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Google Shape;65;p14"/>
          <p:cNvSpPr/>
          <p:nvPr/>
        </p:nvSpPr>
        <p:spPr>
          <a:xfrm>
            <a:off x="4341524" y="2024525"/>
            <a:ext cx="317401" cy="1"/>
          </a:xfrm>
          <a:prstGeom prst="line">
            <a:avLst/>
          </a:prstGeom>
          <a:ln>
            <a:solidFill>
              <a:srgbClr val="233A44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Google Shape;66;p14"/>
          <p:cNvSpPr/>
          <p:nvPr/>
        </p:nvSpPr>
        <p:spPr>
          <a:xfrm>
            <a:off x="5886975" y="2024525"/>
            <a:ext cx="942000" cy="1"/>
          </a:xfrm>
          <a:prstGeom prst="line">
            <a:avLst/>
          </a:prstGeom>
          <a:ln>
            <a:solidFill>
              <a:srgbClr val="233A44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Google Shape;67;p14"/>
          <p:cNvSpPr/>
          <p:nvPr/>
        </p:nvSpPr>
        <p:spPr>
          <a:xfrm>
            <a:off x="5891884" y="2144899"/>
            <a:ext cx="9321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233A4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5" name="Google Shape;68;p14"/>
          <p:cNvSpPr/>
          <p:nvPr/>
        </p:nvSpPr>
        <p:spPr>
          <a:xfrm>
            <a:off x="4348834" y="2144899"/>
            <a:ext cx="3075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233A4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6" name="Google Shape;69;p14"/>
          <p:cNvSpPr/>
          <p:nvPr/>
        </p:nvSpPr>
        <p:spPr>
          <a:xfrm>
            <a:off x="2334409" y="2144899"/>
            <a:ext cx="7789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233A4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3" name="Google Shape;169;p20"/>
          <p:cNvSpPr txBox="1"/>
          <p:nvPr>
            <p:ph type="title"/>
          </p:nvPr>
        </p:nvSpPr>
        <p:spPr>
          <a:xfrm>
            <a:off x="548649" y="576073"/>
            <a:ext cx="4023352" cy="7044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High-level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69;p20"/>
          <p:cNvSpPr txBox="1"/>
          <p:nvPr>
            <p:ph type="title"/>
          </p:nvPr>
        </p:nvSpPr>
        <p:spPr>
          <a:xfrm>
            <a:off x="548649" y="576073"/>
            <a:ext cx="4023352" cy="704429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LangChain Architecture</a:t>
            </a:r>
          </a:p>
        </p:txBody>
      </p:sp>
      <p:pic>
        <p:nvPicPr>
          <p:cNvPr id="21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170" y="1138877"/>
            <a:ext cx="7052350" cy="3529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57;p18"/>
          <p:cNvSpPr txBox="1"/>
          <p:nvPr>
            <p:ph type="title"/>
          </p:nvPr>
        </p:nvSpPr>
        <p:spPr>
          <a:xfrm>
            <a:off x="228599" y="804674"/>
            <a:ext cx="3730201" cy="795602"/>
          </a:xfrm>
          <a:prstGeom prst="rect">
            <a:avLst/>
          </a:prstGeom>
        </p:spPr>
        <p:txBody>
          <a:bodyPr/>
          <a:lstStyle>
            <a:lvl1pPr>
              <a:defRPr sz="2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Future Usage in Discover</a:t>
            </a:r>
          </a:p>
        </p:txBody>
      </p:sp>
      <p:sp>
        <p:nvSpPr>
          <p:cNvPr id="222" name="Google Shape;158;p18"/>
          <p:cNvSpPr txBox="1"/>
          <p:nvPr>
            <p:ph type="body" sz="half" idx="1"/>
          </p:nvPr>
        </p:nvSpPr>
        <p:spPr>
          <a:xfrm>
            <a:off x="228599" y="1901954"/>
            <a:ext cx="3730201" cy="2697601"/>
          </a:xfrm>
          <a:prstGeom prst="rect">
            <a:avLst/>
          </a:prstGeom>
        </p:spPr>
        <p:txBody>
          <a:bodyPr/>
          <a:lstStyle/>
          <a:p>
            <a:pPr/>
            <a:r>
              <a:t>Build in internal tools to help new hires to learn about Discover knowledge </a:t>
            </a:r>
          </a:p>
          <a:p>
            <a:pPr/>
            <a:r>
              <a:t>E.g. Domain knowledge, compliance regulations, policies…possibilities are endless</a:t>
            </a:r>
          </a:p>
          <a:p>
            <a:pPr/>
            <a:r>
              <a:t>Integrate copilot custom agent in development Integrated Development Environments (IDE like Visual Studio Code)</a:t>
            </a:r>
          </a:p>
          <a:p>
            <a:pPr/>
            <a:r>
              <a:t>Make this available to new hires and teams during onboarding process. </a:t>
            </a:r>
          </a:p>
        </p:txBody>
      </p:sp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9145" y="1775203"/>
            <a:ext cx="3280766" cy="2097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233A44"/>
      </a:dk1>
      <a:lt1>
        <a:srgbClr val="FFFFFF"/>
      </a:lt1>
      <a:dk2>
        <a:srgbClr val="A7A7A7"/>
      </a:dk2>
      <a:lt2>
        <a:srgbClr val="535353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0000FF"/>
      </a:hlink>
      <a:folHlink>
        <a:srgbClr val="FF00FF"/>
      </a:folHlink>
    </a:clrScheme>
    <a:fontScheme name="Shif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hi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F7B5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0000FF"/>
      </a:hlink>
      <a:folHlink>
        <a:srgbClr val="FF00FF"/>
      </a:folHlink>
    </a:clrScheme>
    <a:fontScheme name="Shif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hi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F7B5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