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4" r:id="rId6"/>
    <p:sldId id="265" r:id="rId7"/>
    <p:sldId id="266" r:id="rId8"/>
    <p:sldId id="263" r:id="rId9"/>
    <p:sldId id="260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FC3F-DEB8-C6E2-FA7A-E141AB6D4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F049D-8316-AEED-DFD0-EA12FFAEA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737C-F5C9-2AE1-E108-C854D8B4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0D2-3684-4ECF-8369-2878DB5BF9B1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435F-21E9-86EC-06DD-4AC5F31C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9E45-6824-6AEB-8818-3BA62BA2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BBC9-196E-4F92-9B10-51FD0D898E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98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1D37-0FEB-BC14-9406-B28D23A2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3A68E-2E06-B600-C416-7F001ED5B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C021-ABC5-B81D-F830-D4CDDB11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0D2-3684-4ECF-8369-2878DB5BF9B1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A9253-454A-BD94-6AF8-45A13CF1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3789-C1A4-E623-AD95-D02C4E1B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BBC9-196E-4F92-9B10-51FD0D898E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401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9F538-56B9-7FAE-C9C2-067976519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5B3B6-678E-5B5C-8AF2-0499CA7D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448F-EFC9-0703-0A10-A84E9C18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0D2-3684-4ECF-8369-2878DB5BF9B1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1042-BA04-502D-B083-F12A9B46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BC181-0806-273D-1E6F-D3819059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BBC9-196E-4F92-9B10-51FD0D898E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429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3806-14C3-0B50-94CD-9BB9E815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C4FD5-F568-EC31-329F-91E6200D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0512-7FA6-F15E-B9F3-60D0BA7D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0D2-3684-4ECF-8369-2878DB5BF9B1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BEA23-D9C0-DC4B-94A3-2DE45676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09A6F-0200-DC13-5A68-1754E178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BBC9-196E-4F92-9B10-51FD0D898E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133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A44C-CCB4-B227-A622-E90CB44F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639C0-58C0-3CED-E0F9-5E0129062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0237-E5A5-722D-657F-8680A1AE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0D2-3684-4ECF-8369-2878DB5BF9B1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FF7B6-9B3A-AFC8-1007-07AD67B4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420F-7AC1-8DE4-2FB0-37722F68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BBC9-196E-4F92-9B10-51FD0D898E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072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FFD3-1418-6721-68BF-80D60508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90D8-5741-8416-37E8-9EFEA5ED4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771D7-8310-B4EA-E9D0-6ACB87CD5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10E3D-0D0A-2986-075C-2007D77C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0D2-3684-4ECF-8369-2878DB5BF9B1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CBB1A-15C9-B96F-5522-665C6CCF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73A99-32A6-B2B0-381D-4AFF757B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BBC9-196E-4F92-9B10-51FD0D898E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192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8C4E-071D-6002-7006-1F6CB1A4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335F4-3D4C-477C-E693-A426BF1F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2A6E3-598A-D0B8-E125-B49987EF4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A143D-1117-09A1-0386-DC4B6CDAE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156B9-0C7B-F059-4FDD-2F90F0068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EF4B3-E1BD-1204-5D3D-B607CAD9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0D2-3684-4ECF-8369-2878DB5BF9B1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2CE24-FB66-A3DD-741B-43A5212E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40AD0-DDC0-B341-0F3A-C237F86D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BBC9-196E-4F92-9B10-51FD0D898E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19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CE69-1496-EABB-AE18-7B2B47D7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56A2A-BD86-A64B-3E92-0501A9D2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0D2-3684-4ECF-8369-2878DB5BF9B1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BB48F-4460-A6B4-3296-32305C95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38DEE-6619-6932-3DE8-C8A580AE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BBC9-196E-4F92-9B10-51FD0D898E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45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7E7DD-8855-D9E4-F7E9-A3B8AC7E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0D2-3684-4ECF-8369-2878DB5BF9B1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8FF66-E34F-FF37-2920-9EB912D8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DCF49-A5BF-98CA-1988-D04223E1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BBC9-196E-4F92-9B10-51FD0D898E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172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2F21-A2A4-9B0A-14B2-BA3A80EE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F85EF-91DA-FDB1-C76A-448F6D58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736D0-3129-D8EA-3D67-3130735C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66F57-5DC8-F1A8-5ADF-90A2E0FB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0D2-3684-4ECF-8369-2878DB5BF9B1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8DEC7-285C-458D-D5B0-FAED5931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FB76C-5B90-A84A-1B73-879FD8E8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BBC9-196E-4F92-9B10-51FD0D898E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687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BD2A-7B83-0741-2615-57EB9E2A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B91A2-2151-2F9D-9B2B-CC30AF066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CDD02-A007-8C70-5F09-2EB402920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C0B8-648F-6D82-61B2-42894A02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0D2-3684-4ECF-8369-2878DB5BF9B1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E0DDF-FE06-C6FD-CED8-B8F637CB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E2473-01F6-C815-9899-EFC52C0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BBC9-196E-4F92-9B10-51FD0D898E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130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296FA-9DDF-ABD3-3287-0A46AF63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55D71-236C-1683-9FCB-63F2EB4F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3C6C-D574-E1C7-5918-3DFDA2073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0D0D2-3684-4ECF-8369-2878DB5BF9B1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B545-7D60-979B-F5BB-697433878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DE86-3904-B97C-AE94-1BBA06DE7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CBBC9-196E-4F92-9B10-51FD0D898EF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990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0059-3815-15E5-4A9C-31938CBD4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Robot Challenge Design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E6526-F295-2A0D-F311-471B03C01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601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F9D8-36D0-5F44-BE1A-E1723AC5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FA25-2148-CF6B-CC5C-60A2EAE0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174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5695-2FED-AA87-525E-6227A251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B7C4-8E22-2F57-373B-BE0F336D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Only one Robot in the warehouse</a:t>
            </a:r>
          </a:p>
          <a:p>
            <a:r>
              <a:rPr lang="en-NZ" dirty="0"/>
              <a:t>In this design, I have taken the example of 5x5 grid, however, solution can scale for any kind of grid size.</a:t>
            </a:r>
          </a:p>
          <a:p>
            <a:r>
              <a:rPr lang="en-NZ" dirty="0"/>
              <a:t>Robot starts at (0,0)</a:t>
            </a:r>
          </a:p>
          <a:p>
            <a:r>
              <a:rPr lang="en-NZ" dirty="0"/>
              <a:t>I will try to put </a:t>
            </a:r>
            <a:r>
              <a:rPr lang="en-NZ" b="1" dirty="0"/>
              <a:t>1 second delay</a:t>
            </a:r>
            <a:r>
              <a:rPr lang="en-NZ" dirty="0"/>
              <a:t> to simulate to robot to move from one edge of square.</a:t>
            </a:r>
          </a:p>
        </p:txBody>
      </p:sp>
    </p:spTree>
    <p:extLst>
      <p:ext uri="{BB962C8B-B14F-4D97-AF65-F5344CB8AC3E}">
        <p14:creationId xmlns:p14="http://schemas.microsoft.com/office/powerpoint/2010/main" val="25390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C7401-9527-1A5F-0F0B-D7EDE36D4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87A4B6-7360-C0F6-253C-81CE20D11C94}"/>
              </a:ext>
            </a:extLst>
          </p:cNvPr>
          <p:cNvGraphicFramePr>
            <a:graphicFrameLocks noGrp="1"/>
          </p:cNvGraphicFramePr>
          <p:nvPr/>
        </p:nvGraphicFramePr>
        <p:xfrm>
          <a:off x="922867" y="2980266"/>
          <a:ext cx="4588935" cy="2988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787">
                  <a:extLst>
                    <a:ext uri="{9D8B030D-6E8A-4147-A177-3AD203B41FA5}">
                      <a16:colId xmlns:a16="http://schemas.microsoft.com/office/drawing/2014/main" val="4140870394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3708111868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2367296037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2482029339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682473232"/>
                    </a:ext>
                  </a:extLst>
                </a:gridCol>
              </a:tblGrid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32921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32368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20614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03362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2358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5173DE6-2241-0A6A-5109-1E5207CE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NZ" dirty="0"/>
              <a:t>Init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BCE8A-2672-6B04-E1B7-60A58662F722}"/>
              </a:ext>
            </a:extLst>
          </p:cNvPr>
          <p:cNvSpPr txBox="1"/>
          <p:nvPr/>
        </p:nvSpPr>
        <p:spPr>
          <a:xfrm>
            <a:off x="516467" y="61976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(0,0)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A056B-89DB-B958-4F14-866B5FA8612C}"/>
              </a:ext>
            </a:extLst>
          </p:cNvPr>
          <p:cNvSpPr txBox="1"/>
          <p:nvPr/>
        </p:nvSpPr>
        <p:spPr>
          <a:xfrm>
            <a:off x="5511802" y="2610934"/>
            <a:ext cx="68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(5,5)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69B3AD-1871-41E4-E173-142971250221}"/>
              </a:ext>
            </a:extLst>
          </p:cNvPr>
          <p:cNvSpPr/>
          <p:nvPr/>
        </p:nvSpPr>
        <p:spPr>
          <a:xfrm>
            <a:off x="668867" y="5765801"/>
            <a:ext cx="508000" cy="4064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64E2BF-473C-2226-00DD-18286D97C443}"/>
              </a:ext>
            </a:extLst>
          </p:cNvPr>
          <p:cNvSpPr/>
          <p:nvPr/>
        </p:nvSpPr>
        <p:spPr>
          <a:xfrm>
            <a:off x="6443133" y="135467"/>
            <a:ext cx="4491565" cy="2844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Current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E3FBF-EB47-8351-6050-3490DEA3E749}"/>
              </a:ext>
            </a:extLst>
          </p:cNvPr>
          <p:cNvSpPr/>
          <p:nvPr/>
        </p:nvSpPr>
        <p:spPr>
          <a:xfrm>
            <a:off x="6595530" y="554434"/>
            <a:ext cx="3784603" cy="4148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Robot  Position: (0,0)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DA5ED-BB55-9946-8E33-CD70DCFC1E52}"/>
              </a:ext>
            </a:extLst>
          </p:cNvPr>
          <p:cNvSpPr/>
          <p:nvPr/>
        </p:nvSpPr>
        <p:spPr>
          <a:xfrm>
            <a:off x="6595529" y="1027907"/>
            <a:ext cx="3784603" cy="6627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Pending Tasks: &lt;Empty&gt;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D21641-6868-E6CA-2272-7010DDD9F48E}"/>
              </a:ext>
            </a:extLst>
          </p:cNvPr>
          <p:cNvSpPr/>
          <p:nvPr/>
        </p:nvSpPr>
        <p:spPr>
          <a:xfrm>
            <a:off x="6595528" y="1819420"/>
            <a:ext cx="3784603" cy="6627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NZ" dirty="0"/>
              <a:t>Current Task: nil</a:t>
            </a:r>
          </a:p>
        </p:txBody>
      </p:sp>
    </p:spTree>
    <p:extLst>
      <p:ext uri="{BB962C8B-B14F-4D97-AF65-F5344CB8AC3E}">
        <p14:creationId xmlns:p14="http://schemas.microsoft.com/office/powerpoint/2010/main" val="296205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192F9-6CF6-CB3A-E27C-FC7D159C5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5C55D8-51E7-1667-6F91-B3EB004F52B1}"/>
              </a:ext>
            </a:extLst>
          </p:cNvPr>
          <p:cNvGraphicFramePr>
            <a:graphicFrameLocks noGrp="1"/>
          </p:cNvGraphicFramePr>
          <p:nvPr/>
        </p:nvGraphicFramePr>
        <p:xfrm>
          <a:off x="922867" y="2980266"/>
          <a:ext cx="4588935" cy="2988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787">
                  <a:extLst>
                    <a:ext uri="{9D8B030D-6E8A-4147-A177-3AD203B41FA5}">
                      <a16:colId xmlns:a16="http://schemas.microsoft.com/office/drawing/2014/main" val="4140870394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3708111868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2367296037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2482029339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682473232"/>
                    </a:ext>
                  </a:extLst>
                </a:gridCol>
              </a:tblGrid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32921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32368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20614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03362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235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B99E6C-7E0D-C749-0114-E19A005CCF56}"/>
              </a:ext>
            </a:extLst>
          </p:cNvPr>
          <p:cNvSpPr txBox="1"/>
          <p:nvPr/>
        </p:nvSpPr>
        <p:spPr>
          <a:xfrm>
            <a:off x="516467" y="61976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(0,0)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D9B90-D00D-074F-A47E-B8C5E90943FB}"/>
              </a:ext>
            </a:extLst>
          </p:cNvPr>
          <p:cNvSpPr txBox="1"/>
          <p:nvPr/>
        </p:nvSpPr>
        <p:spPr>
          <a:xfrm>
            <a:off x="5511802" y="2610934"/>
            <a:ext cx="68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(5,5)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F4CFD6-A212-11A8-B633-2A4BDE794120}"/>
              </a:ext>
            </a:extLst>
          </p:cNvPr>
          <p:cNvSpPr/>
          <p:nvPr/>
        </p:nvSpPr>
        <p:spPr>
          <a:xfrm>
            <a:off x="668867" y="5765801"/>
            <a:ext cx="508000" cy="4064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3E32EF-DFA8-4F11-62FE-88A51998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411690"/>
            <a:ext cx="5841999" cy="1325563"/>
          </a:xfrm>
        </p:spPr>
        <p:txBody>
          <a:bodyPr>
            <a:noAutofit/>
          </a:bodyPr>
          <a:lstStyle/>
          <a:p>
            <a:r>
              <a:rPr lang="en-NZ" sz="2400" dirty="0"/>
              <a:t>Command: </a:t>
            </a:r>
            <a:r>
              <a:rPr lang="en-NZ" sz="2400" dirty="0" err="1"/>
              <a:t>Robot.EnqueueTask</a:t>
            </a:r>
            <a:r>
              <a:rPr lang="en-NZ" sz="2400" dirty="0"/>
              <a:t>(“N E </a:t>
            </a:r>
            <a:r>
              <a:rPr lang="en-NZ" sz="2400" dirty="0" err="1"/>
              <a:t>E</a:t>
            </a:r>
            <a:r>
              <a:rPr lang="en-NZ" sz="2400" dirty="0"/>
              <a:t> N E”)</a:t>
            </a:r>
            <a:br>
              <a:rPr lang="en-NZ" sz="2400" dirty="0"/>
            </a:br>
            <a:br>
              <a:rPr lang="en-NZ" sz="2400" dirty="0"/>
            </a:br>
            <a:r>
              <a:rPr lang="en-NZ" sz="2400" dirty="0"/>
              <a:t>Return: ( “A”, nil)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0F17A-0BC9-19F9-3887-CD4DC3EA85F5}"/>
              </a:ext>
            </a:extLst>
          </p:cNvPr>
          <p:cNvSpPr/>
          <p:nvPr/>
        </p:nvSpPr>
        <p:spPr>
          <a:xfrm>
            <a:off x="6443133" y="3461968"/>
            <a:ext cx="4491565" cy="2844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Current State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758838-FE4E-9D5B-4301-AAD0A09C0D52}"/>
              </a:ext>
            </a:extLst>
          </p:cNvPr>
          <p:cNvSpPr/>
          <p:nvPr/>
        </p:nvSpPr>
        <p:spPr>
          <a:xfrm>
            <a:off x="6595530" y="3880935"/>
            <a:ext cx="3784603" cy="4148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Robot  Position: (0,0)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B81424-7EEC-ADE3-791D-00B71D8C251E}"/>
              </a:ext>
            </a:extLst>
          </p:cNvPr>
          <p:cNvSpPr/>
          <p:nvPr/>
        </p:nvSpPr>
        <p:spPr>
          <a:xfrm>
            <a:off x="6595529" y="4354407"/>
            <a:ext cx="3784603" cy="1064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Pending Tasks: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E985D5-E6C6-F6D8-56B1-F3B7A604D9D4}"/>
              </a:ext>
            </a:extLst>
          </p:cNvPr>
          <p:cNvSpPr/>
          <p:nvPr/>
        </p:nvSpPr>
        <p:spPr>
          <a:xfrm>
            <a:off x="6722533" y="4699000"/>
            <a:ext cx="3318934" cy="489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200" dirty="0"/>
              <a:t>{  Id: “A” ,  </a:t>
            </a:r>
            <a:r>
              <a:rPr lang="en-NZ" sz="1200" dirty="0" err="1"/>
              <a:t>robotPositionAfterComplete</a:t>
            </a:r>
            <a:r>
              <a:rPr lang="en-NZ" sz="1200" dirty="0"/>
              <a:t>: (3, 2),  </a:t>
            </a:r>
            <a:r>
              <a:rPr lang="en-NZ" sz="1200" dirty="0" err="1"/>
              <a:t>cmd</a:t>
            </a:r>
            <a:r>
              <a:rPr lang="en-NZ" sz="1200" dirty="0"/>
              <a:t>: “</a:t>
            </a:r>
            <a:r>
              <a:rPr lang="pt-BR" sz="1200" dirty="0"/>
              <a:t>N E E N E</a:t>
            </a:r>
            <a:r>
              <a:rPr lang="en-NZ" sz="1200" dirty="0"/>
              <a:t>” , state: Pending}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E4190-E93B-AA11-3B92-92934C289102}"/>
              </a:ext>
            </a:extLst>
          </p:cNvPr>
          <p:cNvSpPr txBox="1"/>
          <p:nvPr/>
        </p:nvSpPr>
        <p:spPr>
          <a:xfrm>
            <a:off x="592667" y="1779937"/>
            <a:ext cx="358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Notes: </a:t>
            </a:r>
          </a:p>
          <a:p>
            <a:r>
              <a:rPr lang="en-NZ" sz="1200" dirty="0"/>
              <a:t>  </a:t>
            </a:r>
          </a:p>
          <a:p>
            <a:pPr marL="228600" indent="-228600">
              <a:buFont typeface="+mj-lt"/>
              <a:buAutoNum type="arabicPeriod"/>
            </a:pPr>
            <a:r>
              <a:rPr lang="en-NZ" sz="1200" dirty="0"/>
              <a:t>Check if possible to perform the task</a:t>
            </a:r>
          </a:p>
          <a:p>
            <a:pPr marL="228600" indent="-228600">
              <a:buFont typeface="+mj-lt"/>
              <a:buAutoNum type="arabicPeriod"/>
            </a:pPr>
            <a:r>
              <a:rPr lang="en-NZ" sz="1200" dirty="0"/>
              <a:t>Return Task Id A, no error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006DB4-C86B-BD68-E8F5-6788211204A8}"/>
              </a:ext>
            </a:extLst>
          </p:cNvPr>
          <p:cNvSpPr/>
          <p:nvPr/>
        </p:nvSpPr>
        <p:spPr>
          <a:xfrm>
            <a:off x="6443133" y="135467"/>
            <a:ext cx="4491565" cy="2844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Before 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26F8F8-DD69-0277-74F2-736BBB2CF5F8}"/>
              </a:ext>
            </a:extLst>
          </p:cNvPr>
          <p:cNvSpPr/>
          <p:nvPr/>
        </p:nvSpPr>
        <p:spPr>
          <a:xfrm>
            <a:off x="6595530" y="554434"/>
            <a:ext cx="3784603" cy="4148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Robot  Position: (0,0)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B6480B-1A3C-8803-5436-16B04800BFD8}"/>
              </a:ext>
            </a:extLst>
          </p:cNvPr>
          <p:cNvSpPr/>
          <p:nvPr/>
        </p:nvSpPr>
        <p:spPr>
          <a:xfrm>
            <a:off x="6595529" y="1027907"/>
            <a:ext cx="3784603" cy="6627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Pending Tasks:  &lt;Empty&gt;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D093CE-3C3E-8746-BEE6-9BD54C1C1861}"/>
              </a:ext>
            </a:extLst>
          </p:cNvPr>
          <p:cNvSpPr/>
          <p:nvPr/>
        </p:nvSpPr>
        <p:spPr>
          <a:xfrm>
            <a:off x="6595528" y="1819420"/>
            <a:ext cx="3784603" cy="6627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NZ" dirty="0"/>
              <a:t>Current Task: nil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5A474-CCAD-B106-7A35-B1946730EE11}"/>
              </a:ext>
            </a:extLst>
          </p:cNvPr>
          <p:cNvSpPr/>
          <p:nvPr/>
        </p:nvSpPr>
        <p:spPr>
          <a:xfrm>
            <a:off x="6595528" y="5568978"/>
            <a:ext cx="3784603" cy="6627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NZ" dirty="0"/>
              <a:t>Current Task: nil</a:t>
            </a:r>
          </a:p>
        </p:txBody>
      </p:sp>
    </p:spTree>
    <p:extLst>
      <p:ext uri="{BB962C8B-B14F-4D97-AF65-F5344CB8AC3E}">
        <p14:creationId xmlns:p14="http://schemas.microsoft.com/office/powerpoint/2010/main" val="138579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9B9DA-D66E-9391-0A07-83032DF0F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8DA279-5519-0FA8-CA3D-3E66F3AB7F2C}"/>
              </a:ext>
            </a:extLst>
          </p:cNvPr>
          <p:cNvGraphicFramePr>
            <a:graphicFrameLocks noGrp="1"/>
          </p:cNvGraphicFramePr>
          <p:nvPr/>
        </p:nvGraphicFramePr>
        <p:xfrm>
          <a:off x="922867" y="2980266"/>
          <a:ext cx="4588935" cy="2988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787">
                  <a:extLst>
                    <a:ext uri="{9D8B030D-6E8A-4147-A177-3AD203B41FA5}">
                      <a16:colId xmlns:a16="http://schemas.microsoft.com/office/drawing/2014/main" val="4140870394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3708111868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2367296037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2482029339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682473232"/>
                    </a:ext>
                  </a:extLst>
                </a:gridCol>
              </a:tblGrid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32921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32368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20614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03362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235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E4BD740-9B18-8D47-4995-93DD55B85C27}"/>
              </a:ext>
            </a:extLst>
          </p:cNvPr>
          <p:cNvSpPr txBox="1"/>
          <p:nvPr/>
        </p:nvSpPr>
        <p:spPr>
          <a:xfrm>
            <a:off x="516467" y="61976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(0,0)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CA01D-0D16-6EFD-C1BD-7E1733CD8167}"/>
              </a:ext>
            </a:extLst>
          </p:cNvPr>
          <p:cNvSpPr txBox="1"/>
          <p:nvPr/>
        </p:nvSpPr>
        <p:spPr>
          <a:xfrm>
            <a:off x="5511802" y="2610934"/>
            <a:ext cx="68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(5,5)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9C0FC1-F5BE-7A40-88A1-76BD4021D01F}"/>
              </a:ext>
            </a:extLst>
          </p:cNvPr>
          <p:cNvSpPr/>
          <p:nvPr/>
        </p:nvSpPr>
        <p:spPr>
          <a:xfrm>
            <a:off x="2544234" y="5188241"/>
            <a:ext cx="508000" cy="4064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20AF48-121B-8636-D10B-C5FDC579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411690"/>
            <a:ext cx="5393267" cy="1325563"/>
          </a:xfrm>
        </p:spPr>
        <p:txBody>
          <a:bodyPr>
            <a:normAutofit/>
          </a:bodyPr>
          <a:lstStyle/>
          <a:p>
            <a:r>
              <a:rPr lang="en-NZ" sz="3200" dirty="0"/>
              <a:t>Background Robot will start moving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0F4300-F121-7050-7691-123BF6006353}"/>
              </a:ext>
            </a:extLst>
          </p:cNvPr>
          <p:cNvSpPr/>
          <p:nvPr/>
        </p:nvSpPr>
        <p:spPr>
          <a:xfrm>
            <a:off x="6443133" y="3461968"/>
            <a:ext cx="4491565" cy="2844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Current State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83AD6-252A-2F82-B5F8-DC98E1BD6CF8}"/>
              </a:ext>
            </a:extLst>
          </p:cNvPr>
          <p:cNvSpPr/>
          <p:nvPr/>
        </p:nvSpPr>
        <p:spPr>
          <a:xfrm>
            <a:off x="6595530" y="3880935"/>
            <a:ext cx="3784603" cy="4148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Robot  Position: (2,1)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2C2370-20D1-3317-6F1C-AE63933AF9E1}"/>
              </a:ext>
            </a:extLst>
          </p:cNvPr>
          <p:cNvSpPr/>
          <p:nvPr/>
        </p:nvSpPr>
        <p:spPr>
          <a:xfrm>
            <a:off x="6595529" y="4354407"/>
            <a:ext cx="3784603" cy="6627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Pending Tasks: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34044-B3C2-76FD-C5F9-BC92FEDD387C}"/>
              </a:ext>
            </a:extLst>
          </p:cNvPr>
          <p:cNvSpPr txBox="1"/>
          <p:nvPr/>
        </p:nvSpPr>
        <p:spPr>
          <a:xfrm>
            <a:off x="592667" y="1779937"/>
            <a:ext cx="5037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Notes: </a:t>
            </a:r>
          </a:p>
          <a:p>
            <a:r>
              <a:rPr lang="en-NZ" sz="1200" dirty="0"/>
              <a:t>  </a:t>
            </a:r>
          </a:p>
          <a:p>
            <a:pPr marL="228600" indent="-228600">
              <a:buFont typeface="+mj-lt"/>
              <a:buAutoNum type="arabicPeriod"/>
            </a:pPr>
            <a:r>
              <a:rPr lang="en-NZ" sz="1200" dirty="0"/>
              <a:t>In this picture, it seems robot has started executing task A</a:t>
            </a:r>
          </a:p>
          <a:p>
            <a:pPr marL="228600" indent="-228600">
              <a:buFont typeface="+mj-lt"/>
              <a:buAutoNum type="arabicPeriod"/>
            </a:pPr>
            <a:r>
              <a:rPr lang="en-NZ" sz="1200" dirty="0"/>
              <a:t>Current location is (2,1)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A1E7B2-F9F8-E5EB-7B3C-A7CC02CAB69E}"/>
              </a:ext>
            </a:extLst>
          </p:cNvPr>
          <p:cNvSpPr/>
          <p:nvPr/>
        </p:nvSpPr>
        <p:spPr>
          <a:xfrm>
            <a:off x="6595528" y="5188241"/>
            <a:ext cx="3784603" cy="10435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NZ" dirty="0"/>
              <a:t>Current Task: </a:t>
            </a:r>
            <a:br>
              <a:rPr lang="en-NZ" dirty="0"/>
            </a:br>
            <a:endParaRPr lang="en-NZ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06DCB-75FB-0625-BADE-BD76DCE82F86}"/>
              </a:ext>
            </a:extLst>
          </p:cNvPr>
          <p:cNvSpPr/>
          <p:nvPr/>
        </p:nvSpPr>
        <p:spPr>
          <a:xfrm>
            <a:off x="6714066" y="5516826"/>
            <a:ext cx="3318934" cy="6265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200" dirty="0"/>
              <a:t>{  Id: “A” ,  </a:t>
            </a:r>
            <a:r>
              <a:rPr lang="en-NZ" sz="1200" dirty="0" err="1"/>
              <a:t>robotPositionAfterComplete</a:t>
            </a:r>
            <a:r>
              <a:rPr lang="en-NZ" sz="1200" dirty="0"/>
              <a:t>: (3, 2),  </a:t>
            </a:r>
            <a:r>
              <a:rPr lang="en-NZ" sz="1200" dirty="0" err="1"/>
              <a:t>cmd</a:t>
            </a:r>
            <a:r>
              <a:rPr lang="en-NZ" sz="1200" dirty="0"/>
              <a:t>: “</a:t>
            </a:r>
            <a:r>
              <a:rPr lang="pt-BR" sz="1200" dirty="0"/>
              <a:t>N E E N E</a:t>
            </a:r>
            <a:r>
              <a:rPr lang="en-NZ" sz="1200" dirty="0"/>
              <a:t>” , state: InProgress}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2C2ECD-DE56-87DD-1CDC-246F2A7E8525}"/>
              </a:ext>
            </a:extLst>
          </p:cNvPr>
          <p:cNvCxnSpPr>
            <a:cxnSpLocks/>
          </p:cNvCxnSpPr>
          <p:nvPr/>
        </p:nvCxnSpPr>
        <p:spPr>
          <a:xfrm flipV="1">
            <a:off x="922867" y="5325533"/>
            <a:ext cx="0" cy="574836"/>
          </a:xfrm>
          <a:prstGeom prst="straightConnector1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070A1A-E846-24B2-63C5-C6E3D230BA1F}"/>
              </a:ext>
            </a:extLst>
          </p:cNvPr>
          <p:cNvCxnSpPr>
            <a:cxnSpLocks/>
          </p:cNvCxnSpPr>
          <p:nvPr/>
        </p:nvCxnSpPr>
        <p:spPr>
          <a:xfrm>
            <a:off x="922867" y="5393267"/>
            <a:ext cx="999066" cy="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DEFF85-BB02-2708-E5BF-A63A14C33E3F}"/>
              </a:ext>
            </a:extLst>
          </p:cNvPr>
          <p:cNvCxnSpPr>
            <a:cxnSpLocks/>
          </p:cNvCxnSpPr>
          <p:nvPr/>
        </p:nvCxnSpPr>
        <p:spPr>
          <a:xfrm>
            <a:off x="2726268" y="4755527"/>
            <a:ext cx="948265" cy="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D95DE2-A2DB-E538-6257-BC376C70A75E}"/>
              </a:ext>
            </a:extLst>
          </p:cNvPr>
          <p:cNvCxnSpPr>
            <a:cxnSpLocks/>
          </p:cNvCxnSpPr>
          <p:nvPr/>
        </p:nvCxnSpPr>
        <p:spPr>
          <a:xfrm>
            <a:off x="1905000" y="5376334"/>
            <a:ext cx="656167" cy="15107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1EFEFD-2A58-B303-2693-C06C7B46371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798234" y="4685798"/>
            <a:ext cx="0" cy="50244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23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E26C4-8C24-6B2C-272E-0CB546598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1F4516-807E-6E09-C250-9AE6505F7683}"/>
              </a:ext>
            </a:extLst>
          </p:cNvPr>
          <p:cNvGraphicFramePr>
            <a:graphicFrameLocks noGrp="1"/>
          </p:cNvGraphicFramePr>
          <p:nvPr/>
        </p:nvGraphicFramePr>
        <p:xfrm>
          <a:off x="922867" y="2980266"/>
          <a:ext cx="4588935" cy="2988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787">
                  <a:extLst>
                    <a:ext uri="{9D8B030D-6E8A-4147-A177-3AD203B41FA5}">
                      <a16:colId xmlns:a16="http://schemas.microsoft.com/office/drawing/2014/main" val="4140870394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3708111868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2367296037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2482029339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682473232"/>
                    </a:ext>
                  </a:extLst>
                </a:gridCol>
              </a:tblGrid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32921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32368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20614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03362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235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1D3036-0E13-29BA-7FE4-7E559FE6AA13}"/>
              </a:ext>
            </a:extLst>
          </p:cNvPr>
          <p:cNvSpPr txBox="1"/>
          <p:nvPr/>
        </p:nvSpPr>
        <p:spPr>
          <a:xfrm>
            <a:off x="516467" y="61976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(0,0)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E38DB-1C0A-6133-B252-D74A28D2C0E8}"/>
              </a:ext>
            </a:extLst>
          </p:cNvPr>
          <p:cNvSpPr txBox="1"/>
          <p:nvPr/>
        </p:nvSpPr>
        <p:spPr>
          <a:xfrm>
            <a:off x="5511802" y="2610934"/>
            <a:ext cx="68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(5,5)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79CF97-D4CB-273E-D4D4-F692D9504392}"/>
              </a:ext>
            </a:extLst>
          </p:cNvPr>
          <p:cNvSpPr/>
          <p:nvPr/>
        </p:nvSpPr>
        <p:spPr>
          <a:xfrm>
            <a:off x="6443133" y="3461968"/>
            <a:ext cx="4491565" cy="2844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Current State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6DE07-FD60-4C34-F9CD-C9EDB892A7BE}"/>
              </a:ext>
            </a:extLst>
          </p:cNvPr>
          <p:cNvSpPr/>
          <p:nvPr/>
        </p:nvSpPr>
        <p:spPr>
          <a:xfrm>
            <a:off x="6595530" y="3880935"/>
            <a:ext cx="3784603" cy="4148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Robot  Position: (2,1)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CCE74D-FE83-B5A9-A4A6-753E0CA6C0CF}"/>
              </a:ext>
            </a:extLst>
          </p:cNvPr>
          <p:cNvSpPr/>
          <p:nvPr/>
        </p:nvSpPr>
        <p:spPr>
          <a:xfrm>
            <a:off x="6595529" y="4354407"/>
            <a:ext cx="3784603" cy="6627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Pending Tasks: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29AC8-A42C-5679-9496-CD9317DF304F}"/>
              </a:ext>
            </a:extLst>
          </p:cNvPr>
          <p:cNvSpPr txBox="1"/>
          <p:nvPr/>
        </p:nvSpPr>
        <p:spPr>
          <a:xfrm>
            <a:off x="592667" y="1779937"/>
            <a:ext cx="5037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Notes: </a:t>
            </a:r>
          </a:p>
          <a:p>
            <a:r>
              <a:rPr lang="en-NZ" sz="1200" dirty="0"/>
              <a:t>  </a:t>
            </a:r>
          </a:p>
          <a:p>
            <a:pPr marL="228600" indent="-228600">
              <a:buFont typeface="+mj-lt"/>
              <a:buAutoNum type="arabicPeriod"/>
            </a:pPr>
            <a:r>
              <a:rPr lang="en-NZ" sz="1200" dirty="0"/>
              <a:t>Current state return the location of robot</a:t>
            </a:r>
          </a:p>
          <a:p>
            <a:pPr marL="228600" indent="-228600">
              <a:buFont typeface="+mj-lt"/>
              <a:buAutoNum type="arabicPeriod"/>
            </a:pPr>
            <a:r>
              <a:rPr lang="en-NZ" sz="1200" dirty="0"/>
              <a:t>Current location is (2,1)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201B0D-CD6F-762A-4547-C053EAB26AC3}"/>
              </a:ext>
            </a:extLst>
          </p:cNvPr>
          <p:cNvSpPr/>
          <p:nvPr/>
        </p:nvSpPr>
        <p:spPr>
          <a:xfrm>
            <a:off x="6595528" y="5188241"/>
            <a:ext cx="3784603" cy="10435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NZ" dirty="0"/>
              <a:t>Current Task: </a:t>
            </a:r>
            <a:br>
              <a:rPr lang="en-NZ" dirty="0"/>
            </a:br>
            <a:endParaRPr lang="en-NZ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6EAF26-C520-B91C-E6E7-639C1E36DABF}"/>
              </a:ext>
            </a:extLst>
          </p:cNvPr>
          <p:cNvSpPr/>
          <p:nvPr/>
        </p:nvSpPr>
        <p:spPr>
          <a:xfrm>
            <a:off x="6714066" y="5516826"/>
            <a:ext cx="3318934" cy="6265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200" dirty="0"/>
              <a:t>{  Id: “A” ,  </a:t>
            </a:r>
            <a:r>
              <a:rPr lang="en-NZ" sz="1200" dirty="0" err="1"/>
              <a:t>robotPositionAfterComplete</a:t>
            </a:r>
            <a:r>
              <a:rPr lang="en-NZ" sz="1200" dirty="0"/>
              <a:t>: (3, 2),  </a:t>
            </a:r>
            <a:r>
              <a:rPr lang="en-NZ" sz="1200" dirty="0" err="1"/>
              <a:t>cmd</a:t>
            </a:r>
            <a:r>
              <a:rPr lang="en-NZ" sz="1200" dirty="0"/>
              <a:t>: “</a:t>
            </a:r>
            <a:r>
              <a:rPr lang="pt-BR" sz="1200" dirty="0"/>
              <a:t>N E E N E</a:t>
            </a:r>
            <a:r>
              <a:rPr lang="en-NZ" sz="1200" dirty="0"/>
              <a:t>” , state: InProgress}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EE6DB9-9F72-40D7-CAF8-44D319C0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411690"/>
            <a:ext cx="5841999" cy="1325563"/>
          </a:xfrm>
        </p:spPr>
        <p:txBody>
          <a:bodyPr>
            <a:noAutofit/>
          </a:bodyPr>
          <a:lstStyle/>
          <a:p>
            <a:r>
              <a:rPr lang="en-NZ" sz="2400" dirty="0"/>
              <a:t>Command: Robot. </a:t>
            </a:r>
            <a:r>
              <a:rPr lang="en-NZ" sz="2400" dirty="0" err="1"/>
              <a:t>CurrentState</a:t>
            </a:r>
            <a:r>
              <a:rPr lang="en-NZ" sz="2400" dirty="0"/>
              <a:t>()</a:t>
            </a:r>
            <a:br>
              <a:rPr lang="en-NZ" sz="2400" dirty="0"/>
            </a:br>
            <a:br>
              <a:rPr lang="en-NZ" sz="2400" dirty="0"/>
            </a:br>
            <a:r>
              <a:rPr lang="en-NZ" sz="2400" dirty="0"/>
              <a:t>Return: (2,1) 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3385A1-3EA4-E71A-DF3B-3E725577299A}"/>
              </a:ext>
            </a:extLst>
          </p:cNvPr>
          <p:cNvSpPr/>
          <p:nvPr/>
        </p:nvSpPr>
        <p:spPr>
          <a:xfrm>
            <a:off x="2544234" y="5188241"/>
            <a:ext cx="508000" cy="4064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9D02A7-4322-AB99-4E24-663F6D49B35D}"/>
              </a:ext>
            </a:extLst>
          </p:cNvPr>
          <p:cNvCxnSpPr>
            <a:cxnSpLocks/>
          </p:cNvCxnSpPr>
          <p:nvPr/>
        </p:nvCxnSpPr>
        <p:spPr>
          <a:xfrm flipV="1">
            <a:off x="922867" y="5325533"/>
            <a:ext cx="0" cy="574836"/>
          </a:xfrm>
          <a:prstGeom prst="straightConnector1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EDD3E8-DBB7-3B89-7D55-9E1BACB8206B}"/>
              </a:ext>
            </a:extLst>
          </p:cNvPr>
          <p:cNvCxnSpPr>
            <a:cxnSpLocks/>
          </p:cNvCxnSpPr>
          <p:nvPr/>
        </p:nvCxnSpPr>
        <p:spPr>
          <a:xfrm>
            <a:off x="922867" y="5393267"/>
            <a:ext cx="999066" cy="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A1AF26-A426-C970-E0B6-2B2A9E6006E7}"/>
              </a:ext>
            </a:extLst>
          </p:cNvPr>
          <p:cNvCxnSpPr>
            <a:cxnSpLocks/>
          </p:cNvCxnSpPr>
          <p:nvPr/>
        </p:nvCxnSpPr>
        <p:spPr>
          <a:xfrm>
            <a:off x="2726268" y="4755527"/>
            <a:ext cx="948265" cy="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35FA9F-C61A-517C-D51C-C33BAF931F4B}"/>
              </a:ext>
            </a:extLst>
          </p:cNvPr>
          <p:cNvCxnSpPr>
            <a:cxnSpLocks/>
          </p:cNvCxnSpPr>
          <p:nvPr/>
        </p:nvCxnSpPr>
        <p:spPr>
          <a:xfrm>
            <a:off x="1905000" y="5376334"/>
            <a:ext cx="656167" cy="15107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FCE775-9A61-2770-4491-E129F1EB851C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798234" y="4685798"/>
            <a:ext cx="0" cy="502443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49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BEB3D-1C7D-CAF8-C1C1-8A5565C20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7D83AED-9ADA-08CC-6C91-1AE63FEC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411690"/>
            <a:ext cx="5841999" cy="1325563"/>
          </a:xfrm>
        </p:spPr>
        <p:txBody>
          <a:bodyPr>
            <a:noAutofit/>
          </a:bodyPr>
          <a:lstStyle/>
          <a:p>
            <a:r>
              <a:rPr lang="en-NZ" sz="2400" dirty="0"/>
              <a:t>Command: </a:t>
            </a:r>
            <a:r>
              <a:rPr lang="en-NZ" sz="2400" dirty="0" err="1"/>
              <a:t>Robot.EnqueueTask</a:t>
            </a:r>
            <a:r>
              <a:rPr lang="en-NZ" sz="2400" dirty="0"/>
              <a:t>(“S E”)</a:t>
            </a:r>
            <a:br>
              <a:rPr lang="en-NZ" sz="2400" dirty="0"/>
            </a:br>
            <a:br>
              <a:rPr lang="en-NZ" sz="2400" dirty="0"/>
            </a:br>
            <a:r>
              <a:rPr lang="en-NZ" sz="2400" dirty="0"/>
              <a:t>Return: ( “B”, nil)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E62D0-3C0B-C55A-08C9-3ACE4EE267D8}"/>
              </a:ext>
            </a:extLst>
          </p:cNvPr>
          <p:cNvSpPr/>
          <p:nvPr/>
        </p:nvSpPr>
        <p:spPr>
          <a:xfrm>
            <a:off x="6443133" y="3461968"/>
            <a:ext cx="4491565" cy="31049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Current State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1F7AA6-A3B0-AA08-CEF9-3192EC5F2534}"/>
              </a:ext>
            </a:extLst>
          </p:cNvPr>
          <p:cNvSpPr/>
          <p:nvPr/>
        </p:nvSpPr>
        <p:spPr>
          <a:xfrm>
            <a:off x="6595530" y="3880935"/>
            <a:ext cx="3784603" cy="4148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Robot  Position: (2,2)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F51A5E-9842-9849-389C-B632759C0715}"/>
              </a:ext>
            </a:extLst>
          </p:cNvPr>
          <p:cNvSpPr/>
          <p:nvPr/>
        </p:nvSpPr>
        <p:spPr>
          <a:xfrm>
            <a:off x="6595529" y="4354407"/>
            <a:ext cx="3784603" cy="10642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Pending Tasks: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1F10F1-A5E3-F176-590B-11C452012FD3}"/>
              </a:ext>
            </a:extLst>
          </p:cNvPr>
          <p:cNvSpPr/>
          <p:nvPr/>
        </p:nvSpPr>
        <p:spPr>
          <a:xfrm>
            <a:off x="6722533" y="4699000"/>
            <a:ext cx="3318934" cy="489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200" dirty="0"/>
              <a:t>{  Id: “B” ,  </a:t>
            </a:r>
            <a:r>
              <a:rPr lang="en-NZ" sz="1200" dirty="0" err="1"/>
              <a:t>robotPositionAfterComplete</a:t>
            </a:r>
            <a:r>
              <a:rPr lang="en-NZ" sz="1200" dirty="0"/>
              <a:t>: (4, 1),  </a:t>
            </a:r>
            <a:r>
              <a:rPr lang="en-NZ" sz="1200" dirty="0" err="1"/>
              <a:t>cmd</a:t>
            </a:r>
            <a:r>
              <a:rPr lang="en-NZ" sz="1200" dirty="0"/>
              <a:t>: “</a:t>
            </a:r>
            <a:r>
              <a:rPr lang="pt-BR" sz="1200" dirty="0"/>
              <a:t>S E</a:t>
            </a:r>
            <a:r>
              <a:rPr lang="en-NZ" sz="1200" dirty="0"/>
              <a:t>” , state: Pending}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D5213-7080-4312-23C5-9346BE632658}"/>
              </a:ext>
            </a:extLst>
          </p:cNvPr>
          <p:cNvSpPr txBox="1"/>
          <p:nvPr/>
        </p:nvSpPr>
        <p:spPr>
          <a:xfrm>
            <a:off x="592667" y="1779937"/>
            <a:ext cx="358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Notes: </a:t>
            </a:r>
          </a:p>
          <a:p>
            <a:r>
              <a:rPr lang="en-NZ" sz="1200" dirty="0"/>
              <a:t>  </a:t>
            </a:r>
          </a:p>
          <a:p>
            <a:pPr marL="228600" indent="-228600">
              <a:buFont typeface="+mj-lt"/>
              <a:buAutoNum type="arabicPeriod"/>
            </a:pPr>
            <a:r>
              <a:rPr lang="en-NZ" sz="1200" dirty="0"/>
              <a:t>Check if possible to perform the task</a:t>
            </a:r>
          </a:p>
          <a:p>
            <a:pPr marL="228600" indent="-228600">
              <a:buFont typeface="+mj-lt"/>
              <a:buAutoNum type="arabicPeriod"/>
            </a:pPr>
            <a:r>
              <a:rPr lang="en-NZ" sz="1200" dirty="0"/>
              <a:t>Return Task Id A, no error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95C886-7920-B17B-4D0E-42FE296A8746}"/>
              </a:ext>
            </a:extLst>
          </p:cNvPr>
          <p:cNvSpPr/>
          <p:nvPr/>
        </p:nvSpPr>
        <p:spPr>
          <a:xfrm>
            <a:off x="6443133" y="135467"/>
            <a:ext cx="4491565" cy="2844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Before 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968AF8-EDCF-B89F-6195-9C9964DE25D2}"/>
              </a:ext>
            </a:extLst>
          </p:cNvPr>
          <p:cNvSpPr/>
          <p:nvPr/>
        </p:nvSpPr>
        <p:spPr>
          <a:xfrm>
            <a:off x="6595530" y="554434"/>
            <a:ext cx="3784603" cy="4148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Robot  Position: (2,2)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409F76-C0CB-AE4F-CB64-3D9134904DA5}"/>
              </a:ext>
            </a:extLst>
          </p:cNvPr>
          <p:cNvSpPr/>
          <p:nvPr/>
        </p:nvSpPr>
        <p:spPr>
          <a:xfrm>
            <a:off x="6595529" y="1027907"/>
            <a:ext cx="3784603" cy="6627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Pending Tasks:  &lt;Empty&gt;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20AC69-89BA-3A0E-583F-319ADA2BC08B}"/>
              </a:ext>
            </a:extLst>
          </p:cNvPr>
          <p:cNvSpPr/>
          <p:nvPr/>
        </p:nvSpPr>
        <p:spPr>
          <a:xfrm>
            <a:off x="6595528" y="1819419"/>
            <a:ext cx="3784603" cy="88144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NZ" dirty="0"/>
              <a:t>Current Task: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03F6A-BEE6-7948-DFC9-8DA5CBEE8436}"/>
              </a:ext>
            </a:extLst>
          </p:cNvPr>
          <p:cNvSpPr/>
          <p:nvPr/>
        </p:nvSpPr>
        <p:spPr>
          <a:xfrm>
            <a:off x="6595528" y="5568978"/>
            <a:ext cx="3784603" cy="882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NZ" dirty="0"/>
              <a:t>Current Task: nil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C23466-CAB8-4C8D-9CA9-1B8199D27AB8}"/>
              </a:ext>
            </a:extLst>
          </p:cNvPr>
          <p:cNvGraphicFramePr>
            <a:graphicFrameLocks noGrp="1"/>
          </p:cNvGraphicFramePr>
          <p:nvPr/>
        </p:nvGraphicFramePr>
        <p:xfrm>
          <a:off x="922867" y="2980266"/>
          <a:ext cx="4588935" cy="2988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787">
                  <a:extLst>
                    <a:ext uri="{9D8B030D-6E8A-4147-A177-3AD203B41FA5}">
                      <a16:colId xmlns:a16="http://schemas.microsoft.com/office/drawing/2014/main" val="4140870394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3708111868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2367296037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2482029339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682473232"/>
                    </a:ext>
                  </a:extLst>
                </a:gridCol>
              </a:tblGrid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32921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32368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20614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03362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235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75E213-D7B7-26D1-9FC0-F284F0DFB2E0}"/>
              </a:ext>
            </a:extLst>
          </p:cNvPr>
          <p:cNvSpPr txBox="1"/>
          <p:nvPr/>
        </p:nvSpPr>
        <p:spPr>
          <a:xfrm>
            <a:off x="516467" y="61976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(0,0)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CFEA0A-EB39-8CD2-3532-4E2B332FD858}"/>
              </a:ext>
            </a:extLst>
          </p:cNvPr>
          <p:cNvSpPr/>
          <p:nvPr/>
        </p:nvSpPr>
        <p:spPr>
          <a:xfrm>
            <a:off x="2472267" y="4622313"/>
            <a:ext cx="508000" cy="4064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87F47D-B8C0-B9CF-E3AA-8904D8B7B9E3}"/>
              </a:ext>
            </a:extLst>
          </p:cNvPr>
          <p:cNvCxnSpPr>
            <a:cxnSpLocks/>
          </p:cNvCxnSpPr>
          <p:nvPr/>
        </p:nvCxnSpPr>
        <p:spPr>
          <a:xfrm flipV="1">
            <a:off x="922867" y="5325533"/>
            <a:ext cx="0" cy="574836"/>
          </a:xfrm>
          <a:prstGeom prst="straightConnector1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1DE86A-EC2C-C5DF-089C-987D63A13A50}"/>
              </a:ext>
            </a:extLst>
          </p:cNvPr>
          <p:cNvCxnSpPr>
            <a:cxnSpLocks/>
          </p:cNvCxnSpPr>
          <p:nvPr/>
        </p:nvCxnSpPr>
        <p:spPr>
          <a:xfrm>
            <a:off x="922867" y="5393267"/>
            <a:ext cx="999066" cy="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D3649C-1E9A-2206-642F-C5C5728EDEB7}"/>
              </a:ext>
            </a:extLst>
          </p:cNvPr>
          <p:cNvCxnSpPr>
            <a:cxnSpLocks/>
          </p:cNvCxnSpPr>
          <p:nvPr/>
        </p:nvCxnSpPr>
        <p:spPr>
          <a:xfrm>
            <a:off x="2980267" y="4755527"/>
            <a:ext cx="694266" cy="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25275A-67A5-3317-1EDB-2F985C8653E9}"/>
              </a:ext>
            </a:extLst>
          </p:cNvPr>
          <p:cNvCxnSpPr>
            <a:cxnSpLocks/>
          </p:cNvCxnSpPr>
          <p:nvPr/>
        </p:nvCxnSpPr>
        <p:spPr>
          <a:xfrm>
            <a:off x="1905000" y="5376334"/>
            <a:ext cx="821267" cy="0"/>
          </a:xfrm>
          <a:prstGeom prst="straightConnector1">
            <a:avLst/>
          </a:prstGeom>
          <a:ln w="3810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6D493A-547C-9CD7-1215-4AE8C0B05AEA}"/>
              </a:ext>
            </a:extLst>
          </p:cNvPr>
          <p:cNvCxnSpPr>
            <a:cxnSpLocks/>
          </p:cNvCxnSpPr>
          <p:nvPr/>
        </p:nvCxnSpPr>
        <p:spPr>
          <a:xfrm flipV="1">
            <a:off x="2726267" y="4994142"/>
            <a:ext cx="0" cy="424525"/>
          </a:xfrm>
          <a:prstGeom prst="straightConnector1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043C08-2319-6B4B-7625-71412CAE5906}"/>
              </a:ext>
            </a:extLst>
          </p:cNvPr>
          <p:cNvSpPr/>
          <p:nvPr/>
        </p:nvSpPr>
        <p:spPr>
          <a:xfrm>
            <a:off x="6722533" y="2189516"/>
            <a:ext cx="3318934" cy="4637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200" dirty="0"/>
              <a:t>{  Id: “A” ,  </a:t>
            </a:r>
            <a:r>
              <a:rPr lang="en-NZ" sz="1200" dirty="0" err="1"/>
              <a:t>robotPositionAfterComplete</a:t>
            </a:r>
            <a:r>
              <a:rPr lang="en-NZ" sz="1200" dirty="0"/>
              <a:t>: (3, 2),  </a:t>
            </a:r>
            <a:r>
              <a:rPr lang="en-NZ" sz="1200" dirty="0" err="1"/>
              <a:t>cmd</a:t>
            </a:r>
            <a:r>
              <a:rPr lang="en-NZ" sz="1200" dirty="0"/>
              <a:t>: “</a:t>
            </a:r>
            <a:r>
              <a:rPr lang="pt-BR" sz="1200" dirty="0"/>
              <a:t>N E E N E</a:t>
            </a:r>
            <a:r>
              <a:rPr lang="en-NZ" sz="1200" dirty="0"/>
              <a:t>” , state: InProgress}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67458F-60BF-82E7-8608-340B86A2CC01}"/>
              </a:ext>
            </a:extLst>
          </p:cNvPr>
          <p:cNvSpPr/>
          <p:nvPr/>
        </p:nvSpPr>
        <p:spPr>
          <a:xfrm>
            <a:off x="6722533" y="5905987"/>
            <a:ext cx="3318934" cy="4637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200" dirty="0"/>
              <a:t>{  Id: “A” ,  </a:t>
            </a:r>
            <a:r>
              <a:rPr lang="en-NZ" sz="1200" dirty="0" err="1"/>
              <a:t>robotPositionAfterComplete</a:t>
            </a:r>
            <a:r>
              <a:rPr lang="en-NZ" sz="1200" dirty="0"/>
              <a:t>: (3, 2),  </a:t>
            </a:r>
            <a:r>
              <a:rPr lang="en-NZ" sz="1200" dirty="0" err="1"/>
              <a:t>cmd</a:t>
            </a:r>
            <a:r>
              <a:rPr lang="en-NZ" sz="1200" dirty="0"/>
              <a:t>: “</a:t>
            </a:r>
            <a:r>
              <a:rPr lang="pt-BR" sz="1200" dirty="0"/>
              <a:t>N E E N E</a:t>
            </a:r>
            <a:r>
              <a:rPr lang="en-NZ" sz="1200" dirty="0"/>
              <a:t>” , state: InProgress}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0C24FF-A17C-E029-0568-8DFFB27F2B1D}"/>
              </a:ext>
            </a:extLst>
          </p:cNvPr>
          <p:cNvSpPr txBox="1"/>
          <p:nvPr/>
        </p:nvSpPr>
        <p:spPr>
          <a:xfrm>
            <a:off x="5511802" y="2610934"/>
            <a:ext cx="68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(5,5)</a:t>
            </a:r>
          </a:p>
        </p:txBody>
      </p:sp>
    </p:spTree>
    <p:extLst>
      <p:ext uri="{BB962C8B-B14F-4D97-AF65-F5344CB8AC3E}">
        <p14:creationId xmlns:p14="http://schemas.microsoft.com/office/powerpoint/2010/main" val="41472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88A5F-9E50-9578-3776-1C1B39615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92B71-4CFC-92EA-7FBB-FBCB755F8F5B}"/>
              </a:ext>
            </a:extLst>
          </p:cNvPr>
          <p:cNvGraphicFramePr>
            <a:graphicFrameLocks noGrp="1"/>
          </p:cNvGraphicFramePr>
          <p:nvPr/>
        </p:nvGraphicFramePr>
        <p:xfrm>
          <a:off x="922867" y="2980266"/>
          <a:ext cx="4588935" cy="2988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787">
                  <a:extLst>
                    <a:ext uri="{9D8B030D-6E8A-4147-A177-3AD203B41FA5}">
                      <a16:colId xmlns:a16="http://schemas.microsoft.com/office/drawing/2014/main" val="4140870394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3708111868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2367296037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2482029339"/>
                    </a:ext>
                  </a:extLst>
                </a:gridCol>
                <a:gridCol w="917787">
                  <a:extLst>
                    <a:ext uri="{9D8B030D-6E8A-4147-A177-3AD203B41FA5}">
                      <a16:colId xmlns:a16="http://schemas.microsoft.com/office/drawing/2014/main" val="682473232"/>
                    </a:ext>
                  </a:extLst>
                </a:gridCol>
              </a:tblGrid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32921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32368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20614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603362"/>
                  </a:ext>
                </a:extLst>
              </a:tr>
              <a:tr h="597747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235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4CC3F2-7F41-1DC0-B38F-F45B5B7A43D8}"/>
              </a:ext>
            </a:extLst>
          </p:cNvPr>
          <p:cNvSpPr txBox="1"/>
          <p:nvPr/>
        </p:nvSpPr>
        <p:spPr>
          <a:xfrm>
            <a:off x="516467" y="619760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(0,0)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8DE97-0098-A513-E301-91A207E03C2A}"/>
              </a:ext>
            </a:extLst>
          </p:cNvPr>
          <p:cNvSpPr txBox="1"/>
          <p:nvPr/>
        </p:nvSpPr>
        <p:spPr>
          <a:xfrm>
            <a:off x="5511802" y="2610934"/>
            <a:ext cx="685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(5,5)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7DAED9-7530-3E15-8DCA-ECBDCB85AC92}"/>
              </a:ext>
            </a:extLst>
          </p:cNvPr>
          <p:cNvSpPr/>
          <p:nvPr/>
        </p:nvSpPr>
        <p:spPr>
          <a:xfrm>
            <a:off x="668867" y="5765801"/>
            <a:ext cx="508000" cy="4064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12969C-255B-5E38-88FB-92A87FB11328}"/>
              </a:ext>
            </a:extLst>
          </p:cNvPr>
          <p:cNvSpPr/>
          <p:nvPr/>
        </p:nvSpPr>
        <p:spPr>
          <a:xfrm>
            <a:off x="6443133" y="135467"/>
            <a:ext cx="4491565" cy="2844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Before Command 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07100-BFB3-9E88-C1E0-E8EDFDF8B214}"/>
              </a:ext>
            </a:extLst>
          </p:cNvPr>
          <p:cNvSpPr/>
          <p:nvPr/>
        </p:nvSpPr>
        <p:spPr>
          <a:xfrm>
            <a:off x="6595530" y="554434"/>
            <a:ext cx="3784603" cy="4148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Robot  Position: (0,0)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4F933-6F92-7B24-CB43-68F47B934119}"/>
              </a:ext>
            </a:extLst>
          </p:cNvPr>
          <p:cNvSpPr/>
          <p:nvPr/>
        </p:nvSpPr>
        <p:spPr>
          <a:xfrm>
            <a:off x="6595529" y="1027906"/>
            <a:ext cx="3784603" cy="752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Pending Tasks: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EB8563-C477-EF99-D2E5-2038AEAC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1" y="411690"/>
            <a:ext cx="5393267" cy="1325563"/>
          </a:xfrm>
        </p:spPr>
        <p:txBody>
          <a:bodyPr>
            <a:normAutofit/>
          </a:bodyPr>
          <a:lstStyle/>
          <a:p>
            <a:r>
              <a:rPr lang="en-NZ" sz="3200" dirty="0"/>
              <a:t>Robot started moving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5A7EE7-519A-7BFE-70A8-CCBBA6796045}"/>
              </a:ext>
            </a:extLst>
          </p:cNvPr>
          <p:cNvSpPr/>
          <p:nvPr/>
        </p:nvSpPr>
        <p:spPr>
          <a:xfrm>
            <a:off x="6443133" y="3461968"/>
            <a:ext cx="4491565" cy="2844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Current State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DF1F5-004F-B0F9-E44E-F2C66AC696F1}"/>
              </a:ext>
            </a:extLst>
          </p:cNvPr>
          <p:cNvSpPr/>
          <p:nvPr/>
        </p:nvSpPr>
        <p:spPr>
          <a:xfrm>
            <a:off x="6595530" y="3880935"/>
            <a:ext cx="3784603" cy="4148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Robot  Position: (0,0)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C1AB1-CB7A-887E-D9BF-CCF478A3C175}"/>
              </a:ext>
            </a:extLst>
          </p:cNvPr>
          <p:cNvSpPr/>
          <p:nvPr/>
        </p:nvSpPr>
        <p:spPr>
          <a:xfrm>
            <a:off x="6595529" y="4354407"/>
            <a:ext cx="3784603" cy="18177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Pending Tasks: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CB332C-2C80-C381-02B2-8980C4560EAB}"/>
              </a:ext>
            </a:extLst>
          </p:cNvPr>
          <p:cNvSpPr/>
          <p:nvPr/>
        </p:nvSpPr>
        <p:spPr>
          <a:xfrm>
            <a:off x="6722533" y="4699000"/>
            <a:ext cx="3318934" cy="62653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200" dirty="0"/>
              <a:t>{  Id: “A” ,  </a:t>
            </a:r>
            <a:r>
              <a:rPr lang="en-NZ" sz="1200" dirty="0" err="1"/>
              <a:t>robotPositionAfterComplete</a:t>
            </a:r>
            <a:r>
              <a:rPr lang="en-NZ" sz="1200" dirty="0"/>
              <a:t>: (3, 2),  </a:t>
            </a:r>
            <a:r>
              <a:rPr lang="en-NZ" sz="1200" dirty="0" err="1"/>
              <a:t>cmd</a:t>
            </a:r>
            <a:r>
              <a:rPr lang="en-NZ" sz="1200" dirty="0"/>
              <a:t>: “</a:t>
            </a:r>
            <a:r>
              <a:rPr lang="pt-BR" sz="1200" dirty="0"/>
              <a:t>N E E N E</a:t>
            </a:r>
            <a:r>
              <a:rPr lang="en-NZ" sz="1200" dirty="0"/>
              <a:t>” , state: Pending}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8DAE0-78CA-C0C8-1F6A-06DF35B2067B}"/>
              </a:ext>
            </a:extLst>
          </p:cNvPr>
          <p:cNvSpPr txBox="1"/>
          <p:nvPr/>
        </p:nvSpPr>
        <p:spPr>
          <a:xfrm>
            <a:off x="592667" y="1779937"/>
            <a:ext cx="358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Notes: </a:t>
            </a:r>
          </a:p>
          <a:p>
            <a:r>
              <a:rPr lang="en-NZ" sz="1200" dirty="0"/>
              <a:t>  </a:t>
            </a:r>
          </a:p>
          <a:p>
            <a:pPr marL="228600" indent="-228600">
              <a:buFont typeface="+mj-lt"/>
              <a:buAutoNum type="arabicPeriod"/>
            </a:pPr>
            <a:r>
              <a:rPr lang="en-NZ" sz="1200" dirty="0"/>
              <a:t>Check if possible to perform the task</a:t>
            </a:r>
          </a:p>
          <a:p>
            <a:pPr marL="228600" indent="-228600">
              <a:buFont typeface="+mj-lt"/>
              <a:buAutoNum type="arabicPeriod"/>
            </a:pPr>
            <a:r>
              <a:rPr lang="en-NZ" sz="1200" dirty="0"/>
              <a:t>Return Task Id A, no 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B9268F-ECCC-15C8-FBD0-AB941E6CF72D}"/>
              </a:ext>
            </a:extLst>
          </p:cNvPr>
          <p:cNvSpPr/>
          <p:nvPr/>
        </p:nvSpPr>
        <p:spPr>
          <a:xfrm>
            <a:off x="6654796" y="2004086"/>
            <a:ext cx="3784603" cy="7520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dirty="0"/>
              <a:t>Pending Tasks:</a:t>
            </a:r>
          </a:p>
        </p:txBody>
      </p:sp>
    </p:spTree>
    <p:extLst>
      <p:ext uri="{BB962C8B-B14F-4D97-AF65-F5344CB8AC3E}">
        <p14:creationId xmlns:p14="http://schemas.microsoft.com/office/powerpoint/2010/main" val="274428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2C5B-F55D-3108-39B2-2CF741CD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D7D9-F364-407D-32D3-99E0BE71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277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588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Robot Challenge Design Proposal</vt:lpstr>
      <vt:lpstr>Assumptions</vt:lpstr>
      <vt:lpstr>Init state</vt:lpstr>
      <vt:lpstr>Command: Robot.EnqueueTask(“N E E N E”)  Return: ( “A”, nil)  </vt:lpstr>
      <vt:lpstr>Background Robot will start moving </vt:lpstr>
      <vt:lpstr>Command: Robot. CurrentState()  Return: (2,1)  </vt:lpstr>
      <vt:lpstr>Command: Robot.EnqueueTask(“S E”)  Return: ( “B”, nil)  </vt:lpstr>
      <vt:lpstr>Robot started moving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 Agrawal</dc:creator>
  <cp:lastModifiedBy>Prashant Agrawal</cp:lastModifiedBy>
  <cp:revision>24</cp:revision>
  <dcterms:created xsi:type="dcterms:W3CDTF">2025-07-16T19:44:15Z</dcterms:created>
  <dcterms:modified xsi:type="dcterms:W3CDTF">2025-07-16T20:59:52Z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e969453-06e5-4e4e-b3ff-18b2ea3fb23c_Enabled">
    <vt:lpwstr>true</vt:lpwstr>
  </property>
  <property fmtid="{D5CDD505-2E9C-101B-9397-08002B2CF9AE}" pid="3" name="MSIP_Label_ae969453-06e5-4e4e-b3ff-18b2ea3fb23c_SetDate">
    <vt:lpwstr>2025-07-16T19:46:57Z</vt:lpwstr>
  </property>
  <property fmtid="{D5CDD505-2E9C-101B-9397-08002B2CF9AE}" pid="4" name="MSIP_Label_ae969453-06e5-4e4e-b3ff-18b2ea3fb23c_Method">
    <vt:lpwstr>Privileged</vt:lpwstr>
  </property>
  <property fmtid="{D5CDD505-2E9C-101B-9397-08002B2CF9AE}" pid="5" name="MSIP_Label_ae969453-06e5-4e4e-b3ff-18b2ea3fb23c_Name">
    <vt:lpwstr>TLP- CLEAR</vt:lpwstr>
  </property>
  <property fmtid="{D5CDD505-2E9C-101B-9397-08002B2CF9AE}" pid="6" name="MSIP_Label_ae969453-06e5-4e4e-b3ff-18b2ea3fb23c_SiteId">
    <vt:lpwstr>02efbf30-7914-4ed7-9247-1e1c648e0750</vt:lpwstr>
  </property>
  <property fmtid="{D5CDD505-2E9C-101B-9397-08002B2CF9AE}" pid="7" name="MSIP_Label_ae969453-06e5-4e4e-b3ff-18b2ea3fb23c_ActionId">
    <vt:lpwstr>e01763ce-7180-4217-b089-2a80b91d75d3</vt:lpwstr>
  </property>
  <property fmtid="{D5CDD505-2E9C-101B-9397-08002B2CF9AE}" pid="8" name="MSIP_Label_ae969453-06e5-4e4e-b3ff-18b2ea3fb23c_ContentBits">
    <vt:lpwstr>0</vt:lpwstr>
  </property>
  <property fmtid="{D5CDD505-2E9C-101B-9397-08002B2CF9AE}" pid="9" name="MSIP_Label_ae969453-06e5-4e4e-b3ff-18b2ea3fb23c_Tag">
    <vt:lpwstr>10, 0, 1, 1</vt:lpwstr>
  </property>
</Properties>
</file>