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3" y="1374137"/>
            <a:ext cx="753905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812" y="1920058"/>
            <a:ext cx="4132579" cy="305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 </a:t>
            </a:r>
            <a:r>
              <a:rPr spc="70" dirty="0"/>
              <a:t>Data </a:t>
            </a:r>
            <a:r>
              <a:rPr spc="-105" dirty="0"/>
              <a:t>Analysis</a:t>
            </a:r>
            <a:r>
              <a:rPr spc="-800" dirty="0"/>
              <a:t> </a:t>
            </a:r>
            <a:r>
              <a:rPr spc="30" dirty="0"/>
              <a:t>for  Machine</a:t>
            </a:r>
            <a:r>
              <a:rPr spc="-165" dirty="0"/>
              <a:t> </a:t>
            </a:r>
            <a:r>
              <a:rPr spc="5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647" y="3237792"/>
            <a:ext cx="2981960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595959"/>
                </a:solidFill>
                <a:latin typeface="Lato"/>
                <a:cs typeface="Lato"/>
              </a:rPr>
              <a:t>IBM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Machine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Lato"/>
                <a:cs typeface="Lato"/>
              </a:rPr>
              <a:t>Learning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Lato"/>
                <a:cs typeface="Lato"/>
              </a:rPr>
              <a:t>-</a:t>
            </a:r>
            <a:r>
              <a:rPr sz="16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Lato"/>
                <a:cs typeface="Lato"/>
              </a:rPr>
              <a:t>Project</a:t>
            </a:r>
            <a:r>
              <a:rPr sz="16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>
                <a:solidFill>
                  <a:srgbClr val="595959"/>
                </a:solidFill>
                <a:latin typeface="Lato"/>
                <a:cs typeface="Lato"/>
              </a:rPr>
              <a:t>1  </a:t>
            </a:r>
            <a:endParaRPr lang="en-IN" sz="1600">
              <a:solidFill>
                <a:srgbClr val="595959"/>
              </a:solidFill>
              <a:latin typeface="Lato"/>
              <a:cs typeface="La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>
                <a:solidFill>
                  <a:srgbClr val="595959"/>
                </a:solidFill>
                <a:latin typeface="Lato"/>
                <a:cs typeface="Lato"/>
              </a:rPr>
              <a:t>PRASON SOOD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>
                <a:solidFill>
                  <a:srgbClr val="595959"/>
                </a:solidFill>
                <a:latin typeface="Lato"/>
                <a:cs typeface="Lato"/>
              </a:rPr>
              <a:t>JUNE </a:t>
            </a:r>
            <a:r>
              <a:rPr sz="1600">
                <a:solidFill>
                  <a:srgbClr val="595959"/>
                </a:solidFill>
                <a:latin typeface="Lato"/>
                <a:cs typeface="Lato"/>
              </a:rPr>
              <a:t>2021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448" y="474024"/>
            <a:ext cx="7504234" cy="450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45295"/>
            <a:ext cx="1225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14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description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12" y="2795582"/>
            <a:ext cx="8958318" cy="149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1920268"/>
            <a:ext cx="4145279" cy="105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Lato"/>
              <a:buAutoNum type="arabicPeriod"/>
            </a:pPr>
            <a:endParaRPr sz="115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 </a:t>
            </a:r>
            <a:r>
              <a:rPr sz="1300" i="1" spc="-35" dirty="0">
                <a:solidFill>
                  <a:srgbClr val="595959"/>
                </a:solidFill>
                <a:latin typeface="Lato"/>
                <a:cs typeface="Lato"/>
              </a:rPr>
              <a:t>game_age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1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max_playtime, min_playtime,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20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users_rated</a:t>
            </a:r>
            <a:endParaRPr sz="130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zero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58" y="3228353"/>
            <a:ext cx="8601746" cy="167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1377802" y="1793006"/>
            <a:ext cx="6600612" cy="320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4039235" cy="7092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(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average_rating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)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normal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distribution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Most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right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skewed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Severe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outliers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45295"/>
            <a:ext cx="680529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Lato"/>
              <a:buAutoNum type="arabicPeriod" startAt="2"/>
            </a:pP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Lato"/>
              <a:cs typeface="Lato"/>
            </a:endParaRPr>
          </a:p>
          <a:p>
            <a:pPr marL="469900" lvl="1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check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skewness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again.</a:t>
            </a:r>
            <a:endParaRPr sz="1300">
              <a:latin typeface="Lato"/>
              <a:cs typeface="Lato"/>
            </a:endParaRPr>
          </a:p>
          <a:p>
            <a:pPr marL="469265" marR="5080" lvl="1" indent="-32829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result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does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work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well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n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um_artist,</a:t>
            </a:r>
            <a:r>
              <a:rPr sz="1300" i="1" spc="-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num_designer, 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num_publisher,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page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present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pairplot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nearly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normal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distribution.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381" y="2115577"/>
            <a:ext cx="307403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strong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linear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relationship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target.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Linear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well-suited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problem</a:t>
            </a:r>
            <a:endParaRPr sz="1300">
              <a:latin typeface="Lato"/>
              <a:cs typeface="Lato"/>
            </a:endParaRPr>
          </a:p>
          <a:p>
            <a:pPr marL="340360" marR="16002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try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adding polynomial and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examine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correlation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endParaRPr sz="13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7091" y="520298"/>
            <a:ext cx="4601059" cy="4601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758073" y="1920268"/>
            <a:ext cx="34969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Adding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polynomial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endParaRPr sz="1300">
              <a:latin typeface="Lato"/>
              <a:cs typeface="Lato"/>
            </a:endParaRPr>
          </a:p>
          <a:p>
            <a:pPr marL="469265" marR="5080" indent="-328295">
              <a:lnSpc>
                <a:spcPct val="114999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 plot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polynomial and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10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signiﬁcantly  higher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correlations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 the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comparing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7346" y="513223"/>
            <a:ext cx="4470997" cy="4525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Numeric</a:t>
            </a:r>
            <a:r>
              <a:rPr sz="2300" spc="-150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010869"/>
            <a:ext cx="752983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cannot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scaled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log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num_artist,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num_designer,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num_publisher,</a:t>
            </a:r>
            <a:r>
              <a:rPr sz="1300" i="1" spc="-6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year_published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bins</a:t>
            </a:r>
            <a:endParaRPr sz="1300">
              <a:latin typeface="Lato"/>
              <a:cs typeface="Lato"/>
            </a:endParaRPr>
          </a:p>
          <a:p>
            <a:pPr marL="469265" marR="68580" indent="-32829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 these bins: </a:t>
            </a:r>
            <a:r>
              <a:rPr sz="1300" i="1" spc="-30" dirty="0">
                <a:solidFill>
                  <a:srgbClr val="595959"/>
                </a:solidFill>
                <a:latin typeface="Lato"/>
                <a:cs typeface="Lato"/>
              </a:rPr>
              <a:t>group_artist_three_or_more, group_designer_three_or_more,  group_max_players_ﬁve_or_six, group_max_players_seven_or_more, group_publisher_four_or_more,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group_year_published_between_2001_and_2009, group_year_published_between_2010_and_2013,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group_year_published_between_2014_and_2016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after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transformation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(log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binning).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now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5,240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 131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59681" y="2073124"/>
            <a:ext cx="7166609" cy="13284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Main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purpose: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check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differences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group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others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different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variances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two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groups,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Welch’s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t-test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multiple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across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categories,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mechanics,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groups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(derived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data)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Sample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1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hypotheses:</a:t>
            </a:r>
            <a:endParaRPr sz="13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H</a:t>
            </a:r>
            <a:r>
              <a:rPr sz="600" spc="-5" dirty="0">
                <a:solidFill>
                  <a:srgbClr val="595959"/>
                </a:solidFill>
                <a:latin typeface="Lato"/>
                <a:cs typeface="Lato"/>
              </a:rPr>
              <a:t>0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: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other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5" dirty="0">
                <a:solidFill>
                  <a:srgbClr val="595959"/>
                </a:solidFill>
                <a:latin typeface="Lato"/>
                <a:cs typeface="Lato"/>
              </a:rPr>
              <a:t>similar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endParaRPr sz="1100">
              <a:latin typeface="Lato"/>
              <a:cs typeface="Lato"/>
            </a:endParaRPr>
          </a:p>
          <a:p>
            <a:pPr marL="798195" lvl="1" indent="-313055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H</a:t>
            </a:r>
            <a:r>
              <a:rPr sz="700" spc="-5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: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difference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100" spc="-6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Lato"/>
                <a:cs typeface="Lato"/>
              </a:rPr>
              <a:t>other</a:t>
            </a:r>
            <a:r>
              <a:rPr sz="1100" spc="-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1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30" dirty="0"/>
              <a:t>About </a:t>
            </a:r>
            <a:r>
              <a:rPr sz="2300" spc="85" dirty="0"/>
              <a:t>the</a:t>
            </a:r>
            <a:r>
              <a:rPr sz="2300" spc="-24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340600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208279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originally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Geek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database,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including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90,000+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games,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26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description, and ratings.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collected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Science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(R4DS)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Lato"/>
                <a:cs typeface="Lato"/>
              </a:rPr>
              <a:t>-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Online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Learning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Community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posted 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GitHub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March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2019.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.csv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ﬁle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found</a:t>
            </a:r>
            <a:r>
              <a:rPr sz="1300" spc="17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Tidy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Tuesday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repository.</a:t>
            </a:r>
            <a:endParaRPr sz="1300">
              <a:latin typeface="Lato"/>
              <a:cs typeface="Lato"/>
            </a:endParaRPr>
          </a:p>
          <a:p>
            <a:pPr marL="340360" marR="174625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R4DS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least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50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published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1950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2016. 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ﬁnal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10,532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22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columns.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split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before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80%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train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20%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29581" y="2092936"/>
            <a:ext cx="7265034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5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Result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tables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three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pages.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sorted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p-values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colored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bars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(green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positive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negative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ones)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those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p-value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&lt;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0.05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|t-value|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&gt;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1.96,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we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reject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null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hypotheses</a:t>
            </a:r>
            <a:endParaRPr sz="1300">
              <a:latin typeface="Lato"/>
              <a:cs typeface="Lato"/>
            </a:endParaRPr>
          </a:p>
          <a:p>
            <a:pPr marL="340360" marR="148590" indent="-328295">
              <a:lnSpc>
                <a:spcPct val="105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sign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t-value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suggests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direction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test. A positive sign means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group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interest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higher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others.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contrary,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negative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sign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means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 group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interest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lower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others.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74" y="622598"/>
            <a:ext cx="3244643" cy="41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0988" y="502949"/>
            <a:ext cx="2929696" cy="464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949" y="495248"/>
            <a:ext cx="3186868" cy="426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4553" y="495248"/>
            <a:ext cx="2995392" cy="4648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1889" y="1440971"/>
            <a:ext cx="4036716" cy="2025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800673" y="2103338"/>
            <a:ext cx="4157979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tables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show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average: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200">
              <a:latin typeface="Lato"/>
              <a:cs typeface="Lato"/>
            </a:endParaRPr>
          </a:p>
          <a:p>
            <a:pPr marL="469265" marR="311150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children’s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component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endParaRPr sz="1200">
              <a:latin typeface="Lato"/>
              <a:cs typeface="Lato"/>
            </a:endParaRPr>
          </a:p>
          <a:p>
            <a:pPr marL="469265" marR="5080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use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control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</a:t>
            </a:r>
            <a:r>
              <a:rPr sz="12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inﬂuence, 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worker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placement,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simulation,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variable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player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powers,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 deck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pool</a:t>
            </a:r>
            <a:r>
              <a:rPr sz="1200" spc="-229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building</a:t>
            </a:r>
            <a:endParaRPr sz="1200">
              <a:latin typeface="Lato"/>
              <a:cs typeface="Lato"/>
            </a:endParaRPr>
          </a:p>
          <a:p>
            <a:pPr marL="469265" marR="161925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Lato"/>
                <a:cs typeface="Lato"/>
              </a:rPr>
              <a:t>do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use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Lato"/>
                <a:cs typeface="Lato"/>
              </a:rPr>
              <a:t>roll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95" dirty="0">
                <a:solidFill>
                  <a:srgbClr val="595959"/>
                </a:solidFill>
                <a:latin typeface="Lato"/>
                <a:cs typeface="Lato"/>
              </a:rPr>
              <a:t>/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spin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Lato"/>
                <a:cs typeface="Lato"/>
              </a:rPr>
              <a:t>move 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endParaRPr sz="120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spcBef>
                <a:spcPts val="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published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2014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2016</a:t>
            </a:r>
            <a:endParaRPr sz="1200">
              <a:latin typeface="Lato"/>
              <a:cs typeface="Lato"/>
            </a:endParaRPr>
          </a:p>
          <a:p>
            <a:pPr marL="469265" marR="56515" indent="-321310">
              <a:lnSpc>
                <a:spcPct val="1052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Lato"/>
                <a:cs typeface="Lato"/>
              </a:rPr>
              <a:t>People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like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were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595959"/>
                </a:solidFill>
                <a:latin typeface="Lato"/>
                <a:cs typeface="Lato"/>
              </a:rPr>
              <a:t>designed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2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Lato"/>
                <a:cs typeface="Lato"/>
              </a:rPr>
              <a:t>three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2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Lato"/>
                <a:cs typeface="Lato"/>
              </a:rPr>
              <a:t>more  </a:t>
            </a:r>
            <a:r>
              <a:rPr sz="1200" spc="15" dirty="0">
                <a:solidFill>
                  <a:srgbClr val="595959"/>
                </a:solidFill>
                <a:latin typeface="Lato"/>
                <a:cs typeface="Lato"/>
              </a:rPr>
              <a:t>artists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0" dirty="0"/>
              <a:t>Hypothesis</a:t>
            </a:r>
            <a:r>
              <a:rPr sz="2300" spc="-130" dirty="0"/>
              <a:t> </a:t>
            </a:r>
            <a:r>
              <a:rPr sz="2300" spc="40" dirty="0"/>
              <a:t>testing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299959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Since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 effects on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other,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there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need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 analyses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before  jumping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conclusion.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example,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perhaps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control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mostly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games,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children’s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mostly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played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rolling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spinning.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War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complex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need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artists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complete.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56184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30" dirty="0"/>
              <a:t>Further</a:t>
            </a:r>
            <a:r>
              <a:rPr sz="2300" spc="-140" dirty="0"/>
              <a:t> </a:t>
            </a:r>
            <a:r>
              <a:rPr sz="2300" spc="85" dirty="0"/>
              <a:t>data</a:t>
            </a:r>
            <a:r>
              <a:rPr sz="2300" spc="-90" dirty="0"/>
              <a:t> </a:t>
            </a:r>
            <a:r>
              <a:rPr sz="2300" spc="40" dirty="0"/>
              <a:t>engineering</a:t>
            </a:r>
            <a:r>
              <a:rPr sz="2300" spc="-85" dirty="0"/>
              <a:t> </a:t>
            </a:r>
            <a:r>
              <a:rPr sz="2300" spc="55" dirty="0"/>
              <a:t>and</a:t>
            </a:r>
            <a:r>
              <a:rPr sz="2300" spc="-90" dirty="0"/>
              <a:t> </a:t>
            </a:r>
            <a:r>
              <a:rPr sz="2300" spc="25" dirty="0"/>
              <a:t>analyzing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15577"/>
            <a:ext cx="734504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complexity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calculating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weighted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artists,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designers,  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publishers.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Examine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relationship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between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score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</a:t>
            </a:r>
            <a:endParaRPr sz="1300">
              <a:latin typeface="Lato"/>
              <a:cs typeface="Lato"/>
            </a:endParaRPr>
          </a:p>
          <a:p>
            <a:pPr marL="340360" marR="14604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Reduce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dimensionality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create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interaction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terms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among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them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with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 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mutual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information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selection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Apply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Backward</a:t>
            </a:r>
            <a:r>
              <a:rPr sz="1300" spc="-25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Stepwise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endParaRPr sz="1300"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Build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pipeline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preprocess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run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model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test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65" dirty="0"/>
              <a:t>C</a:t>
            </a:r>
            <a:r>
              <a:rPr sz="2300" spc="5" dirty="0"/>
              <a:t>onclusion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15577"/>
            <a:ext cx="729488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shown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linear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regression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good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>
                <a:solidFill>
                  <a:srgbClr val="595959"/>
                </a:solidFill>
                <a:latin typeface="Lato"/>
                <a:cs typeface="Lato"/>
              </a:rPr>
              <a:t>ﬁt</a:t>
            </a:r>
            <a:r>
              <a:rPr sz="1300" spc="-8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set.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However,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it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 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good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enough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baseline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model.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collect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better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dataset,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might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request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Board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Geek 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API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retrieve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other features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such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as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weight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(complexity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rating),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reviews,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or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explore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available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Kaggle.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Jupyter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Notebook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found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here:</a:t>
            </a: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IN" sz="1300">
                <a:latin typeface="Lato"/>
                <a:cs typeface="Lato"/>
              </a:rPr>
              <a:t>https://github.com/prason3106/IBM-PROJECT/blob/main/Project-1.ipynb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1388634"/>
            <a:ext cx="219583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</a:t>
            </a:r>
            <a:r>
              <a:rPr sz="2300" spc="-120" dirty="0"/>
              <a:t> </a:t>
            </a:r>
            <a:r>
              <a:rPr sz="2300" spc="25" dirty="0"/>
              <a:t>dictionary</a:t>
            </a:r>
            <a:endParaRPr sz="23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1812" y="1920058"/>
          <a:ext cx="4118610" cy="3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game_id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Unique 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identifier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paragraph of text describing the</a:t>
                      </a:r>
                      <a:r>
                        <a:rPr sz="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image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URL image of the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max_player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Maximum recommended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max_playtime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Maximum recommended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(min)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min_playtime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Minimum recommended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(min)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Name of the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75702" y="761823"/>
          <a:ext cx="4237989" cy="420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playing_time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playtime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thumbnail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URL thumbnail of the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year_published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 was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published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artist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Artist for 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category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Categories for the 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(separated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compilation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If part of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 multi-compilation 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name of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compilation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designer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designer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expansion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If there is an expansion pack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name of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expansion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family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Family of 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equivalent 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publisher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mechanic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06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Game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mechanic -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how game is played,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separated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publisher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string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12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Company/person who published the game,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separated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commas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average_rating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float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rating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on Board Games Geek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(1-10)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users_rated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integer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Number of users that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rated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30918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 </a:t>
            </a:r>
            <a:r>
              <a:rPr sz="2300" spc="35" dirty="0"/>
              <a:t>exploration</a:t>
            </a:r>
            <a:r>
              <a:rPr sz="2300" spc="-280" dirty="0"/>
              <a:t> </a:t>
            </a:r>
            <a:r>
              <a:rPr sz="2300" spc="60" dirty="0"/>
              <a:t>plan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15577"/>
            <a:ext cx="720725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analysis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initial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step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an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attempt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build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baseline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model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predict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7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ratings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based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their</a:t>
            </a:r>
            <a:r>
              <a:rPr sz="1300" spc="-2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characteristics.</a:t>
            </a:r>
            <a:endParaRPr sz="1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Overview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Numeric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endParaRPr sz="1300">
              <a:latin typeface="Lato"/>
              <a:cs typeface="Lato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Hypothesis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Testing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050414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60" dirty="0"/>
              <a:t>Data</a:t>
            </a:r>
            <a:r>
              <a:rPr sz="2300" spc="-150" dirty="0"/>
              <a:t> </a:t>
            </a:r>
            <a:r>
              <a:rPr sz="2300" spc="35" dirty="0"/>
              <a:t>overview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31381" y="2144571"/>
            <a:ext cx="33274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36245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train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8,425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9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22 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missing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only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most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categorical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939" y="1394847"/>
            <a:ext cx="1676396" cy="354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00352" y="2145295"/>
            <a:ext cx="28448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1.	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Cleaning:</a:t>
            </a:r>
            <a:endParaRPr sz="1300">
              <a:latin typeface="Lato"/>
              <a:cs typeface="Lato"/>
            </a:endParaRPr>
          </a:p>
          <a:p>
            <a:pPr marL="371475" marR="5080" indent="-328295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not  useful to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discriminate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target: 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description, </a:t>
            </a:r>
            <a:r>
              <a:rPr sz="1300" i="1" spc="-15" dirty="0">
                <a:solidFill>
                  <a:srgbClr val="595959"/>
                </a:solidFill>
                <a:latin typeface="Lato"/>
                <a:cs typeface="Lato"/>
              </a:rPr>
              <a:t>image, name,</a:t>
            </a:r>
            <a:r>
              <a:rPr sz="1300" i="1" spc="-16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thumbnail, 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family, </a:t>
            </a:r>
            <a:r>
              <a:rPr sz="1300" i="1" spc="-20" dirty="0">
                <a:solidFill>
                  <a:srgbClr val="595959"/>
                </a:solidFill>
                <a:latin typeface="Lato"/>
                <a:cs typeface="Lato"/>
              </a:rPr>
              <a:t>expansion,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13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compilation</a:t>
            </a:r>
            <a:endParaRPr sz="1300">
              <a:latin typeface="Lato"/>
              <a:cs typeface="Lato"/>
            </a:endParaRPr>
          </a:p>
          <a:p>
            <a:pPr marL="371475" indent="-32893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Also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1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30" dirty="0">
                <a:solidFill>
                  <a:srgbClr val="595959"/>
                </a:solidFill>
                <a:latin typeface="Lato"/>
                <a:cs typeface="Lato"/>
              </a:rPr>
              <a:t>game_id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442" y="1469206"/>
            <a:ext cx="5199639" cy="3075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91075"/>
            <a:ext cx="13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595959"/>
                </a:solidFill>
                <a:latin typeface="Lato"/>
                <a:cs typeface="Lato"/>
              </a:rPr>
              <a:t>2.</a:t>
            </a:r>
            <a:endParaRPr sz="11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672" y="2165993"/>
            <a:ext cx="1518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300" spc="-10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engineering: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473" y="2395811"/>
            <a:ext cx="4022090" cy="20516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Counts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aggregates</a:t>
            </a:r>
            <a:endParaRPr sz="1300">
              <a:latin typeface="Lato"/>
              <a:cs typeface="Lato"/>
            </a:endParaRPr>
          </a:p>
          <a:p>
            <a:pPr marL="469265" marR="470534" indent="-328295">
              <a:lnSpc>
                <a:spcPct val="70000"/>
              </a:lnSpc>
              <a:spcBef>
                <a:spcPts val="106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multiple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are 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separated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300" spc="-1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commas</a:t>
            </a:r>
            <a:endParaRPr sz="1300">
              <a:latin typeface="Lato"/>
              <a:cs typeface="Lato"/>
            </a:endParaRPr>
          </a:p>
          <a:p>
            <a:pPr marL="469265" marR="65405" indent="-328295">
              <a:lnSpc>
                <a:spcPct val="7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Extract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unique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print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out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total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 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</a:t>
            </a:r>
            <a:endParaRPr sz="1300">
              <a:latin typeface="Lato"/>
              <a:cs typeface="Lato"/>
            </a:endParaRPr>
          </a:p>
          <a:p>
            <a:pPr marL="469265" marR="5080" indent="-328295">
              <a:lnSpc>
                <a:spcPct val="7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features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count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number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artists, 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designers,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publishers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ct val="100000"/>
              </a:lnSpc>
              <a:spcBef>
                <a:spcPts val="5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10" dirty="0">
                <a:solidFill>
                  <a:srgbClr val="595959"/>
                </a:solidFill>
                <a:latin typeface="Lato"/>
                <a:cs typeface="Lato"/>
              </a:rPr>
              <a:t>artists,</a:t>
            </a:r>
            <a:r>
              <a:rPr sz="1300" i="1" spc="-5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25" dirty="0">
                <a:solidFill>
                  <a:srgbClr val="595959"/>
                </a:solidFill>
                <a:latin typeface="Lato"/>
                <a:cs typeface="Lato"/>
              </a:rPr>
              <a:t>designer,</a:t>
            </a:r>
            <a:r>
              <a:rPr sz="1300" i="1" spc="-5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i="1" spc="-5" dirty="0">
                <a:solidFill>
                  <a:srgbClr val="595959"/>
                </a:solidFill>
                <a:latin typeface="Lato"/>
                <a:cs typeface="Lato"/>
              </a:rPr>
              <a:t>publisher</a:t>
            </a:r>
            <a:endParaRPr sz="1300">
              <a:latin typeface="Lato"/>
              <a:cs typeface="Lato"/>
            </a:endParaRPr>
          </a:p>
          <a:p>
            <a:pPr marL="469900" indent="-321310">
              <a:lnSpc>
                <a:spcPct val="100000"/>
              </a:lnSpc>
              <a:spcBef>
                <a:spcPts val="535"/>
              </a:spcBef>
              <a:buSzPct val="92307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Remove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missing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9914" y="2636844"/>
            <a:ext cx="3476735" cy="74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5" dirty="0"/>
              <a:t>Categorical</a:t>
            </a:r>
            <a:r>
              <a:rPr sz="2300" spc="-215" dirty="0"/>
              <a:t> </a:t>
            </a:r>
            <a:r>
              <a:rPr sz="2300" spc="85" dirty="0"/>
              <a:t>data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1975817"/>
            <a:ext cx="7495540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derived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category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aggregates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520"/>
              </a:lnSpc>
              <a:spcBef>
                <a:spcPts val="11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unique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48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Create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based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48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Iterate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through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all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Lato"/>
                <a:cs typeface="Lato"/>
              </a:rPr>
              <a:t>ﬁll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values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each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new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</a:t>
            </a:r>
            <a:endParaRPr sz="1300">
              <a:latin typeface="Lato"/>
              <a:cs typeface="Lato"/>
            </a:endParaRPr>
          </a:p>
          <a:p>
            <a:pPr marL="469900" indent="-328295">
              <a:lnSpc>
                <a:spcPts val="152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Group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these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dummy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variables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if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possible</a:t>
            </a: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Note: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be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assigned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more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than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one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category/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mechanic</a:t>
            </a:r>
            <a:endParaRPr sz="1300">
              <a:latin typeface="Lato"/>
              <a:cs typeface="Lato"/>
            </a:endParaRPr>
          </a:p>
          <a:p>
            <a:pPr marL="12700" marR="5080">
              <a:lnSpc>
                <a:spcPts val="1480"/>
              </a:lnSpc>
              <a:spcBef>
                <a:spcPts val="124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next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Lato"/>
                <a:cs typeface="Lato"/>
              </a:rPr>
              <a:t>two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pages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represent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Lato"/>
                <a:cs typeface="Lato"/>
              </a:rPr>
              <a:t>bar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plots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44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(grouped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from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81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categories)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51</a:t>
            </a:r>
            <a:r>
              <a:rPr sz="1300" spc="-8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game  mechanics.</a:t>
            </a:r>
            <a:endParaRPr sz="1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300" spc="-9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Lato"/>
                <a:cs typeface="Lato"/>
              </a:rPr>
              <a:t>set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Lato"/>
                <a:cs typeface="Lato"/>
              </a:rPr>
              <a:t>now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5,608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rows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595959"/>
                </a:solidFill>
                <a:latin typeface="Lato"/>
                <a:cs typeface="Lato"/>
              </a:rPr>
              <a:t>109</a:t>
            </a:r>
            <a:r>
              <a:rPr sz="1300" spc="-8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Lato"/>
                <a:cs typeface="Lato"/>
              </a:rPr>
              <a:t>columns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423" y="534473"/>
            <a:ext cx="7261335" cy="450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Exploratory Data Analysis for  Machine Learning</vt:lpstr>
      <vt:lpstr>About the data</vt:lpstr>
      <vt:lpstr>Data dictionary</vt:lpstr>
      <vt:lpstr>Data exploration plan</vt:lpstr>
      <vt:lpstr>Data overview</vt:lpstr>
      <vt:lpstr>Categorical data</vt:lpstr>
      <vt:lpstr>Categorical data</vt:lpstr>
      <vt:lpstr>Categorical data</vt:lpstr>
      <vt:lpstr>PowerPoint Presentation</vt:lpstr>
      <vt:lpstr>PowerPoint Presentation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Hypothesis testing</vt:lpstr>
      <vt:lpstr>Hypothesis testing</vt:lpstr>
      <vt:lpstr>PowerPoint Presentation</vt:lpstr>
      <vt:lpstr>PowerPoint Presentation</vt:lpstr>
      <vt:lpstr>Hypothesis testing</vt:lpstr>
      <vt:lpstr>Hypothesis testing</vt:lpstr>
      <vt:lpstr>Further data engineering and analyzing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for  Machine Learning</dc:title>
  <cp:lastModifiedBy>Prason Sood</cp:lastModifiedBy>
  <cp:revision>1</cp:revision>
  <dcterms:created xsi:type="dcterms:W3CDTF">2021-05-31T18:25:10Z</dcterms:created>
  <dcterms:modified xsi:type="dcterms:W3CDTF">2021-05-31T18:36:40Z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2021-05-31T00:00:00Z</vt:filetime>
  </property>
</Properties>
</file>