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3" r:id="rId3"/>
    <p:sldId id="274" r:id="rId4"/>
    <p:sldId id="273" r:id="rId5"/>
    <p:sldId id="265" r:id="rId6"/>
    <p:sldId id="275" r:id="rId7"/>
    <p:sldId id="276"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6208"/>
  </p:normalViewPr>
  <p:slideViewPr>
    <p:cSldViewPr snapToGrid="0" snapToObjects="1" showGuides="1">
      <p:cViewPr varScale="1">
        <p:scale>
          <a:sx n="115" d="100"/>
          <a:sy n="115" d="100"/>
        </p:scale>
        <p:origin x="232" y="200"/>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2/26/21</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2/26/21</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2/26/21</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2/26/21</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2/26/21</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2/26/21</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2/26/21</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2/26/21</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2/26/21</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2/26/21</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2/26/21</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282105" y="2367874"/>
            <a:ext cx="7778162" cy="1569660"/>
          </a:xfrm>
          <a:prstGeom prst="rect">
            <a:avLst/>
          </a:prstGeom>
          <a:noFill/>
        </p:spPr>
        <p:txBody>
          <a:bodyPr wrap="square" rtlCol="0">
            <a:spAutoFit/>
          </a:bodyPr>
          <a:lstStyle/>
          <a:p>
            <a:r>
              <a:rPr lang="en-US" sz="4800" b="1" dirty="0">
                <a:solidFill>
                  <a:srgbClr val="0070C0"/>
                </a:solidFill>
                <a:latin typeface="Arial" panose="020B0604020202020204" pitchFamily="34" charset="0"/>
                <a:cs typeface="Arial" panose="020B0604020202020204" pitchFamily="34" charset="0"/>
              </a:rPr>
              <a:t>Capstone Project –House Price Prediction</a:t>
            </a:r>
          </a:p>
        </p:txBody>
      </p:sp>
      <p:sp>
        <p:nvSpPr>
          <p:cNvPr id="3" name="TextBox 2">
            <a:extLst>
              <a:ext uri="{FF2B5EF4-FFF2-40B4-BE49-F238E27FC236}">
                <a16:creationId xmlns:a16="http://schemas.microsoft.com/office/drawing/2014/main" id="{5A740E41-0F8D-4151-979A-4270FBA95E57}"/>
              </a:ext>
            </a:extLst>
          </p:cNvPr>
          <p:cNvSpPr txBox="1"/>
          <p:nvPr/>
        </p:nvSpPr>
        <p:spPr>
          <a:xfrm>
            <a:off x="4960227" y="3752868"/>
            <a:ext cx="4881489" cy="369332"/>
          </a:xfrm>
          <a:prstGeom prst="rect">
            <a:avLst/>
          </a:prstGeom>
          <a:noFill/>
        </p:spPr>
        <p:txBody>
          <a:bodyPr wrap="square" rtlCol="0">
            <a:spAutoFit/>
          </a:bodyPr>
          <a:lstStyle/>
          <a:p>
            <a:r>
              <a:rPr lang="en-IN" b="1" dirty="0">
                <a:solidFill>
                  <a:srgbClr val="0070C0"/>
                </a:solidFill>
                <a:latin typeface="Arial" panose="020B0604020202020204" pitchFamily="34" charset="0"/>
                <a:cs typeface="Arial" panose="020B0604020202020204" pitchFamily="34" charset="0"/>
              </a:rPr>
              <a:t>Developed By – Prasoon Kumar</a:t>
            </a:r>
          </a:p>
        </p:txBody>
      </p:sp>
    </p:spTree>
    <p:extLst>
      <p:ext uri="{BB962C8B-B14F-4D97-AF65-F5344CB8AC3E}">
        <p14:creationId xmlns:p14="http://schemas.microsoft.com/office/powerpoint/2010/main" val="325227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569171" y="92104"/>
            <a:ext cx="9327879" cy="584775"/>
          </a:xfrm>
          <a:prstGeom prst="rect">
            <a:avLst/>
          </a:prstGeom>
        </p:spPr>
        <p:txBody>
          <a:bodyPr wrap="square" anchor="t">
            <a:spAutoFit/>
          </a:bodyPr>
          <a:lstStyle/>
          <a:p>
            <a:pPr algn="ctr"/>
            <a:r>
              <a:rPr lang="en-US" sz="3200" b="1" dirty="0">
                <a:solidFill>
                  <a:srgbClr val="0070C0"/>
                </a:solidFill>
                <a:latin typeface="Arial" panose="020B0604020202020204" pitchFamily="34" charset="0"/>
                <a:cs typeface="Arial" panose="020B0604020202020204" pitchFamily="34" charset="0"/>
              </a:rPr>
              <a:t>Business Problem</a:t>
            </a:r>
          </a:p>
        </p:txBody>
      </p:sp>
      <p:sp>
        <p:nvSpPr>
          <p:cNvPr id="7" name="TextBox 6">
            <a:extLst>
              <a:ext uri="{FF2B5EF4-FFF2-40B4-BE49-F238E27FC236}">
                <a16:creationId xmlns:a16="http://schemas.microsoft.com/office/drawing/2014/main" id="{A84B8933-F44C-374A-B677-D79AD8184284}"/>
              </a:ext>
            </a:extLst>
          </p:cNvPr>
          <p:cNvSpPr txBox="1"/>
          <p:nvPr/>
        </p:nvSpPr>
        <p:spPr>
          <a:xfrm>
            <a:off x="117890" y="961460"/>
            <a:ext cx="10921818" cy="7386638"/>
          </a:xfrm>
          <a:prstGeom prst="rect">
            <a:avLst/>
          </a:prstGeom>
          <a:noFill/>
        </p:spPr>
        <p:txBody>
          <a:bodyPr wrap="square" rtlCol="0">
            <a:spAutoFit/>
          </a:bodyPr>
          <a:lstStyle/>
          <a:p>
            <a:pPr marL="25400"/>
            <a:r>
              <a:rPr lang="en-IN" sz="2000" b="1" dirty="0">
                <a:latin typeface="Al Nile" pitchFamily="2" charset="-78"/>
                <a:cs typeface="Al Nile" pitchFamily="2" charset="-78"/>
              </a:rPr>
              <a:t>Business Problem:</a:t>
            </a:r>
          </a:p>
          <a:p>
            <a:pPr marL="482600" lvl="1"/>
            <a:r>
              <a:rPr lang="en-US" dirty="0"/>
              <a:t>A house value is simply more than location and square footage. Like the features that make up a person, an educated party would want to know all aspects that give a house its value. For example, you want to sell a house and you don’t know the price which you may expect, it can’t be too low or too high. One would like to buy a house at the best rate and minimum risk and would like it to be the best investment for the future. Various online websites, real estate agents and realtors try to guide home buyers by letting them compare different houses available for purchase. To find house price you usually try to find similar properties in your neighborhood and based on gathered data you will try to assess your house price. </a:t>
            </a:r>
          </a:p>
          <a:p>
            <a:pPr marL="482600" lvl="1"/>
            <a:endParaRPr lang="en-IN" sz="1600" dirty="0"/>
          </a:p>
          <a:p>
            <a:pPr marL="25400"/>
            <a:endParaRPr lang="en-IN" sz="1600" dirty="0"/>
          </a:p>
          <a:p>
            <a:pPr marL="25400"/>
            <a:r>
              <a:rPr lang="en-IN" sz="2000" b="1" dirty="0">
                <a:latin typeface="Al Nile" pitchFamily="2" charset="-78"/>
                <a:cs typeface="Al Nile" pitchFamily="2" charset="-78"/>
              </a:rPr>
              <a:t>Scope :</a:t>
            </a:r>
          </a:p>
          <a:p>
            <a:pPr marL="482600" lvl="1"/>
            <a:r>
              <a:rPr lang="en-US" dirty="0"/>
              <a:t>House prices increase every year, so there is a need for a system to predict house prices in the future. The aim of the project is to provide the best-selling price of the house that can help the national real estate developer, individual buyer looking for a house to purchase.</a:t>
            </a:r>
          </a:p>
          <a:p>
            <a:pPr marL="482600" lvl="1"/>
            <a:endParaRPr lang="en-US" dirty="0"/>
          </a:p>
          <a:p>
            <a:pPr marL="25400"/>
            <a:r>
              <a:rPr lang="en-US" sz="2000" b="1" dirty="0">
                <a:latin typeface="Al Nile" pitchFamily="2" charset="-78"/>
                <a:cs typeface="Al Nile" pitchFamily="2" charset="-78"/>
              </a:rPr>
              <a:t>Business Opportunity::</a:t>
            </a:r>
            <a:endParaRPr lang="en-IN" sz="2000" b="1" dirty="0">
              <a:latin typeface="Al Nile" pitchFamily="2" charset="-78"/>
              <a:cs typeface="Al Nile" pitchFamily="2" charset="-78"/>
            </a:endParaRPr>
          </a:p>
          <a:p>
            <a:pPr marL="482600" lvl="1"/>
            <a:r>
              <a:rPr lang="en-US" dirty="0"/>
              <a:t>Based on house prices predicted one can invest in real estate, find a county house better suited for their needs where they can buy a house. House buying and selling decision would become easier with the prediction done by this data science project.</a:t>
            </a:r>
          </a:p>
          <a:p>
            <a:pPr marL="25400"/>
            <a:endParaRPr lang="en-IN" sz="2000" b="1" dirty="0">
              <a:latin typeface="Al Nile" pitchFamily="2" charset="-78"/>
              <a:cs typeface="Al Nile" pitchFamily="2" charset="-78"/>
            </a:endParaRPr>
          </a:p>
          <a:p>
            <a:pPr marL="25400"/>
            <a:endParaRPr lang="en-IN" sz="2000" b="1" dirty="0">
              <a:latin typeface="Al Nile" pitchFamily="2" charset="-78"/>
              <a:cs typeface="Al Nile" pitchFamily="2" charset="-78"/>
            </a:endParaRPr>
          </a:p>
          <a:p>
            <a:pPr marL="25400"/>
            <a:endParaRPr lang="en-IN" sz="2000" b="1" dirty="0">
              <a:latin typeface="Al Nile" pitchFamily="2" charset="-78"/>
              <a:cs typeface="Al Nile" pitchFamily="2" charset="-78"/>
            </a:endParaRPr>
          </a:p>
          <a:p>
            <a:pPr marL="311150" indent="-285750">
              <a:buFont typeface="Arial" panose="020B0604020202020204" pitchFamily="34" charset="0"/>
              <a:buChar char="•"/>
            </a:pPr>
            <a:endParaRPr lang="en-US" dirty="0"/>
          </a:p>
          <a:p>
            <a:pPr marL="25400"/>
            <a:endParaRPr lang="en-IN" sz="2400" b="1" dirty="0"/>
          </a:p>
          <a:p>
            <a:pPr marL="25400" indent="0">
              <a:buNone/>
            </a:pPr>
            <a:endParaRPr lang="en-IN" sz="2800" dirty="0"/>
          </a:p>
        </p:txBody>
      </p:sp>
    </p:spTree>
    <p:extLst>
      <p:ext uri="{BB962C8B-B14F-4D97-AF65-F5344CB8AC3E}">
        <p14:creationId xmlns:p14="http://schemas.microsoft.com/office/powerpoint/2010/main" val="95403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14980E-A53E-6E45-BEF1-DCCCD0A3E558}"/>
              </a:ext>
            </a:extLst>
          </p:cNvPr>
          <p:cNvSpPr/>
          <p:nvPr/>
        </p:nvSpPr>
        <p:spPr>
          <a:xfrm>
            <a:off x="569171" y="92104"/>
            <a:ext cx="9327879" cy="584775"/>
          </a:xfrm>
          <a:prstGeom prst="rect">
            <a:avLst/>
          </a:prstGeom>
        </p:spPr>
        <p:txBody>
          <a:bodyPr wrap="square" anchor="t">
            <a:spAutoFit/>
          </a:bodyPr>
          <a:lstStyle/>
          <a:p>
            <a:pPr algn="ctr"/>
            <a:r>
              <a:rPr lang="en-US" sz="3200" b="1" dirty="0">
                <a:solidFill>
                  <a:srgbClr val="0070C0"/>
                </a:solidFill>
                <a:latin typeface="Arial" panose="020B0604020202020204" pitchFamily="34" charset="0"/>
                <a:cs typeface="Arial" panose="020B0604020202020204" pitchFamily="34" charset="0"/>
              </a:rPr>
              <a:t>Data Understanding</a:t>
            </a:r>
          </a:p>
        </p:txBody>
      </p:sp>
      <p:sp>
        <p:nvSpPr>
          <p:cNvPr id="3" name="TextBox 2">
            <a:extLst>
              <a:ext uri="{FF2B5EF4-FFF2-40B4-BE49-F238E27FC236}">
                <a16:creationId xmlns:a16="http://schemas.microsoft.com/office/drawing/2014/main" id="{2033D6D7-CF02-3742-B9A0-C7B1638B96A1}"/>
              </a:ext>
            </a:extLst>
          </p:cNvPr>
          <p:cNvSpPr txBox="1"/>
          <p:nvPr/>
        </p:nvSpPr>
        <p:spPr>
          <a:xfrm>
            <a:off x="356840" y="914400"/>
            <a:ext cx="10582507" cy="5601533"/>
          </a:xfrm>
          <a:prstGeom prst="rect">
            <a:avLst/>
          </a:prstGeom>
          <a:noFill/>
        </p:spPr>
        <p:txBody>
          <a:bodyPr wrap="square" rtlCol="0">
            <a:spAutoFit/>
          </a:bodyPr>
          <a:lstStyle/>
          <a:p>
            <a:pPr marL="482600" lvl="1" indent="-285750">
              <a:buFont typeface="Arial" panose="020B0604020202020204" pitchFamily="34" charset="0"/>
              <a:buChar char="•"/>
            </a:pPr>
            <a:r>
              <a:rPr lang="en-IN" dirty="0"/>
              <a:t>Price is target variable and it is continuous in nature &amp; ranges between 75k to 7700k.</a:t>
            </a:r>
            <a:endParaRPr lang="en-US" dirty="0"/>
          </a:p>
          <a:p>
            <a:pPr marL="482600" lvl="1" indent="-285750">
              <a:buFont typeface="Arial" panose="020B0604020202020204" pitchFamily="34" charset="0"/>
              <a:buChar char="•"/>
            </a:pPr>
            <a:r>
              <a:rPr lang="en-US" dirty="0"/>
              <a:t>Data is collected on daily basis and between the year May 2014 to May 2015.</a:t>
            </a:r>
          </a:p>
          <a:p>
            <a:pPr marL="482600" lvl="1" indent="-285750">
              <a:buFont typeface="Arial" panose="020B0604020202020204" pitchFamily="34" charset="0"/>
              <a:buChar char="•"/>
            </a:pPr>
            <a:r>
              <a:rPr lang="en-US" dirty="0"/>
              <a:t>Data collected based on Bedrooms, Bathrooms, Conditions, quality, space, location, condition.</a:t>
            </a:r>
          </a:p>
          <a:p>
            <a:pPr marL="482600" lvl="1" indent="-285750">
              <a:buFont typeface="Arial" panose="020B0604020202020204" pitchFamily="34" charset="0"/>
              <a:buChar char="•"/>
            </a:pPr>
            <a:r>
              <a:rPr lang="en-US" dirty="0"/>
              <a:t>There are </a:t>
            </a:r>
            <a:r>
              <a:rPr lang="en-US" b="1" dirty="0"/>
              <a:t>21613</a:t>
            </a:r>
            <a:r>
              <a:rPr lang="en-US" dirty="0"/>
              <a:t> observations and </a:t>
            </a:r>
            <a:r>
              <a:rPr lang="en-US" b="1" dirty="0"/>
              <a:t>23</a:t>
            </a:r>
            <a:r>
              <a:rPr lang="en-US" dirty="0"/>
              <a:t> variables.</a:t>
            </a:r>
          </a:p>
          <a:p>
            <a:pPr marL="482600" lvl="1" indent="-285750">
              <a:buFont typeface="Arial" panose="020B0604020202020204" pitchFamily="34" charset="0"/>
              <a:buChar char="•"/>
            </a:pPr>
            <a:r>
              <a:rPr lang="en-IN" b="1" dirty="0"/>
              <a:t>Null handling &amp; Imputation </a:t>
            </a:r>
            <a:r>
              <a:rPr lang="en-IN" dirty="0"/>
              <a:t>– filling with mode for categorical and median (features with outliers) and mean for continuous variables. </a:t>
            </a:r>
          </a:p>
          <a:p>
            <a:pPr marL="482600" lvl="1" indent="-285750">
              <a:buFont typeface="Arial" panose="020B0604020202020204" pitchFamily="34" charset="0"/>
              <a:buChar char="•"/>
            </a:pPr>
            <a:r>
              <a:rPr lang="en-IN" b="1" dirty="0"/>
              <a:t> Treating outliers </a:t>
            </a:r>
            <a:r>
              <a:rPr lang="en-IN" dirty="0"/>
              <a:t>– Any observations beyond </a:t>
            </a:r>
            <a:r>
              <a:rPr lang="en-IN" b="1" dirty="0"/>
              <a:t>Lower/Upper Range(</a:t>
            </a:r>
            <a:r>
              <a:rPr lang="en-IN" b="1" dirty="0" err="1"/>
              <a:t>BoxPlot</a:t>
            </a:r>
            <a:r>
              <a:rPr lang="en-IN" b="1" dirty="0"/>
              <a:t>) </a:t>
            </a:r>
            <a:r>
              <a:rPr lang="en-IN" dirty="0"/>
              <a:t>are outliers.</a:t>
            </a:r>
          </a:p>
          <a:p>
            <a:pPr marL="482600" lvl="1" indent="-285750">
              <a:buClr>
                <a:srgbClr val="0070C0"/>
              </a:buClr>
              <a:buFont typeface="Arial" panose="020B0604020202020204" pitchFamily="34" charset="0"/>
              <a:buChar char="•"/>
            </a:pPr>
            <a:r>
              <a:rPr lang="en-US" b="1" dirty="0"/>
              <a:t>Multicollinearity Analysis </a:t>
            </a:r>
            <a:r>
              <a:rPr lang="en-US" dirty="0"/>
              <a:t>- </a:t>
            </a:r>
            <a:r>
              <a:rPr lang="en-US" b="1" dirty="0"/>
              <a:t>Living_measure </a:t>
            </a:r>
            <a:r>
              <a:rPr lang="en-US" dirty="0"/>
              <a:t>and </a:t>
            </a:r>
            <a:r>
              <a:rPr lang="en-US" b="1" dirty="0"/>
              <a:t>celi_measure </a:t>
            </a:r>
            <a:r>
              <a:rPr lang="en-US" dirty="0"/>
              <a:t>is highly corelated.</a:t>
            </a:r>
          </a:p>
          <a:p>
            <a:pPr marL="196850" lvl="1">
              <a:buClr>
                <a:srgbClr val="0070C0"/>
              </a:buClr>
            </a:pPr>
            <a:r>
              <a:rPr lang="en-US" b="1" dirty="0"/>
              <a:t>                                                   - Room_Bath </a:t>
            </a:r>
            <a:r>
              <a:rPr lang="en-US" dirty="0"/>
              <a:t>and </a:t>
            </a:r>
            <a:r>
              <a:rPr lang="en-US" b="1" dirty="0"/>
              <a:t>Living_measure </a:t>
            </a:r>
            <a:r>
              <a:rPr lang="en-US" dirty="0"/>
              <a:t>are also corelated. </a:t>
            </a:r>
          </a:p>
          <a:p>
            <a:pPr marL="482600" lvl="1" indent="-285750">
              <a:buClr>
                <a:srgbClr val="0070C0"/>
              </a:buClr>
              <a:buFont typeface="Arial" panose="020B0604020202020204" pitchFamily="34" charset="0"/>
              <a:buChar char="•"/>
            </a:pPr>
            <a:r>
              <a:rPr lang="en-US" dirty="0"/>
              <a:t>Total area ,Basement are not strongly correlation with Target variable</a:t>
            </a:r>
          </a:p>
          <a:p>
            <a:pPr marL="196850" lvl="1">
              <a:buClr>
                <a:srgbClr val="0070C0"/>
              </a:buClr>
            </a:pPr>
            <a:endParaRPr lang="en-US" dirty="0"/>
          </a:p>
          <a:p>
            <a:pPr marL="482600" lvl="1" indent="-285750">
              <a:buClr>
                <a:srgbClr val="0070C0"/>
              </a:buClr>
              <a:buFont typeface="Arial" panose="020B0604020202020204" pitchFamily="34" charset="0"/>
              <a:buChar char="•"/>
            </a:pPr>
            <a:r>
              <a:rPr lang="en-US" b="1" dirty="0"/>
              <a:t>Feature scaling – </a:t>
            </a:r>
            <a:r>
              <a:rPr lang="en-US" dirty="0"/>
              <a:t>Standardizes a feature by subtracting the mean and then scaling to unit variance. Scaling done using </a:t>
            </a:r>
            <a:r>
              <a:rPr lang="en-US" b="1" dirty="0" err="1"/>
              <a:t>zscale</a:t>
            </a:r>
            <a:r>
              <a:rPr lang="en-US" b="1" dirty="0"/>
              <a:t>.</a:t>
            </a:r>
          </a:p>
          <a:p>
            <a:pPr marL="482600" lvl="1" indent="-285750">
              <a:buClr>
                <a:srgbClr val="0070C0"/>
              </a:buClr>
              <a:buFont typeface="Arial" panose="020B0604020202020204" pitchFamily="34" charset="0"/>
              <a:buChar char="•"/>
            </a:pPr>
            <a:r>
              <a:rPr lang="en-US" b="1" dirty="0"/>
              <a:t>Removal of unwanted variables – CID ,</a:t>
            </a:r>
            <a:r>
              <a:rPr lang="en-US" b="1" dirty="0" err="1"/>
              <a:t>Dayhour</a:t>
            </a:r>
            <a:r>
              <a:rPr lang="en-US" b="1" dirty="0"/>
              <a:t> ,living_measure,Lot_measure15 </a:t>
            </a:r>
            <a:r>
              <a:rPr lang="en-US" dirty="0"/>
              <a:t>are not affecting the price.</a:t>
            </a:r>
          </a:p>
          <a:p>
            <a:pPr marL="482600" lvl="1" indent="-285750">
              <a:buClr>
                <a:srgbClr val="0070C0"/>
              </a:buClr>
              <a:buFont typeface="Arial" panose="020B0604020202020204" pitchFamily="34" charset="0"/>
              <a:buChar char="•"/>
            </a:pPr>
            <a:r>
              <a:rPr lang="en-US" dirty="0" err="1"/>
              <a:t>ZipCode,longiture,latiture,year</a:t>
            </a:r>
            <a:r>
              <a:rPr lang="en-US" dirty="0"/>
              <a:t> build and year renovated –</a:t>
            </a:r>
            <a:r>
              <a:rPr lang="en-US" dirty="0" err="1"/>
              <a:t>Thease</a:t>
            </a:r>
            <a:r>
              <a:rPr lang="en-US" dirty="0"/>
              <a:t> features are not required for training model.</a:t>
            </a:r>
          </a:p>
          <a:p>
            <a:pPr marL="482600" lvl="1" indent="-285750">
              <a:buClr>
                <a:srgbClr val="0070C0"/>
              </a:buClr>
              <a:buFont typeface="Arial" panose="020B0604020202020204" pitchFamily="34" charset="0"/>
              <a:buChar char="•"/>
            </a:pPr>
            <a:endParaRPr lang="en-US" dirty="0"/>
          </a:p>
          <a:p>
            <a:pPr marL="482600" lvl="1" indent="-285750">
              <a:buFont typeface="Arial" panose="020B0604020202020204" pitchFamily="34" charset="0"/>
              <a:buChar char="•"/>
            </a:pPr>
            <a:endParaRPr lang="en-US" sz="1600" dirty="0"/>
          </a:p>
          <a:p>
            <a:endParaRPr lang="en-US" dirty="0"/>
          </a:p>
        </p:txBody>
      </p:sp>
    </p:spTree>
    <p:extLst>
      <p:ext uri="{BB962C8B-B14F-4D97-AF65-F5344CB8AC3E}">
        <p14:creationId xmlns:p14="http://schemas.microsoft.com/office/powerpoint/2010/main" val="2597309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10800" y="0"/>
            <a:ext cx="10676857" cy="584775"/>
          </a:xfrm>
          <a:prstGeom prst="rect">
            <a:avLst/>
          </a:prstGeom>
        </p:spPr>
        <p:txBody>
          <a:bodyPr wrap="square" anchor="t">
            <a:spAutoFit/>
          </a:bodyPr>
          <a:lstStyle/>
          <a:p>
            <a:pPr algn="ctr"/>
            <a:r>
              <a:rPr lang="en-US" sz="32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491353" y="1231993"/>
            <a:ext cx="10696338" cy="4555093"/>
          </a:xfrm>
          <a:prstGeom prst="rect">
            <a:avLst/>
          </a:prstGeom>
          <a:noFill/>
        </p:spPr>
        <p:txBody>
          <a:bodyPr wrap="square" rtlCol="0">
            <a:spAutoFit/>
          </a:bodyPr>
          <a:lstStyle/>
          <a:p>
            <a:pPr marL="368300" indent="-342900">
              <a:buFont typeface="Arial" panose="020B0604020202020204" pitchFamily="34" charset="0"/>
              <a:buChar char="•"/>
            </a:pPr>
            <a:r>
              <a:rPr lang="en-IN" sz="2000" dirty="0"/>
              <a:t>There are skewness observed in the continuous variables.</a:t>
            </a:r>
          </a:p>
          <a:p>
            <a:pPr marL="368300" indent="-342900">
              <a:buFont typeface="Arial" panose="020B0604020202020204" pitchFamily="34" charset="0"/>
              <a:buChar char="•"/>
            </a:pPr>
            <a:r>
              <a:rPr lang="en-IN" sz="2000" dirty="0"/>
              <a:t>As the price increases number of buyers reduces and mostly buyers are interested to buy house with moderate price.</a:t>
            </a:r>
          </a:p>
          <a:p>
            <a:pPr marL="368300" indent="-342900">
              <a:buFont typeface="Arial" panose="020B0604020202020204" pitchFamily="34" charset="0"/>
              <a:buChar char="•"/>
            </a:pPr>
            <a:r>
              <a:rPr lang="en-IN" sz="2000" dirty="0"/>
              <a:t>Mostly people are interested to buy house with 3 bedrooms and buyers reduces as rooms increases or decreases.</a:t>
            </a:r>
          </a:p>
          <a:p>
            <a:pPr marL="368300" indent="-342900">
              <a:buFont typeface="Arial" panose="020B0604020202020204" pitchFamily="34" charset="0"/>
              <a:buChar char="•"/>
            </a:pPr>
            <a:r>
              <a:rPr lang="en-IN" sz="2000" dirty="0"/>
              <a:t>Flats with 2 bathrooms are most popular.</a:t>
            </a:r>
          </a:p>
          <a:p>
            <a:pPr marL="368300" indent="-342900">
              <a:buFont typeface="Arial" panose="020B0604020202020204" pitchFamily="34" charset="0"/>
              <a:buChar char="•"/>
            </a:pPr>
            <a:r>
              <a:rPr lang="en-IN" sz="2000" dirty="0"/>
              <a:t>Majority of houses are in moderate condition, waterfront view and not furnished.</a:t>
            </a:r>
          </a:p>
          <a:p>
            <a:pPr marL="368300" indent="-342900">
              <a:buFont typeface="Arial" panose="020B0604020202020204" pitchFamily="34" charset="0"/>
              <a:buChar char="•"/>
            </a:pPr>
            <a:r>
              <a:rPr lang="en-US" sz="2000" dirty="0"/>
              <a:t>Highest number of houses have been built on 2014.</a:t>
            </a:r>
          </a:p>
          <a:p>
            <a:pPr marL="368300" indent="-342900">
              <a:buFont typeface="Arial" panose="020B0604020202020204" pitchFamily="34" charset="0"/>
              <a:buChar char="•"/>
            </a:pPr>
            <a:r>
              <a:rPr lang="en-US" sz="2000" dirty="0"/>
              <a:t>Highest price of the house has 2.5 floors.</a:t>
            </a:r>
          </a:p>
          <a:p>
            <a:pPr marL="368300" indent="-342900">
              <a:buFont typeface="Arial" panose="020B0604020202020204" pitchFamily="34" charset="0"/>
              <a:buChar char="•"/>
            </a:pPr>
            <a:r>
              <a:rPr lang="en-US" sz="2000" dirty="0"/>
              <a:t>House with moderate condition has highest prices.</a:t>
            </a:r>
          </a:p>
          <a:p>
            <a:pPr marL="368300" indent="-342900">
              <a:buClr>
                <a:srgbClr val="0070C0"/>
              </a:buClr>
              <a:buFont typeface="Arial" panose="020B0604020202020204" pitchFamily="34" charset="0"/>
              <a:buChar char="•"/>
            </a:pPr>
            <a:r>
              <a:rPr lang="en-US" sz="2000" dirty="0"/>
              <a:t>Price trend increases from second month to fourth month and then there is decrease in price. </a:t>
            </a:r>
          </a:p>
          <a:p>
            <a:pPr marL="368300" indent="-342900">
              <a:buClr>
                <a:srgbClr val="0070C0"/>
              </a:buClr>
              <a:buFont typeface="Arial" panose="020B0604020202020204" pitchFamily="34" charset="0"/>
              <a:buChar char="•"/>
            </a:pPr>
            <a:r>
              <a:rPr lang="en-US" sz="2000" dirty="0"/>
              <a:t>Price is lowest for second month and heights for fourth month.</a:t>
            </a:r>
          </a:p>
          <a:p>
            <a:pPr marL="368300" indent="-342900">
              <a:buClr>
                <a:srgbClr val="0070C0"/>
              </a:buClr>
              <a:buFont typeface="Arial" panose="020B0604020202020204" pitchFamily="34" charset="0"/>
              <a:buChar char="•"/>
            </a:pPr>
            <a:endParaRPr lang="en-IN" sz="2400" b="1" dirty="0"/>
          </a:p>
          <a:p>
            <a:pPr marL="25400">
              <a:buClr>
                <a:srgbClr val="0070C0"/>
              </a:buClr>
            </a:pPr>
            <a:endParaRPr lang="en-IN" sz="2400" b="1" dirty="0"/>
          </a:p>
        </p:txBody>
      </p:sp>
    </p:spTree>
    <p:extLst>
      <p:ext uri="{BB962C8B-B14F-4D97-AF65-F5344CB8AC3E}">
        <p14:creationId xmlns:p14="http://schemas.microsoft.com/office/powerpoint/2010/main" val="207328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22230" y="207797"/>
            <a:ext cx="9116863" cy="584775"/>
          </a:xfrm>
          <a:prstGeom prst="rect">
            <a:avLst/>
          </a:prstGeom>
        </p:spPr>
        <p:txBody>
          <a:bodyPr wrap="square" anchor="t">
            <a:spAutoFit/>
          </a:bodyPr>
          <a:lstStyle/>
          <a:p>
            <a:pPr algn="ctr"/>
            <a:r>
              <a:rPr lang="en-US" sz="3200" b="1" dirty="0">
                <a:solidFill>
                  <a:srgbClr val="0070C0"/>
                </a:solidFill>
                <a:latin typeface="Arial" panose="020B0604020202020204" pitchFamily="34" charset="0"/>
                <a:cs typeface="Arial" panose="020B0604020202020204" pitchFamily="34" charset="0"/>
              </a:rPr>
              <a:t>Modelling Approach</a:t>
            </a:r>
          </a:p>
        </p:txBody>
      </p:sp>
      <p:sp>
        <p:nvSpPr>
          <p:cNvPr id="7" name="TextBox 6">
            <a:extLst>
              <a:ext uri="{FF2B5EF4-FFF2-40B4-BE49-F238E27FC236}">
                <a16:creationId xmlns:a16="http://schemas.microsoft.com/office/drawing/2014/main" id="{A84B8933-F44C-374A-B677-D79AD8184284}"/>
              </a:ext>
            </a:extLst>
          </p:cNvPr>
          <p:cNvSpPr txBox="1"/>
          <p:nvPr/>
        </p:nvSpPr>
        <p:spPr>
          <a:xfrm>
            <a:off x="257468" y="1015854"/>
            <a:ext cx="10696338" cy="5632311"/>
          </a:xfrm>
          <a:prstGeom prst="rect">
            <a:avLst/>
          </a:prstGeom>
          <a:noFill/>
        </p:spPr>
        <p:txBody>
          <a:bodyPr wrap="square" rtlCol="0">
            <a:spAutoFit/>
          </a:bodyPr>
          <a:lstStyle/>
          <a:p>
            <a:r>
              <a:rPr lang="en-IN" sz="2000" b="1" dirty="0"/>
              <a:t>Model Evaluation Matrix</a:t>
            </a:r>
          </a:p>
          <a:p>
            <a:pPr marL="457200" indent="-457200">
              <a:buFont typeface="Arial" panose="020B0604020202020204" pitchFamily="34" charset="0"/>
              <a:buChar char="•"/>
            </a:pPr>
            <a:r>
              <a:rPr lang="en-IN" sz="2000" dirty="0"/>
              <a:t>Target variable which is price is continuous ,so we will be applying Regression model.</a:t>
            </a:r>
          </a:p>
          <a:p>
            <a:pPr marL="457200" indent="-457200">
              <a:buFont typeface="Arial" panose="020B0604020202020204" pitchFamily="34" charset="0"/>
              <a:buChar char="•"/>
            </a:pPr>
            <a:r>
              <a:rPr lang="en-IN" sz="2000" dirty="0"/>
              <a:t>Accuracy matrices used to evaluate model performance – RMSE,MSE &amp; RMSLE.</a:t>
            </a:r>
          </a:p>
          <a:p>
            <a:pPr marL="457200" indent="-457200">
              <a:buFont typeface="Arial" panose="020B0604020202020204" pitchFamily="34" charset="0"/>
              <a:buChar char="•"/>
            </a:pPr>
            <a:r>
              <a:rPr lang="en-IN" sz="2000" dirty="0"/>
              <a:t>Perform K-Fold Cross Validation.</a:t>
            </a:r>
          </a:p>
          <a:p>
            <a:endParaRPr lang="en-IN" sz="2000" dirty="0"/>
          </a:p>
          <a:p>
            <a:r>
              <a:rPr lang="en-IN" sz="2000" b="1" dirty="0"/>
              <a:t>Multiple Linear Regression</a:t>
            </a:r>
          </a:p>
          <a:p>
            <a:pPr marL="1257300" lvl="2" indent="-342900">
              <a:buFont typeface="Wingdings" pitchFamily="2" charset="2"/>
              <a:buChar char="Ø"/>
            </a:pPr>
            <a:r>
              <a:rPr lang="en-IN" sz="2000" dirty="0"/>
              <a:t> Simplest regression model and easy to interpreter and train.</a:t>
            </a:r>
          </a:p>
          <a:p>
            <a:pPr marL="1257300" lvl="2" indent="-342900">
              <a:buFont typeface="Wingdings" pitchFamily="2" charset="2"/>
              <a:buChar char="Ø"/>
            </a:pPr>
            <a:r>
              <a:rPr lang="en-IN" sz="2000" dirty="0"/>
              <a:t>Interpretation from intercept and coefficient.</a:t>
            </a:r>
          </a:p>
          <a:p>
            <a:pPr marL="1257300" lvl="2" indent="-342900">
              <a:buFont typeface="Wingdings" pitchFamily="2" charset="2"/>
              <a:buChar char="Ø"/>
            </a:pPr>
            <a:r>
              <a:rPr lang="en-IN" sz="2000" dirty="0"/>
              <a:t>MSE &amp; MAE scores of test and train are 42.</a:t>
            </a:r>
          </a:p>
          <a:p>
            <a:pPr lvl="2"/>
            <a:endParaRPr lang="en-IN" sz="2000" dirty="0"/>
          </a:p>
          <a:p>
            <a:r>
              <a:rPr lang="en-IN" sz="2000" b="1" dirty="0"/>
              <a:t>Ridge and Lasso Regression</a:t>
            </a:r>
          </a:p>
          <a:p>
            <a:pPr marL="1257300" lvl="2" indent="-342900">
              <a:buFont typeface="Wingdings" pitchFamily="2" charset="2"/>
              <a:buChar char="Ø"/>
            </a:pPr>
            <a:r>
              <a:rPr lang="en-IN" sz="2000" dirty="0"/>
              <a:t>This model allow us to regularise (shrink) coefficients and reduce model complexity.</a:t>
            </a:r>
          </a:p>
          <a:p>
            <a:pPr marL="1257300" lvl="2" indent="-342900">
              <a:buFont typeface="Wingdings" pitchFamily="2" charset="2"/>
              <a:buChar char="Ø"/>
            </a:pPr>
            <a:r>
              <a:rPr lang="en-IN" sz="2000" dirty="0"/>
              <a:t>MSE score for Ridge and Lasso on Test and Train are 42.</a:t>
            </a:r>
          </a:p>
          <a:p>
            <a:pPr marL="1257300" lvl="2" indent="-342900">
              <a:buFont typeface="Wingdings" pitchFamily="2" charset="2"/>
              <a:buChar char="Ø"/>
            </a:pPr>
            <a:r>
              <a:rPr lang="en-IN" sz="2000" dirty="0"/>
              <a:t>MAE score is 42.</a:t>
            </a:r>
          </a:p>
          <a:p>
            <a:pPr marL="1257300" lvl="2" indent="-342900">
              <a:buFont typeface="Wingdings" pitchFamily="2" charset="2"/>
              <a:buChar char="Ø"/>
            </a:pPr>
            <a:r>
              <a:rPr lang="en-IN" sz="2000" dirty="0"/>
              <a:t>RMSLE score Lasso is 0.04 and Ridge is 0.02.</a:t>
            </a:r>
            <a:endParaRPr lang="en-US" sz="2000" b="1" dirty="0"/>
          </a:p>
          <a:p>
            <a:endParaRPr lang="en-IN" sz="2000" dirty="0"/>
          </a:p>
          <a:p>
            <a:pPr lvl="2"/>
            <a:endParaRPr lang="en-IN" sz="2000" dirty="0"/>
          </a:p>
          <a:p>
            <a:pPr marL="1257300" lvl="2" indent="-342900">
              <a:buFont typeface="Wingdings" pitchFamily="2" charset="2"/>
              <a:buChar char="Ø"/>
            </a:pPr>
            <a:endParaRPr lang="en-IN" sz="2000" dirty="0"/>
          </a:p>
        </p:txBody>
      </p:sp>
    </p:spTree>
    <p:extLst>
      <p:ext uri="{BB962C8B-B14F-4D97-AF65-F5344CB8AC3E}">
        <p14:creationId xmlns:p14="http://schemas.microsoft.com/office/powerpoint/2010/main" val="53269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39FEC9-BF9A-2C49-AFB2-3BEF2E150B0F}"/>
              </a:ext>
            </a:extLst>
          </p:cNvPr>
          <p:cNvSpPr/>
          <p:nvPr/>
        </p:nvSpPr>
        <p:spPr>
          <a:xfrm>
            <a:off x="432298" y="222675"/>
            <a:ext cx="9116863" cy="584775"/>
          </a:xfrm>
          <a:prstGeom prst="rect">
            <a:avLst/>
          </a:prstGeom>
        </p:spPr>
        <p:txBody>
          <a:bodyPr wrap="square" anchor="t">
            <a:spAutoFit/>
          </a:bodyPr>
          <a:lstStyle/>
          <a:p>
            <a:pPr algn="ctr"/>
            <a:r>
              <a:rPr lang="en-US" sz="3200" b="1" dirty="0">
                <a:solidFill>
                  <a:srgbClr val="0070C0"/>
                </a:solidFill>
                <a:latin typeface="Arial" panose="020B0604020202020204" pitchFamily="34" charset="0"/>
                <a:cs typeface="Arial" panose="020B0604020202020204" pitchFamily="34" charset="0"/>
              </a:rPr>
              <a:t>Modelling Approach</a:t>
            </a:r>
          </a:p>
        </p:txBody>
      </p:sp>
      <p:sp>
        <p:nvSpPr>
          <p:cNvPr id="3" name="TextBox 2">
            <a:extLst>
              <a:ext uri="{FF2B5EF4-FFF2-40B4-BE49-F238E27FC236}">
                <a16:creationId xmlns:a16="http://schemas.microsoft.com/office/drawing/2014/main" id="{10E30212-C2D9-3F48-AA29-D65292040C9A}"/>
              </a:ext>
            </a:extLst>
          </p:cNvPr>
          <p:cNvSpPr txBox="1"/>
          <p:nvPr/>
        </p:nvSpPr>
        <p:spPr>
          <a:xfrm>
            <a:off x="615176" y="1059367"/>
            <a:ext cx="9209048" cy="6155531"/>
          </a:xfrm>
          <a:prstGeom prst="rect">
            <a:avLst/>
          </a:prstGeom>
          <a:noFill/>
        </p:spPr>
        <p:txBody>
          <a:bodyPr wrap="square" rtlCol="0">
            <a:spAutoFit/>
          </a:bodyPr>
          <a:lstStyle/>
          <a:p>
            <a:r>
              <a:rPr lang="en-IN" sz="2000" b="1" dirty="0"/>
              <a:t>Support Vector Regression</a:t>
            </a:r>
          </a:p>
          <a:p>
            <a:pPr marL="1257300" lvl="2" indent="-342900">
              <a:buFont typeface="Wingdings" pitchFamily="2" charset="2"/>
              <a:buChar char="Ø"/>
            </a:pPr>
            <a:r>
              <a:rPr lang="en-IN" sz="2000" dirty="0"/>
              <a:t>It gives us flexibility to define how much error is acceptable.</a:t>
            </a:r>
          </a:p>
          <a:p>
            <a:pPr marL="1257300" lvl="2" indent="-342900">
              <a:buFont typeface="Wingdings" pitchFamily="2" charset="2"/>
              <a:buChar char="Ø"/>
            </a:pPr>
            <a:r>
              <a:rPr lang="en-IN" sz="2000" dirty="0"/>
              <a:t>Performed </a:t>
            </a:r>
            <a:r>
              <a:rPr lang="en-US" dirty="0"/>
              <a:t>Hyperparameter tuning using grid search method using Regularization ,epsilon and kernel coefficient.</a:t>
            </a:r>
          </a:p>
          <a:p>
            <a:pPr marL="1257300" lvl="2" indent="-342900">
              <a:buFont typeface="Wingdings" pitchFamily="2" charset="2"/>
              <a:buChar char="Ø"/>
            </a:pPr>
            <a:r>
              <a:rPr lang="en-US" dirty="0"/>
              <a:t>MSE score of test and train are 31. </a:t>
            </a:r>
          </a:p>
          <a:p>
            <a:pPr marL="1257300" lvl="2" indent="-342900">
              <a:buFont typeface="Wingdings" pitchFamily="2" charset="2"/>
              <a:buChar char="Ø"/>
            </a:pPr>
            <a:r>
              <a:rPr lang="en-US" sz="2000" dirty="0"/>
              <a:t>MAE score is 32</a:t>
            </a:r>
          </a:p>
          <a:p>
            <a:pPr marL="1257300" lvl="2" indent="-342900">
              <a:buFont typeface="Wingdings" pitchFamily="2" charset="2"/>
              <a:buChar char="Ø"/>
            </a:pPr>
            <a:r>
              <a:rPr lang="en-US" sz="2000" dirty="0"/>
              <a:t>RMSLE score is 0.06</a:t>
            </a:r>
            <a:endParaRPr lang="en-IN" sz="2000" dirty="0"/>
          </a:p>
          <a:p>
            <a:endParaRPr lang="en-US" sz="2000" b="1" dirty="0"/>
          </a:p>
          <a:p>
            <a:r>
              <a:rPr lang="en-US" sz="2000" b="1" dirty="0"/>
              <a:t>Ensemble modelling:</a:t>
            </a:r>
          </a:p>
          <a:p>
            <a:r>
              <a:rPr lang="en-US" sz="2000" b="1" dirty="0"/>
              <a:t>Random Forest</a:t>
            </a:r>
          </a:p>
          <a:p>
            <a:pPr marL="1257300" lvl="2" indent="-342900">
              <a:buFont typeface="Wingdings" pitchFamily="2" charset="2"/>
              <a:buChar char="Ø"/>
            </a:pPr>
            <a:r>
              <a:rPr lang="en-US" sz="2000" dirty="0"/>
              <a:t>Combines multiple decision tree.</a:t>
            </a:r>
          </a:p>
          <a:p>
            <a:pPr marL="1257300" lvl="2" indent="-342900">
              <a:buFont typeface="Wingdings" pitchFamily="2" charset="2"/>
              <a:buChar char="Ø"/>
            </a:pPr>
            <a:r>
              <a:rPr lang="en-US" sz="2000" dirty="0"/>
              <a:t>Multiset of data are used to train multiple models and average of all the predictions from different models are used.</a:t>
            </a:r>
          </a:p>
          <a:p>
            <a:pPr marL="1257300" lvl="2" indent="-342900">
              <a:buFont typeface="Wingdings" pitchFamily="2" charset="2"/>
              <a:buChar char="Ø"/>
            </a:pPr>
            <a:r>
              <a:rPr lang="en-US" sz="2000" dirty="0"/>
              <a:t>With default parameters model was </a:t>
            </a:r>
            <a:r>
              <a:rPr lang="en-US" sz="2000" b="1" dirty="0"/>
              <a:t>underfitting.</a:t>
            </a:r>
          </a:p>
          <a:p>
            <a:pPr marL="1257300" lvl="2" indent="-342900">
              <a:buFont typeface="Wingdings" pitchFamily="2" charset="2"/>
              <a:buChar char="Ø"/>
            </a:pPr>
            <a:r>
              <a:rPr lang="en-US" sz="2000" b="1" dirty="0"/>
              <a:t>Hyperparameter tuning </a:t>
            </a:r>
            <a:r>
              <a:rPr lang="en-US" sz="2000" dirty="0"/>
              <a:t>- </a:t>
            </a:r>
            <a:r>
              <a:rPr lang="en-US" dirty="0" err="1"/>
              <a:t>max_depth</a:t>
            </a:r>
            <a:r>
              <a:rPr lang="en-US" dirty="0"/>
              <a:t>, </a:t>
            </a:r>
            <a:r>
              <a:rPr lang="en-US" dirty="0" err="1"/>
              <a:t>n_estimators</a:t>
            </a:r>
            <a:r>
              <a:rPr lang="en-US" dirty="0"/>
              <a:t>, </a:t>
            </a:r>
            <a:r>
              <a:rPr lang="en-US" dirty="0" err="1"/>
              <a:t>min_sample_leaf</a:t>
            </a:r>
            <a:r>
              <a:rPr lang="en-US" dirty="0"/>
              <a:t>, </a:t>
            </a:r>
            <a:r>
              <a:rPr lang="en-US" dirty="0" err="1"/>
              <a:t>min_sample_split</a:t>
            </a:r>
            <a:r>
              <a:rPr lang="en-US" dirty="0"/>
              <a:t> and </a:t>
            </a:r>
            <a:r>
              <a:rPr lang="en-US" dirty="0" err="1"/>
              <a:t>n_estimators</a:t>
            </a:r>
            <a:r>
              <a:rPr lang="en-US" dirty="0"/>
              <a:t>, to be optimized</a:t>
            </a:r>
            <a:r>
              <a:rPr lang="en-US" sz="2000" dirty="0"/>
              <a:t>.</a:t>
            </a:r>
          </a:p>
          <a:p>
            <a:pPr marL="1257300" lvl="2" indent="-342900">
              <a:buFont typeface="Wingdings" pitchFamily="2" charset="2"/>
              <a:buChar char="Ø"/>
            </a:pPr>
            <a:r>
              <a:rPr lang="en-US" sz="2000" dirty="0"/>
              <a:t>MSE score of RFR on Test and Train are 32.</a:t>
            </a:r>
          </a:p>
          <a:p>
            <a:pPr marL="1257300" lvl="2" indent="-342900">
              <a:buFont typeface="Wingdings" pitchFamily="2" charset="2"/>
              <a:buChar char="Ø"/>
            </a:pPr>
            <a:r>
              <a:rPr lang="en-US" sz="2000" dirty="0"/>
              <a:t>MAE score of RFR on Test and Train are 31.</a:t>
            </a:r>
          </a:p>
          <a:p>
            <a:pPr marL="1257300" lvl="2" indent="-342900">
              <a:buFont typeface="Wingdings" pitchFamily="2" charset="2"/>
              <a:buChar char="Ø"/>
            </a:pPr>
            <a:r>
              <a:rPr lang="en-US" sz="2000" dirty="0"/>
              <a:t>RMSLE score for RFR is 0.06.</a:t>
            </a:r>
            <a:endParaRPr lang="en-US" dirty="0"/>
          </a:p>
          <a:p>
            <a:pPr lvl="2"/>
            <a:endParaRPr lang="en-US" dirty="0"/>
          </a:p>
        </p:txBody>
      </p:sp>
    </p:spTree>
    <p:extLst>
      <p:ext uri="{BB962C8B-B14F-4D97-AF65-F5344CB8AC3E}">
        <p14:creationId xmlns:p14="http://schemas.microsoft.com/office/powerpoint/2010/main" val="3950613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A18A9D-73F2-0340-94E1-30C88709485F}"/>
              </a:ext>
            </a:extLst>
          </p:cNvPr>
          <p:cNvSpPr/>
          <p:nvPr/>
        </p:nvSpPr>
        <p:spPr>
          <a:xfrm>
            <a:off x="573548" y="244978"/>
            <a:ext cx="9116863" cy="584775"/>
          </a:xfrm>
          <a:prstGeom prst="rect">
            <a:avLst/>
          </a:prstGeom>
        </p:spPr>
        <p:txBody>
          <a:bodyPr wrap="square" anchor="t">
            <a:spAutoFit/>
          </a:bodyPr>
          <a:lstStyle/>
          <a:p>
            <a:pPr algn="ctr"/>
            <a:r>
              <a:rPr lang="en-US" sz="3200" b="1" dirty="0">
                <a:solidFill>
                  <a:srgbClr val="0070C0"/>
                </a:solidFill>
                <a:latin typeface="Arial" panose="020B0604020202020204" pitchFamily="34" charset="0"/>
                <a:cs typeface="Arial" panose="020B0604020202020204" pitchFamily="34" charset="0"/>
              </a:rPr>
              <a:t>Modelling Approach</a:t>
            </a:r>
          </a:p>
        </p:txBody>
      </p:sp>
      <p:sp>
        <p:nvSpPr>
          <p:cNvPr id="4" name="TextBox 3">
            <a:extLst>
              <a:ext uri="{FF2B5EF4-FFF2-40B4-BE49-F238E27FC236}">
                <a16:creationId xmlns:a16="http://schemas.microsoft.com/office/drawing/2014/main" id="{27F0D162-85DA-2842-91D2-262F5B672829}"/>
              </a:ext>
            </a:extLst>
          </p:cNvPr>
          <p:cNvSpPr txBox="1"/>
          <p:nvPr/>
        </p:nvSpPr>
        <p:spPr>
          <a:xfrm>
            <a:off x="914401" y="1170878"/>
            <a:ext cx="8776010" cy="6555641"/>
          </a:xfrm>
          <a:prstGeom prst="rect">
            <a:avLst/>
          </a:prstGeom>
          <a:noFill/>
        </p:spPr>
        <p:txBody>
          <a:bodyPr wrap="square" rtlCol="0">
            <a:spAutoFit/>
          </a:bodyPr>
          <a:lstStyle/>
          <a:p>
            <a:r>
              <a:rPr lang="en-US" sz="2000" b="1" dirty="0"/>
              <a:t>Gradient Boost Regression:</a:t>
            </a:r>
            <a:endParaRPr lang="en-US" sz="2000" dirty="0"/>
          </a:p>
          <a:p>
            <a:pPr marL="1200150" lvl="2" indent="-285750">
              <a:buFont typeface="Wingdings" pitchFamily="2" charset="2"/>
              <a:buChar char="Ø"/>
            </a:pPr>
            <a:r>
              <a:rPr lang="en-US" dirty="0"/>
              <a:t>Converting weak learner into strong learner.</a:t>
            </a:r>
          </a:p>
          <a:p>
            <a:pPr marL="1200150" lvl="2" indent="-285750">
              <a:buFont typeface="Wingdings" pitchFamily="2" charset="2"/>
              <a:buChar char="Ø"/>
            </a:pPr>
            <a:r>
              <a:rPr lang="en-US" dirty="0"/>
              <a:t>Gradient boosting Regression calculates the difference between the current prediction and the known correct target </a:t>
            </a:r>
            <a:r>
              <a:rPr lang="en-US" dirty="0" err="1"/>
              <a:t>value,This</a:t>
            </a:r>
            <a:r>
              <a:rPr lang="en-US" dirty="0"/>
              <a:t> difference is called residual.</a:t>
            </a:r>
          </a:p>
          <a:p>
            <a:pPr marL="1200150" lvl="2" indent="-285750">
              <a:buFont typeface="Wingdings" pitchFamily="2" charset="2"/>
              <a:buChar char="Ø"/>
            </a:pPr>
            <a:r>
              <a:rPr lang="en-US" b="1" dirty="0"/>
              <a:t>Hyperparameter Tuning </a:t>
            </a:r>
            <a:r>
              <a:rPr lang="en-US" dirty="0"/>
              <a:t>: </a:t>
            </a:r>
            <a:r>
              <a:rPr lang="en-US" dirty="0" err="1"/>
              <a:t>max_depth</a:t>
            </a:r>
            <a:r>
              <a:rPr lang="en-US" dirty="0"/>
              <a:t>, </a:t>
            </a:r>
            <a:r>
              <a:rPr lang="en-US" dirty="0" err="1"/>
              <a:t>n_estimators</a:t>
            </a:r>
            <a:r>
              <a:rPr lang="en-US" dirty="0"/>
              <a:t>, </a:t>
            </a:r>
            <a:r>
              <a:rPr lang="en-US" dirty="0" err="1"/>
              <a:t>min_sample_leaf</a:t>
            </a:r>
            <a:r>
              <a:rPr lang="en-US" dirty="0"/>
              <a:t>, </a:t>
            </a:r>
            <a:r>
              <a:rPr lang="en-US" dirty="0" err="1"/>
              <a:t>learning_rate</a:t>
            </a:r>
            <a:r>
              <a:rPr lang="en-US" dirty="0"/>
              <a:t> and </a:t>
            </a:r>
            <a:r>
              <a:rPr lang="en-US" dirty="0" err="1"/>
              <a:t>max_features</a:t>
            </a:r>
            <a:r>
              <a:rPr lang="en-US" dirty="0"/>
              <a:t>, to be optimized.</a:t>
            </a:r>
          </a:p>
          <a:p>
            <a:pPr marL="1200150" lvl="2" indent="-285750">
              <a:buFont typeface="Wingdings" pitchFamily="2" charset="2"/>
              <a:buChar char="Ø"/>
            </a:pPr>
            <a:r>
              <a:rPr lang="en-US" dirty="0"/>
              <a:t>MSE score for GBR on Test and Train are 28.</a:t>
            </a:r>
          </a:p>
          <a:p>
            <a:pPr marL="1200150" lvl="2" indent="-285750">
              <a:buFont typeface="Wingdings" pitchFamily="2" charset="2"/>
              <a:buChar char="Ø"/>
            </a:pPr>
            <a:r>
              <a:rPr lang="en-US" dirty="0"/>
              <a:t>MAE score for GBR on Test and Train are 33.</a:t>
            </a:r>
          </a:p>
          <a:p>
            <a:pPr marL="1200150" lvl="2" indent="-285750">
              <a:buFont typeface="Wingdings" pitchFamily="2" charset="2"/>
              <a:buChar char="Ø"/>
            </a:pPr>
            <a:r>
              <a:rPr lang="en-US" dirty="0"/>
              <a:t>RMSLE score for GBR is 0.06.</a:t>
            </a:r>
            <a:endParaRPr lang="en-US" b="1" dirty="0"/>
          </a:p>
          <a:p>
            <a:endParaRPr lang="en-US" sz="2000" b="1" dirty="0"/>
          </a:p>
          <a:p>
            <a:r>
              <a:rPr lang="en-US" sz="2000" b="1" dirty="0"/>
              <a:t>Compare all the model parameters:</a:t>
            </a:r>
          </a:p>
          <a:p>
            <a:endParaRPr lang="en-US" b="1" dirty="0"/>
          </a:p>
          <a:p>
            <a:pPr marL="1200150" lvl="2" indent="-285750">
              <a:buFont typeface="Wingdings" pitchFamily="2" charset="2"/>
              <a:buChar char="Ø"/>
            </a:pPr>
            <a:r>
              <a:rPr lang="en-US" dirty="0"/>
              <a:t>Mean Squared Error (MSE) and Root Mean Square Error penalizes the large prediction errors vi-a-vis Mean Absolute Error (MAE) hence the lower value of MAE, MSE, and RMSE implies higher accuracy of a regression model.</a:t>
            </a:r>
          </a:p>
          <a:p>
            <a:pPr marL="1200150" lvl="2" indent="-285750">
              <a:buFont typeface="Wingdings" pitchFamily="2" charset="2"/>
              <a:buChar char="Ø"/>
            </a:pPr>
            <a:r>
              <a:rPr lang="en-US" dirty="0"/>
              <a:t>RMSLE will penalize the underestimates more then overestimates.</a:t>
            </a:r>
          </a:p>
          <a:p>
            <a:pPr marL="1200150" lvl="2" indent="-285750">
              <a:buFont typeface="Wingdings" pitchFamily="2" charset="2"/>
              <a:buChar char="Ø"/>
            </a:pPr>
            <a:r>
              <a:rPr lang="en-US" dirty="0"/>
              <a:t>If we compare all the models based on RMSLE and MSE and MAE ,Gradient Boost Regression &amp; SVR decent methods but time complexity is best for GBR.</a:t>
            </a:r>
          </a:p>
          <a:p>
            <a:pPr lvl="2"/>
            <a:r>
              <a:rPr lang="en-US" dirty="0"/>
              <a:t>     Also magnitude or error is less in GBR.</a:t>
            </a:r>
          </a:p>
          <a:p>
            <a:pPr marL="1200150" lvl="2" indent="-285750">
              <a:buFont typeface="Wingdings" pitchFamily="2" charset="2"/>
              <a:buChar char="Ø"/>
            </a:pPr>
            <a:endParaRPr lang="en-US" dirty="0"/>
          </a:p>
          <a:p>
            <a:pPr marL="1200150" lvl="2" indent="-285750">
              <a:buFont typeface="Wingdings" pitchFamily="2" charset="2"/>
              <a:buChar char="Ø"/>
            </a:pPr>
            <a:endParaRPr lang="en-US" dirty="0"/>
          </a:p>
          <a:p>
            <a:pPr marL="1200150" lvl="2" indent="-285750">
              <a:buFont typeface="Wingdings" pitchFamily="2" charset="2"/>
              <a:buChar char="Ø"/>
            </a:pPr>
            <a:endParaRPr lang="en-US" dirty="0"/>
          </a:p>
          <a:p>
            <a:endParaRPr lang="en-US" dirty="0"/>
          </a:p>
        </p:txBody>
      </p:sp>
    </p:spTree>
    <p:extLst>
      <p:ext uri="{BB962C8B-B14F-4D97-AF65-F5344CB8AC3E}">
        <p14:creationId xmlns:p14="http://schemas.microsoft.com/office/powerpoint/2010/main" val="3740120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505323" y="571607"/>
            <a:ext cx="5374857" cy="584775"/>
          </a:xfrm>
          <a:prstGeom prst="rect">
            <a:avLst/>
          </a:prstGeom>
        </p:spPr>
        <p:txBody>
          <a:bodyPr wrap="square" anchor="t">
            <a:spAutoFit/>
          </a:bodyPr>
          <a:lstStyle/>
          <a:p>
            <a:pPr algn="ctr"/>
            <a:r>
              <a:rPr lang="en-US" sz="3200" b="1" dirty="0">
                <a:solidFill>
                  <a:srgbClr val="0070C0"/>
                </a:solidFill>
                <a:latin typeface="Arial" panose="020B0604020202020204" pitchFamily="34" charset="0"/>
                <a:cs typeface="Arial" panose="020B0604020202020204" pitchFamily="34" charset="0"/>
              </a:rPr>
              <a:t>Recommendations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10696338" cy="2862322"/>
          </a:xfrm>
          <a:prstGeom prst="rect">
            <a:avLst/>
          </a:prstGeom>
          <a:noFill/>
        </p:spPr>
        <p:txBody>
          <a:bodyPr wrap="square" rtlCol="0">
            <a:spAutoFit/>
          </a:bodyPr>
          <a:lstStyle/>
          <a:p>
            <a:pPr marL="457200" lvl="2" indent="-457200">
              <a:buFont typeface="Arial" panose="020B0604020202020204" pitchFamily="34" charset="0"/>
              <a:buChar char="•"/>
            </a:pPr>
            <a:r>
              <a:rPr lang="en-US" dirty="0"/>
              <a:t>House built year, renovation and condition of house are factors in deciding the home value.</a:t>
            </a:r>
            <a:endParaRPr lang="en-IN" dirty="0"/>
          </a:p>
          <a:p>
            <a:pPr marL="457200" lvl="2" indent="-457200">
              <a:buFont typeface="Arial" panose="020B0604020202020204" pitchFamily="34" charset="0"/>
              <a:buChar char="•"/>
            </a:pPr>
            <a:r>
              <a:rPr lang="en-IN" dirty="0"/>
              <a:t>Variables like total floors, living area,bathroom numbers and bedroom number,</a:t>
            </a:r>
            <a:r>
              <a:rPr lang="en-US" dirty="0"/>
              <a:t> number of times it is seen</a:t>
            </a:r>
            <a:r>
              <a:rPr lang="en-IN" dirty="0"/>
              <a:t> influence mostly on the price.</a:t>
            </a:r>
            <a:r>
              <a:rPr lang="en-US" dirty="0"/>
              <a:t> Looking at these explanations the seller can assess, how much he can increase the price of his property.</a:t>
            </a:r>
          </a:p>
          <a:p>
            <a:pPr marL="457200" lvl="2" indent="-457200">
              <a:buFont typeface="Arial" panose="020B0604020202020204" pitchFamily="34" charset="0"/>
              <a:buChar char="•"/>
            </a:pPr>
            <a:r>
              <a:rPr lang="en-US" dirty="0"/>
              <a:t>Variables like Basements, square foot of living room area are least deciding factor for the Price.</a:t>
            </a:r>
            <a:endParaRPr lang="en-IN" dirty="0"/>
          </a:p>
          <a:p>
            <a:pPr marL="457200" lvl="2" indent="-457200">
              <a:buFont typeface="Arial" panose="020B0604020202020204" pitchFamily="34" charset="0"/>
              <a:buChar char="•"/>
            </a:pPr>
            <a:r>
              <a:rPr lang="en-US" dirty="0"/>
              <a:t>Price of house is less between Jan -Feb and Nov-Dev so we can recommend customers to buy house during these periods.</a:t>
            </a:r>
          </a:p>
          <a:p>
            <a:pPr marL="285750" lvl="0" indent="-28575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02373415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12455</TotalTime>
  <Words>1159</Words>
  <Application>Microsoft Macintosh PowerPoint</Application>
  <PresentationFormat>Widescreen</PresentationFormat>
  <Paragraphs>99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 Nile</vt:lpstr>
      <vt:lpstr>Arial</vt:lpstr>
      <vt:lpstr>Calibri</vt:lpstr>
      <vt:lpstr>Calibri Light</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Prasoon Kumar</cp:lastModifiedBy>
  <cp:revision>118</cp:revision>
  <dcterms:created xsi:type="dcterms:W3CDTF">2019-12-31T09:37:22Z</dcterms:created>
  <dcterms:modified xsi:type="dcterms:W3CDTF">2021-03-05T18:24:19Z</dcterms:modified>
</cp:coreProperties>
</file>