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notesMasterIdLst>
    <p:notesMasterId r:id="rId19"/>
  </p:notesMasterIdLst>
  <p:sldIdLst>
    <p:sldId id="256" r:id="rId2"/>
    <p:sldId id="257" r:id="rId3"/>
    <p:sldId id="258" r:id="rId4"/>
    <p:sldId id="261" r:id="rId5"/>
    <p:sldId id="262" r:id="rId6"/>
    <p:sldId id="272" r:id="rId7"/>
    <p:sldId id="265" r:id="rId8"/>
    <p:sldId id="273" r:id="rId9"/>
    <p:sldId id="263" r:id="rId10"/>
    <p:sldId id="271" r:id="rId11"/>
    <p:sldId id="264" r:id="rId12"/>
    <p:sldId id="274" r:id="rId13"/>
    <p:sldId id="266" r:id="rId14"/>
    <p:sldId id="267" r:id="rId15"/>
    <p:sldId id="269" r:id="rId16"/>
    <p:sldId id="268"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B754B-0B42-4D2D-9F8E-5CD9FF2CD0D1}"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698CA3-3326-4C53-B6F5-3FC432D00842}" type="slidenum">
              <a:rPr lang="en-US" smtClean="0"/>
              <a:t>‹#›</a:t>
            </a:fld>
            <a:endParaRPr lang="en-US"/>
          </a:p>
        </p:txBody>
      </p:sp>
    </p:spTree>
    <p:extLst>
      <p:ext uri="{BB962C8B-B14F-4D97-AF65-F5344CB8AC3E}">
        <p14:creationId xmlns:p14="http://schemas.microsoft.com/office/powerpoint/2010/main" val="31406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it’s self monitoring and goal is to improve self sleep quality process, I’m giving it as Problem statement rather than business impact.</a:t>
            </a:r>
          </a:p>
          <a:p>
            <a:r>
              <a:rPr lang="en-US" dirty="0"/>
              <a:t>Alternatively, I would describe couple of real-life issues due to poor sleep quality thus giving an overview why I’m targeting on this </a:t>
            </a:r>
          </a:p>
        </p:txBody>
      </p:sp>
      <p:sp>
        <p:nvSpPr>
          <p:cNvPr id="4" name="Slide Number Placeholder 3"/>
          <p:cNvSpPr>
            <a:spLocks noGrp="1"/>
          </p:cNvSpPr>
          <p:nvPr>
            <p:ph type="sldNum" sz="quarter" idx="5"/>
          </p:nvPr>
        </p:nvSpPr>
        <p:spPr/>
        <p:txBody>
          <a:bodyPr/>
          <a:lstStyle/>
          <a:p>
            <a:fld id="{B6698CA3-3326-4C53-B6F5-3FC432D00842}" type="slidenum">
              <a:rPr lang="en-US" smtClean="0"/>
              <a:t>3</a:t>
            </a:fld>
            <a:endParaRPr lang="en-US"/>
          </a:p>
        </p:txBody>
      </p:sp>
    </p:spTree>
    <p:extLst>
      <p:ext uri="{BB962C8B-B14F-4D97-AF65-F5344CB8AC3E}">
        <p14:creationId xmlns:p14="http://schemas.microsoft.com/office/powerpoint/2010/main" val="323204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data is mostly continuous I couldn’t get idea how to implement Kappa Technique to draw the measurement error if any.</a:t>
            </a:r>
          </a:p>
        </p:txBody>
      </p:sp>
      <p:sp>
        <p:nvSpPr>
          <p:cNvPr id="4" name="Slide Number Placeholder 3"/>
          <p:cNvSpPr>
            <a:spLocks noGrp="1"/>
          </p:cNvSpPr>
          <p:nvPr>
            <p:ph type="sldNum" sz="quarter" idx="5"/>
          </p:nvPr>
        </p:nvSpPr>
        <p:spPr/>
        <p:txBody>
          <a:bodyPr/>
          <a:lstStyle/>
          <a:p>
            <a:fld id="{B6698CA3-3326-4C53-B6F5-3FC432D00842}" type="slidenum">
              <a:rPr lang="en-US" smtClean="0"/>
              <a:t>6</a:t>
            </a:fld>
            <a:endParaRPr lang="en-US"/>
          </a:p>
        </p:txBody>
      </p:sp>
    </p:spTree>
    <p:extLst>
      <p:ext uri="{BB962C8B-B14F-4D97-AF65-F5344CB8AC3E}">
        <p14:creationId xmlns:p14="http://schemas.microsoft.com/office/powerpoint/2010/main" val="1854988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698CA3-3326-4C53-B6F5-3FC432D00842}" type="slidenum">
              <a:rPr lang="en-US" smtClean="0"/>
              <a:t>7</a:t>
            </a:fld>
            <a:endParaRPr lang="en-US"/>
          </a:p>
        </p:txBody>
      </p:sp>
    </p:spTree>
    <p:extLst>
      <p:ext uri="{BB962C8B-B14F-4D97-AF65-F5344CB8AC3E}">
        <p14:creationId xmlns:p14="http://schemas.microsoft.com/office/powerpoint/2010/main" val="3698400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698CA3-3326-4C53-B6F5-3FC432D00842}" type="slidenum">
              <a:rPr lang="en-US" smtClean="0"/>
              <a:t>8</a:t>
            </a:fld>
            <a:endParaRPr lang="en-US"/>
          </a:p>
        </p:txBody>
      </p:sp>
    </p:spTree>
    <p:extLst>
      <p:ext uri="{BB962C8B-B14F-4D97-AF65-F5344CB8AC3E}">
        <p14:creationId xmlns:p14="http://schemas.microsoft.com/office/powerpoint/2010/main" val="35370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 data is mostly continuous, I couldn’t get idea how to implement Kappa Technique to draw the measurement error if 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wise I tried to get the non value attribute and valuable attribute information for better process improvement. I tried that with “Screentime” data that I’ve collected,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data was categorical across all actions performed with mobile phone, it was very tedious job to segregate the meaningful non valuable time spent on.</a:t>
            </a:r>
          </a:p>
          <a:p>
            <a:endParaRPr lang="en-US" dirty="0"/>
          </a:p>
        </p:txBody>
      </p:sp>
      <p:sp>
        <p:nvSpPr>
          <p:cNvPr id="4" name="Slide Number Placeholder 3"/>
          <p:cNvSpPr>
            <a:spLocks noGrp="1"/>
          </p:cNvSpPr>
          <p:nvPr>
            <p:ph type="sldNum" sz="quarter" idx="5"/>
          </p:nvPr>
        </p:nvSpPr>
        <p:spPr/>
        <p:txBody>
          <a:bodyPr/>
          <a:lstStyle/>
          <a:p>
            <a:fld id="{B6698CA3-3326-4C53-B6F5-3FC432D00842}" type="slidenum">
              <a:rPr lang="en-US" smtClean="0"/>
              <a:t>9</a:t>
            </a:fld>
            <a:endParaRPr lang="en-US"/>
          </a:p>
        </p:txBody>
      </p:sp>
    </p:spTree>
    <p:extLst>
      <p:ext uri="{BB962C8B-B14F-4D97-AF65-F5344CB8AC3E}">
        <p14:creationId xmlns:p14="http://schemas.microsoft.com/office/powerpoint/2010/main" val="397261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B2575-9F3F-4742-AEF6-7E9049E38370}" type="datetime1">
              <a:rPr lang="en-US" smtClean="0"/>
              <a:t>11/27/2022</a:t>
            </a:fld>
            <a:endParaRPr lang="en-US"/>
          </a:p>
        </p:txBody>
      </p:sp>
      <p:sp>
        <p:nvSpPr>
          <p:cNvPr id="5" name="Footer Placeholder 4"/>
          <p:cNvSpPr>
            <a:spLocks noGrp="1"/>
          </p:cNvSpPr>
          <p:nvPr>
            <p:ph type="ftr" sz="quarter" idx="11"/>
          </p:nvPr>
        </p:nvSpPr>
        <p:spPr/>
        <p:txBody>
          <a:bodyPr/>
          <a:lstStyle/>
          <a:p>
            <a:r>
              <a:rPr lang="en-US"/>
              <a:t>Prasoona_Kallagunta_MBC638_Summer2021</a:t>
            </a:r>
          </a:p>
        </p:txBody>
      </p:sp>
      <p:sp>
        <p:nvSpPr>
          <p:cNvPr id="6" name="Slide Number Placeholder 5"/>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150576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E33D9-0BF8-48FF-914F-DD39EDA91B46}" type="datetime1">
              <a:rPr lang="en-US" smtClean="0"/>
              <a:t>11/27/2022</a:t>
            </a:fld>
            <a:endParaRPr lang="en-US"/>
          </a:p>
        </p:txBody>
      </p:sp>
      <p:sp>
        <p:nvSpPr>
          <p:cNvPr id="5" name="Footer Placeholder 4"/>
          <p:cNvSpPr>
            <a:spLocks noGrp="1"/>
          </p:cNvSpPr>
          <p:nvPr>
            <p:ph type="ftr" sz="quarter" idx="11"/>
          </p:nvPr>
        </p:nvSpPr>
        <p:spPr/>
        <p:txBody>
          <a:bodyPr/>
          <a:lstStyle/>
          <a:p>
            <a:r>
              <a:rPr lang="en-US"/>
              <a:t>Prasoona_Kallagunta_MBC638_Summer2021</a:t>
            </a:r>
          </a:p>
        </p:txBody>
      </p:sp>
      <p:sp>
        <p:nvSpPr>
          <p:cNvPr id="6" name="Slide Number Placeholder 5"/>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36104971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E33D9-0BF8-48FF-914F-DD39EDA91B46}" type="datetime1">
              <a:rPr lang="en-US" smtClean="0"/>
              <a:t>11/27/2022</a:t>
            </a:fld>
            <a:endParaRPr lang="en-US"/>
          </a:p>
        </p:txBody>
      </p:sp>
      <p:sp>
        <p:nvSpPr>
          <p:cNvPr id="5" name="Footer Placeholder 4"/>
          <p:cNvSpPr>
            <a:spLocks noGrp="1"/>
          </p:cNvSpPr>
          <p:nvPr>
            <p:ph type="ftr" sz="quarter" idx="11"/>
          </p:nvPr>
        </p:nvSpPr>
        <p:spPr/>
        <p:txBody>
          <a:bodyPr/>
          <a:lstStyle/>
          <a:p>
            <a:r>
              <a:rPr lang="en-US"/>
              <a:t>Prasoona_Kallagunta_MBC638_Summer2021</a:t>
            </a:r>
          </a:p>
        </p:txBody>
      </p:sp>
      <p:sp>
        <p:nvSpPr>
          <p:cNvPr id="6" name="Slide Number Placeholder 5"/>
          <p:cNvSpPr>
            <a:spLocks noGrp="1"/>
          </p:cNvSpPr>
          <p:nvPr>
            <p:ph type="sldNum" sz="quarter" idx="12"/>
          </p:nvPr>
        </p:nvSpPr>
        <p:spPr/>
        <p:txBody>
          <a:bodyPr/>
          <a:lstStyle/>
          <a:p>
            <a:fld id="{777F648B-1C62-438C-8647-0C7A973772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014955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E33D9-0BF8-48FF-914F-DD39EDA91B46}" type="datetime1">
              <a:rPr lang="en-US" smtClean="0"/>
              <a:t>11/27/2022</a:t>
            </a:fld>
            <a:endParaRPr lang="en-US"/>
          </a:p>
        </p:txBody>
      </p:sp>
      <p:sp>
        <p:nvSpPr>
          <p:cNvPr id="5" name="Footer Placeholder 4"/>
          <p:cNvSpPr>
            <a:spLocks noGrp="1"/>
          </p:cNvSpPr>
          <p:nvPr>
            <p:ph type="ftr" sz="quarter" idx="11"/>
          </p:nvPr>
        </p:nvSpPr>
        <p:spPr/>
        <p:txBody>
          <a:bodyPr/>
          <a:lstStyle/>
          <a:p>
            <a:r>
              <a:rPr lang="en-US"/>
              <a:t>Prasoona_Kallagunta_MBC638_Summer2021</a:t>
            </a:r>
          </a:p>
        </p:txBody>
      </p:sp>
      <p:sp>
        <p:nvSpPr>
          <p:cNvPr id="6" name="Slide Number Placeholder 5"/>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139592363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E33D9-0BF8-48FF-914F-DD39EDA91B46}" type="datetime1">
              <a:rPr lang="en-US" smtClean="0"/>
              <a:t>11/27/2022</a:t>
            </a:fld>
            <a:endParaRPr lang="en-US"/>
          </a:p>
        </p:txBody>
      </p:sp>
      <p:sp>
        <p:nvSpPr>
          <p:cNvPr id="5" name="Footer Placeholder 4"/>
          <p:cNvSpPr>
            <a:spLocks noGrp="1"/>
          </p:cNvSpPr>
          <p:nvPr>
            <p:ph type="ftr" sz="quarter" idx="11"/>
          </p:nvPr>
        </p:nvSpPr>
        <p:spPr/>
        <p:txBody>
          <a:bodyPr/>
          <a:lstStyle/>
          <a:p>
            <a:r>
              <a:rPr lang="en-US"/>
              <a:t>Prasoona_Kallagunta_MBC638_Summer2021</a:t>
            </a:r>
          </a:p>
        </p:txBody>
      </p:sp>
      <p:sp>
        <p:nvSpPr>
          <p:cNvPr id="6" name="Slide Number Placeholder 5"/>
          <p:cNvSpPr>
            <a:spLocks noGrp="1"/>
          </p:cNvSpPr>
          <p:nvPr>
            <p:ph type="sldNum" sz="quarter" idx="12"/>
          </p:nvPr>
        </p:nvSpPr>
        <p:spPr/>
        <p:txBody>
          <a:bodyPr/>
          <a:lstStyle/>
          <a:p>
            <a:fld id="{777F648B-1C62-438C-8647-0C7A973772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77648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E33D9-0BF8-48FF-914F-DD39EDA91B46}" type="datetime1">
              <a:rPr lang="en-US" smtClean="0"/>
              <a:t>11/27/2022</a:t>
            </a:fld>
            <a:endParaRPr lang="en-US"/>
          </a:p>
        </p:txBody>
      </p:sp>
      <p:sp>
        <p:nvSpPr>
          <p:cNvPr id="5" name="Footer Placeholder 4"/>
          <p:cNvSpPr>
            <a:spLocks noGrp="1"/>
          </p:cNvSpPr>
          <p:nvPr>
            <p:ph type="ftr" sz="quarter" idx="11"/>
          </p:nvPr>
        </p:nvSpPr>
        <p:spPr/>
        <p:txBody>
          <a:bodyPr/>
          <a:lstStyle/>
          <a:p>
            <a:r>
              <a:rPr lang="en-US"/>
              <a:t>Prasoona_Kallagunta_MBC638_Summer2021</a:t>
            </a:r>
          </a:p>
        </p:txBody>
      </p:sp>
      <p:sp>
        <p:nvSpPr>
          <p:cNvPr id="6" name="Slide Number Placeholder 5"/>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202547238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E33D9-0BF8-48FF-914F-DD39EDA91B46}" type="datetime1">
              <a:rPr lang="en-US" smtClean="0"/>
              <a:t>11/27/2022</a:t>
            </a:fld>
            <a:endParaRPr lang="en-US"/>
          </a:p>
        </p:txBody>
      </p:sp>
      <p:sp>
        <p:nvSpPr>
          <p:cNvPr id="5" name="Footer Placeholder 4"/>
          <p:cNvSpPr>
            <a:spLocks noGrp="1"/>
          </p:cNvSpPr>
          <p:nvPr>
            <p:ph type="ftr" sz="quarter" idx="11"/>
          </p:nvPr>
        </p:nvSpPr>
        <p:spPr/>
        <p:txBody>
          <a:bodyPr/>
          <a:lstStyle/>
          <a:p>
            <a:r>
              <a:rPr lang="en-US"/>
              <a:t>Prasoona_Kallagunta_MBC638_Summer2021</a:t>
            </a:r>
          </a:p>
        </p:txBody>
      </p:sp>
      <p:sp>
        <p:nvSpPr>
          <p:cNvPr id="6" name="Slide Number Placeholder 5"/>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190726420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E33D9-0BF8-48FF-914F-DD39EDA91B46}" type="datetime1">
              <a:rPr lang="en-US" smtClean="0"/>
              <a:t>11/27/2022</a:t>
            </a:fld>
            <a:endParaRPr lang="en-US"/>
          </a:p>
        </p:txBody>
      </p:sp>
      <p:sp>
        <p:nvSpPr>
          <p:cNvPr id="5" name="Footer Placeholder 4"/>
          <p:cNvSpPr>
            <a:spLocks noGrp="1"/>
          </p:cNvSpPr>
          <p:nvPr>
            <p:ph type="ftr" sz="quarter" idx="11"/>
          </p:nvPr>
        </p:nvSpPr>
        <p:spPr/>
        <p:txBody>
          <a:bodyPr/>
          <a:lstStyle/>
          <a:p>
            <a:r>
              <a:rPr lang="en-US"/>
              <a:t>Prasoona_Kallagunta_MBC638_Summer2021</a:t>
            </a:r>
          </a:p>
        </p:txBody>
      </p:sp>
      <p:sp>
        <p:nvSpPr>
          <p:cNvPr id="6" name="Slide Number Placeholder 5"/>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318615860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E33D9-0BF8-48FF-914F-DD39EDA91B46}" type="datetime1">
              <a:rPr lang="en-US" smtClean="0"/>
              <a:t>11/27/2022</a:t>
            </a:fld>
            <a:endParaRPr lang="en-US"/>
          </a:p>
        </p:txBody>
      </p:sp>
      <p:sp>
        <p:nvSpPr>
          <p:cNvPr id="5" name="Footer Placeholder 4"/>
          <p:cNvSpPr>
            <a:spLocks noGrp="1"/>
          </p:cNvSpPr>
          <p:nvPr>
            <p:ph type="ftr" sz="quarter" idx="11"/>
          </p:nvPr>
        </p:nvSpPr>
        <p:spPr/>
        <p:txBody>
          <a:bodyPr/>
          <a:lstStyle/>
          <a:p>
            <a:r>
              <a:rPr lang="en-US"/>
              <a:t>Prasoona_Kallagunta_MBC638_Summer2021</a:t>
            </a:r>
          </a:p>
        </p:txBody>
      </p:sp>
      <p:sp>
        <p:nvSpPr>
          <p:cNvPr id="6" name="Slide Number Placeholder 5"/>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155018078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79F223-2B40-4A08-9D8C-966FC0C10CBC}" type="datetime1">
              <a:rPr lang="en-US" smtClean="0"/>
              <a:t>11/27/2022</a:t>
            </a:fld>
            <a:endParaRPr lang="en-US"/>
          </a:p>
        </p:txBody>
      </p:sp>
      <p:sp>
        <p:nvSpPr>
          <p:cNvPr id="5" name="Footer Placeholder 4"/>
          <p:cNvSpPr>
            <a:spLocks noGrp="1"/>
          </p:cNvSpPr>
          <p:nvPr>
            <p:ph type="ftr" sz="quarter" idx="11"/>
          </p:nvPr>
        </p:nvSpPr>
        <p:spPr/>
        <p:txBody>
          <a:bodyPr/>
          <a:lstStyle/>
          <a:p>
            <a:r>
              <a:rPr lang="en-US"/>
              <a:t>Prasoona_Kallagunta_MBC638_Summer2021</a:t>
            </a:r>
          </a:p>
        </p:txBody>
      </p:sp>
      <p:sp>
        <p:nvSpPr>
          <p:cNvPr id="6" name="Slide Number Placeholder 5"/>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208182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6E33D9-0BF8-48FF-914F-DD39EDA91B46}" type="datetime1">
              <a:rPr lang="en-US" smtClean="0"/>
              <a:t>11/27/2022</a:t>
            </a:fld>
            <a:endParaRPr lang="en-US"/>
          </a:p>
        </p:txBody>
      </p:sp>
      <p:sp>
        <p:nvSpPr>
          <p:cNvPr id="6" name="Footer Placeholder 5"/>
          <p:cNvSpPr>
            <a:spLocks noGrp="1"/>
          </p:cNvSpPr>
          <p:nvPr>
            <p:ph type="ftr" sz="quarter" idx="11"/>
          </p:nvPr>
        </p:nvSpPr>
        <p:spPr/>
        <p:txBody>
          <a:bodyPr/>
          <a:lstStyle/>
          <a:p>
            <a:r>
              <a:rPr lang="en-US"/>
              <a:t>Prasoona_Kallagunta_MBC638_Summer2021</a:t>
            </a:r>
          </a:p>
        </p:txBody>
      </p:sp>
      <p:sp>
        <p:nvSpPr>
          <p:cNvPr id="7" name="Slide Number Placeholder 6"/>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217572077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6E33D9-0BF8-48FF-914F-DD39EDA91B46}" type="datetime1">
              <a:rPr lang="en-US" smtClean="0"/>
              <a:t>11/27/2022</a:t>
            </a:fld>
            <a:endParaRPr lang="en-US"/>
          </a:p>
        </p:txBody>
      </p:sp>
      <p:sp>
        <p:nvSpPr>
          <p:cNvPr id="8" name="Footer Placeholder 7"/>
          <p:cNvSpPr>
            <a:spLocks noGrp="1"/>
          </p:cNvSpPr>
          <p:nvPr>
            <p:ph type="ftr" sz="quarter" idx="11"/>
          </p:nvPr>
        </p:nvSpPr>
        <p:spPr/>
        <p:txBody>
          <a:bodyPr/>
          <a:lstStyle/>
          <a:p>
            <a:r>
              <a:rPr lang="en-US"/>
              <a:t>Prasoona_Kallagunta_MBC638_Summer2021</a:t>
            </a:r>
          </a:p>
        </p:txBody>
      </p:sp>
      <p:sp>
        <p:nvSpPr>
          <p:cNvPr id="9" name="Slide Number Placeholder 8"/>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116364886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03BEFB-3001-4D6E-B4C7-320FF8F5C010}" type="datetime1">
              <a:rPr lang="en-US" smtClean="0"/>
              <a:t>11/27/2022</a:t>
            </a:fld>
            <a:endParaRPr lang="en-US"/>
          </a:p>
        </p:txBody>
      </p:sp>
      <p:sp>
        <p:nvSpPr>
          <p:cNvPr id="4" name="Footer Placeholder 3"/>
          <p:cNvSpPr>
            <a:spLocks noGrp="1"/>
          </p:cNvSpPr>
          <p:nvPr>
            <p:ph type="ftr" sz="quarter" idx="11"/>
          </p:nvPr>
        </p:nvSpPr>
        <p:spPr/>
        <p:txBody>
          <a:bodyPr/>
          <a:lstStyle/>
          <a:p>
            <a:r>
              <a:rPr lang="en-US"/>
              <a:t>Prasoona_Kallagunta_MBC638_Summer2021</a:t>
            </a:r>
          </a:p>
        </p:txBody>
      </p:sp>
      <p:sp>
        <p:nvSpPr>
          <p:cNvPr id="5" name="Slide Number Placeholder 4"/>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189928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BFD13-F930-41CC-A53D-BD54FCC641D2}" type="datetime1">
              <a:rPr lang="en-US" smtClean="0"/>
              <a:t>11/27/2022</a:t>
            </a:fld>
            <a:endParaRPr lang="en-US"/>
          </a:p>
        </p:txBody>
      </p:sp>
      <p:sp>
        <p:nvSpPr>
          <p:cNvPr id="3" name="Footer Placeholder 2"/>
          <p:cNvSpPr>
            <a:spLocks noGrp="1"/>
          </p:cNvSpPr>
          <p:nvPr>
            <p:ph type="ftr" sz="quarter" idx="11"/>
          </p:nvPr>
        </p:nvSpPr>
        <p:spPr/>
        <p:txBody>
          <a:bodyPr/>
          <a:lstStyle/>
          <a:p>
            <a:r>
              <a:rPr lang="en-US"/>
              <a:t>Prasoona_Kallagunta_MBC638_Summer2021</a:t>
            </a:r>
          </a:p>
        </p:txBody>
      </p:sp>
      <p:sp>
        <p:nvSpPr>
          <p:cNvPr id="4" name="Slide Number Placeholder 3"/>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276848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E33D9-0BF8-48FF-914F-DD39EDA91B46}" type="datetime1">
              <a:rPr lang="en-US" smtClean="0"/>
              <a:t>11/27/2022</a:t>
            </a:fld>
            <a:endParaRPr lang="en-US"/>
          </a:p>
        </p:txBody>
      </p:sp>
      <p:sp>
        <p:nvSpPr>
          <p:cNvPr id="6" name="Footer Placeholder 5"/>
          <p:cNvSpPr>
            <a:spLocks noGrp="1"/>
          </p:cNvSpPr>
          <p:nvPr>
            <p:ph type="ftr" sz="quarter" idx="11"/>
          </p:nvPr>
        </p:nvSpPr>
        <p:spPr/>
        <p:txBody>
          <a:bodyPr/>
          <a:lstStyle/>
          <a:p>
            <a:r>
              <a:rPr lang="en-US"/>
              <a:t>Prasoona_Kallagunta_MBC638_Summer2021</a:t>
            </a:r>
          </a:p>
        </p:txBody>
      </p:sp>
      <p:sp>
        <p:nvSpPr>
          <p:cNvPr id="7" name="Slide Number Placeholder 6"/>
          <p:cNvSpPr>
            <a:spLocks noGrp="1"/>
          </p:cNvSpPr>
          <p:nvPr>
            <p:ph type="sldNum" sz="quarter" idx="12"/>
          </p:nvPr>
        </p:nvSpPr>
        <p:spPr/>
        <p:txBody>
          <a:bodyPr/>
          <a:lstStyle/>
          <a:p>
            <a:fld id="{777F648B-1C62-438C-8647-0C7A9737720D}" type="slidenum">
              <a:rPr lang="en-US" smtClean="0"/>
              <a:t>‹#›</a:t>
            </a:fld>
            <a:endParaRPr lang="en-US"/>
          </a:p>
        </p:txBody>
      </p:sp>
    </p:spTree>
    <p:extLst>
      <p:ext uri="{BB962C8B-B14F-4D97-AF65-F5344CB8AC3E}">
        <p14:creationId xmlns:p14="http://schemas.microsoft.com/office/powerpoint/2010/main" val="309536754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Prasoona_Kallagunta_MBC638_Summer2021</a:t>
            </a:r>
          </a:p>
        </p:txBody>
      </p:sp>
      <p:sp>
        <p:nvSpPr>
          <p:cNvPr id="7" name="Slide Number Placeholder 6"/>
          <p:cNvSpPr>
            <a:spLocks noGrp="1"/>
          </p:cNvSpPr>
          <p:nvPr>
            <p:ph type="sldNum" sz="quarter" idx="12"/>
          </p:nvPr>
        </p:nvSpPr>
        <p:spPr/>
        <p:txBody>
          <a:bodyPr/>
          <a:lstStyle/>
          <a:p>
            <a:fld id="{777F648B-1C62-438C-8647-0C7A9737720D}" type="slidenum">
              <a:rPr lang="en-US" smtClean="0"/>
              <a:t>‹#›</a:t>
            </a:fld>
            <a:endParaRPr lang="en-US"/>
          </a:p>
        </p:txBody>
      </p:sp>
      <p:sp>
        <p:nvSpPr>
          <p:cNvPr id="5" name="Date Placeholder 4"/>
          <p:cNvSpPr>
            <a:spLocks noGrp="1"/>
          </p:cNvSpPr>
          <p:nvPr>
            <p:ph type="dt" sz="half" idx="10"/>
          </p:nvPr>
        </p:nvSpPr>
        <p:spPr/>
        <p:txBody>
          <a:bodyPr/>
          <a:lstStyle/>
          <a:p>
            <a:fld id="{C56E33D9-0BF8-48FF-914F-DD39EDA91B46}" type="datetime1">
              <a:rPr lang="en-US" smtClean="0"/>
              <a:t>11/27/2022</a:t>
            </a:fld>
            <a:endParaRPr lang="en-US"/>
          </a:p>
        </p:txBody>
      </p:sp>
    </p:spTree>
    <p:extLst>
      <p:ext uri="{BB962C8B-B14F-4D97-AF65-F5344CB8AC3E}">
        <p14:creationId xmlns:p14="http://schemas.microsoft.com/office/powerpoint/2010/main" val="326191334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6E33D9-0BF8-48FF-914F-DD39EDA91B46}" type="datetime1">
              <a:rPr lang="en-US" smtClean="0"/>
              <a:t>11/27/2022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Prasoona_Kallagunta_MBC638_Summer2021</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7F648B-1C62-438C-8647-0C7A9737720D}" type="slidenum">
              <a:rPr lang="en-US" smtClean="0"/>
              <a:t>‹#›</a:t>
            </a:fld>
            <a:endParaRPr lang="en-US"/>
          </a:p>
        </p:txBody>
      </p:sp>
    </p:spTree>
    <p:extLst>
      <p:ext uri="{BB962C8B-B14F-4D97-AF65-F5344CB8AC3E}">
        <p14:creationId xmlns:p14="http://schemas.microsoft.com/office/powerpoint/2010/main" val="2294573365"/>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wsleephealth.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6B14-555D-4D40-A605-9D2D859D0EDD}"/>
              </a:ext>
            </a:extLst>
          </p:cNvPr>
          <p:cNvSpPr>
            <a:spLocks noGrp="1"/>
          </p:cNvSpPr>
          <p:nvPr>
            <p:ph type="ctrTitle"/>
          </p:nvPr>
        </p:nvSpPr>
        <p:spPr>
          <a:xfrm>
            <a:off x="1735282" y="406400"/>
            <a:ext cx="8382000" cy="674255"/>
          </a:xfrm>
        </p:spPr>
        <p:txBody>
          <a:bodyPr>
            <a:normAutofit fontScale="90000"/>
          </a:bodyPr>
          <a:lstStyle/>
          <a:p>
            <a:pPr algn="ctr"/>
            <a:r>
              <a:rPr lang="en-US" sz="4000" dirty="0">
                <a:solidFill>
                  <a:schemeClr val="tx1"/>
                </a:solidFill>
              </a:rPr>
              <a:t>PROCESS IMPROVEMENT PROJECT</a:t>
            </a:r>
          </a:p>
        </p:txBody>
      </p:sp>
      <p:sp>
        <p:nvSpPr>
          <p:cNvPr id="3" name="Subtitle 2">
            <a:extLst>
              <a:ext uri="{FF2B5EF4-FFF2-40B4-BE49-F238E27FC236}">
                <a16:creationId xmlns:a16="http://schemas.microsoft.com/office/drawing/2014/main" id="{B1E80944-2CBD-4AC6-8D5A-16B0C4AAB429}"/>
              </a:ext>
            </a:extLst>
          </p:cNvPr>
          <p:cNvSpPr>
            <a:spLocks noGrp="1"/>
          </p:cNvSpPr>
          <p:nvPr>
            <p:ph type="subTitle" idx="1"/>
          </p:nvPr>
        </p:nvSpPr>
        <p:spPr>
          <a:xfrm>
            <a:off x="675409" y="2784764"/>
            <a:ext cx="3667991" cy="764165"/>
          </a:xfrm>
        </p:spPr>
        <p:txBody>
          <a:bodyPr>
            <a:normAutofit/>
          </a:bodyPr>
          <a:lstStyle/>
          <a:p>
            <a:r>
              <a:rPr lang="en-US" dirty="0"/>
              <a:t>SLEEP(Self) QUALITY IMPROVEMENT</a:t>
            </a:r>
          </a:p>
        </p:txBody>
      </p:sp>
      <p:sp>
        <p:nvSpPr>
          <p:cNvPr id="6" name="Footer Placeholder 5">
            <a:extLst>
              <a:ext uri="{FF2B5EF4-FFF2-40B4-BE49-F238E27FC236}">
                <a16:creationId xmlns:a16="http://schemas.microsoft.com/office/drawing/2014/main" id="{414F414E-CEAF-43BA-88EA-95C3AA85701B}"/>
              </a:ext>
            </a:extLst>
          </p:cNvPr>
          <p:cNvSpPr>
            <a:spLocks noGrp="1"/>
          </p:cNvSpPr>
          <p:nvPr>
            <p:ph type="ftr" sz="quarter" idx="11"/>
          </p:nvPr>
        </p:nvSpPr>
        <p:spPr>
          <a:xfrm>
            <a:off x="8094096" y="6451601"/>
            <a:ext cx="3841192" cy="153386"/>
          </a:xfrm>
        </p:spPr>
        <p:txBody>
          <a:bodyPr/>
          <a:lstStyle/>
          <a:p>
            <a:r>
              <a:rPr lang="en-US" dirty="0"/>
              <a:t>Prasoona_Kallagunta_MBC638_Summer2021</a:t>
            </a:r>
          </a:p>
        </p:txBody>
      </p:sp>
      <p:sp>
        <p:nvSpPr>
          <p:cNvPr id="7" name="Slide Number Placeholder 6">
            <a:extLst>
              <a:ext uri="{FF2B5EF4-FFF2-40B4-BE49-F238E27FC236}">
                <a16:creationId xmlns:a16="http://schemas.microsoft.com/office/drawing/2014/main" id="{DC19B2A7-D469-4C5C-9649-4618DA13E01C}"/>
              </a:ext>
            </a:extLst>
          </p:cNvPr>
          <p:cNvSpPr>
            <a:spLocks noGrp="1"/>
          </p:cNvSpPr>
          <p:nvPr>
            <p:ph type="sldNum" sz="quarter" idx="12"/>
          </p:nvPr>
        </p:nvSpPr>
        <p:spPr>
          <a:xfrm>
            <a:off x="8610599" y="6356350"/>
            <a:ext cx="3258845" cy="365125"/>
          </a:xfrm>
        </p:spPr>
        <p:txBody>
          <a:bodyPr/>
          <a:lstStyle/>
          <a:p>
            <a:fld id="{777F648B-1C62-438C-8647-0C7A9737720D}" type="slidenum">
              <a:rPr lang="en-US" smtClean="0"/>
              <a:t>1</a:t>
            </a:fld>
            <a:endParaRPr lang="en-US" dirty="0"/>
          </a:p>
        </p:txBody>
      </p:sp>
      <p:pic>
        <p:nvPicPr>
          <p:cNvPr id="5" name="Picture 4" descr="A picture containing diagram&#10;&#10;Description automatically generated">
            <a:extLst>
              <a:ext uri="{FF2B5EF4-FFF2-40B4-BE49-F238E27FC236}">
                <a16:creationId xmlns:a16="http://schemas.microsoft.com/office/drawing/2014/main" id="{5629269B-41B0-475D-AB16-E0531CA79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354" y="3672042"/>
            <a:ext cx="2585334" cy="1302338"/>
          </a:xfrm>
          <a:prstGeom prst="rect">
            <a:avLst/>
          </a:prstGeom>
        </p:spPr>
      </p:pic>
    </p:spTree>
    <p:extLst>
      <p:ext uri="{BB962C8B-B14F-4D97-AF65-F5344CB8AC3E}">
        <p14:creationId xmlns:p14="http://schemas.microsoft.com/office/powerpoint/2010/main" val="222412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451514"/>
            <a:ext cx="10078248" cy="517230"/>
          </a:xfrm>
        </p:spPr>
        <p:txBody>
          <a:bodyPr>
            <a:normAutofit fontScale="90000"/>
          </a:bodyPr>
          <a:lstStyle/>
          <a:p>
            <a:r>
              <a:rPr lang="en-US" dirty="0">
                <a:solidFill>
                  <a:schemeClr val="tx1"/>
                </a:solidFill>
              </a:rPr>
              <a:t>PARETO CHART</a:t>
            </a:r>
          </a:p>
        </p:txBody>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10</a:t>
            </a:fld>
            <a:endParaRPr lang="en-US"/>
          </a:p>
        </p:txBody>
      </p:sp>
      <p:sp>
        <p:nvSpPr>
          <p:cNvPr id="7" name="TextBox 6">
            <a:extLst>
              <a:ext uri="{FF2B5EF4-FFF2-40B4-BE49-F238E27FC236}">
                <a16:creationId xmlns:a16="http://schemas.microsoft.com/office/drawing/2014/main" id="{ACFF2B85-FD3C-4B15-8D94-02C6035B0A21}"/>
              </a:ext>
            </a:extLst>
          </p:cNvPr>
          <p:cNvSpPr txBox="1"/>
          <p:nvPr/>
        </p:nvSpPr>
        <p:spPr>
          <a:xfrm>
            <a:off x="10067278" y="128829"/>
            <a:ext cx="1069758" cy="369332"/>
          </a:xfrm>
          <a:prstGeom prst="rect">
            <a:avLst/>
          </a:prstGeom>
          <a:noFill/>
        </p:spPr>
        <p:txBody>
          <a:bodyPr wrap="square">
            <a:spAutoFit/>
          </a:bodyPr>
          <a:lstStyle/>
          <a:p>
            <a:r>
              <a:rPr lang="en-US" dirty="0">
                <a:solidFill>
                  <a:schemeClr val="tx1"/>
                </a:solidFill>
              </a:rPr>
              <a:t>D</a:t>
            </a:r>
            <a:r>
              <a:rPr lang="en-US" u="sng" dirty="0">
                <a:solidFill>
                  <a:schemeClr val="tx1"/>
                </a:solidFill>
              </a:rPr>
              <a:t>M</a:t>
            </a:r>
            <a:r>
              <a:rPr lang="en-US" dirty="0">
                <a:solidFill>
                  <a:schemeClr val="tx1"/>
                </a:solidFill>
              </a:rPr>
              <a:t>AIC</a:t>
            </a:r>
          </a:p>
        </p:txBody>
      </p:sp>
      <p:sp>
        <p:nvSpPr>
          <p:cNvPr id="10" name="TextBox 9">
            <a:extLst>
              <a:ext uri="{FF2B5EF4-FFF2-40B4-BE49-F238E27FC236}">
                <a16:creationId xmlns:a16="http://schemas.microsoft.com/office/drawing/2014/main" id="{912A8A48-9FCF-4240-B74C-C2ACCD9FD18E}"/>
              </a:ext>
            </a:extLst>
          </p:cNvPr>
          <p:cNvSpPr txBox="1"/>
          <p:nvPr/>
        </p:nvSpPr>
        <p:spPr>
          <a:xfrm>
            <a:off x="4935985" y="5159511"/>
            <a:ext cx="5922513" cy="1569660"/>
          </a:xfrm>
          <a:prstGeom prst="rect">
            <a:avLst/>
          </a:prstGeom>
          <a:noFill/>
        </p:spPr>
        <p:txBody>
          <a:bodyPr wrap="square" rtlCol="0">
            <a:spAutoFit/>
          </a:bodyPr>
          <a:lstStyle/>
          <a:p>
            <a:r>
              <a:rPr lang="en-US" sz="1200" dirty="0"/>
              <a:t>Pareto chart measurement is really helpful and handy to derive certain understandings in a logical manner</a:t>
            </a:r>
          </a:p>
          <a:p>
            <a:endParaRPr lang="en-US" sz="1200" dirty="0"/>
          </a:p>
          <a:p>
            <a:pPr marL="171450" indent="-171450">
              <a:buFont typeface="Wingdings" panose="05000000000000000000" pitchFamily="2" charset="2"/>
              <a:buChar char="q"/>
            </a:pPr>
            <a:r>
              <a:rPr lang="en-US" sz="1200" dirty="0"/>
              <a:t>The graph touches 100% of the frequency when my caffeine in take was 8 ounces and after 6 PM</a:t>
            </a:r>
          </a:p>
          <a:p>
            <a:pPr marL="171450" indent="-171450">
              <a:buFont typeface="Wingdings" panose="05000000000000000000" pitchFamily="2" charset="2"/>
              <a:buChar char="q"/>
            </a:pPr>
            <a:r>
              <a:rPr lang="en-US" sz="1200" dirty="0"/>
              <a:t>This also provides an insight how caffeine influence is impacting the sleep patterns</a:t>
            </a:r>
          </a:p>
          <a:p>
            <a:pPr marL="171450" indent="-171450">
              <a:buFont typeface="Wingdings" panose="05000000000000000000" pitchFamily="2" charset="2"/>
              <a:buChar char="q"/>
            </a:pPr>
            <a:endParaRPr lang="en-US" sz="1200" dirty="0"/>
          </a:p>
        </p:txBody>
      </p:sp>
      <p:pic>
        <p:nvPicPr>
          <p:cNvPr id="14" name="Picture 13">
            <a:extLst>
              <a:ext uri="{FF2B5EF4-FFF2-40B4-BE49-F238E27FC236}">
                <a16:creationId xmlns:a16="http://schemas.microsoft.com/office/drawing/2014/main" id="{76EC576E-781E-4284-B0AE-4F93DF98C120}"/>
              </a:ext>
            </a:extLst>
          </p:cNvPr>
          <p:cNvPicPr>
            <a:picLocks noChangeAspect="1"/>
          </p:cNvPicPr>
          <p:nvPr/>
        </p:nvPicPr>
        <p:blipFill>
          <a:blip r:embed="rId2"/>
          <a:stretch>
            <a:fillRect/>
          </a:stretch>
        </p:blipFill>
        <p:spPr>
          <a:xfrm>
            <a:off x="1049662" y="1128795"/>
            <a:ext cx="7541001" cy="3870665"/>
          </a:xfrm>
          <a:prstGeom prst="rect">
            <a:avLst/>
          </a:prstGeom>
        </p:spPr>
      </p:pic>
    </p:spTree>
    <p:extLst>
      <p:ext uri="{BB962C8B-B14F-4D97-AF65-F5344CB8AC3E}">
        <p14:creationId xmlns:p14="http://schemas.microsoft.com/office/powerpoint/2010/main" val="372202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451514"/>
            <a:ext cx="4244308" cy="517229"/>
          </a:xfrm>
        </p:spPr>
        <p:txBody>
          <a:bodyPr>
            <a:normAutofit fontScale="90000"/>
          </a:bodyPr>
          <a:lstStyle/>
          <a:p>
            <a:r>
              <a:rPr lang="en-US" dirty="0">
                <a:solidFill>
                  <a:schemeClr val="tx1"/>
                </a:solidFill>
              </a:rPr>
              <a:t>CHI SQUARE TEST </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11</a:t>
            </a:fld>
            <a:endParaRPr lang="en-US"/>
          </a:p>
        </p:txBody>
      </p:sp>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TextBox 9">
            <a:extLst>
              <a:ext uri="{FF2B5EF4-FFF2-40B4-BE49-F238E27FC236}">
                <a16:creationId xmlns:a16="http://schemas.microsoft.com/office/drawing/2014/main" id="{80457074-9C6A-4A2D-A45C-F7C087F57C5B}"/>
              </a:ext>
            </a:extLst>
          </p:cNvPr>
          <p:cNvSpPr txBox="1"/>
          <p:nvPr/>
        </p:nvSpPr>
        <p:spPr>
          <a:xfrm>
            <a:off x="10067278" y="128829"/>
            <a:ext cx="1069758" cy="369332"/>
          </a:xfrm>
          <a:prstGeom prst="rect">
            <a:avLst/>
          </a:prstGeom>
          <a:noFill/>
        </p:spPr>
        <p:txBody>
          <a:bodyPr wrap="square">
            <a:spAutoFit/>
          </a:bodyPr>
          <a:lstStyle/>
          <a:p>
            <a:r>
              <a:rPr lang="en-US" dirty="0">
                <a:solidFill>
                  <a:schemeClr val="tx1"/>
                </a:solidFill>
              </a:rPr>
              <a:t>DM</a:t>
            </a:r>
            <a:r>
              <a:rPr lang="en-US" u="sng" dirty="0">
                <a:solidFill>
                  <a:schemeClr val="tx1"/>
                </a:solidFill>
              </a:rPr>
              <a:t>A</a:t>
            </a:r>
            <a:r>
              <a:rPr lang="en-US" dirty="0">
                <a:solidFill>
                  <a:schemeClr val="tx1"/>
                </a:solidFill>
              </a:rPr>
              <a:t>IC</a:t>
            </a:r>
          </a:p>
        </p:txBody>
      </p:sp>
      <p:sp>
        <p:nvSpPr>
          <p:cNvPr id="6" name="Explosion: 14 Points 5">
            <a:extLst>
              <a:ext uri="{FF2B5EF4-FFF2-40B4-BE49-F238E27FC236}">
                <a16:creationId xmlns:a16="http://schemas.microsoft.com/office/drawing/2014/main" id="{747BEE7F-25B1-432F-A52B-7C9157D3D508}"/>
              </a:ext>
            </a:extLst>
          </p:cNvPr>
          <p:cNvSpPr/>
          <p:nvPr/>
        </p:nvSpPr>
        <p:spPr>
          <a:xfrm>
            <a:off x="1049416" y="1213812"/>
            <a:ext cx="568171" cy="51722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8C202DF-69E2-4AC5-9066-2268CB5831BA}"/>
              </a:ext>
            </a:extLst>
          </p:cNvPr>
          <p:cNvSpPr txBox="1"/>
          <p:nvPr/>
        </p:nvSpPr>
        <p:spPr>
          <a:xfrm>
            <a:off x="1617587" y="1313895"/>
            <a:ext cx="8630946" cy="523220"/>
          </a:xfrm>
          <a:prstGeom prst="rect">
            <a:avLst/>
          </a:prstGeom>
          <a:noFill/>
        </p:spPr>
        <p:txBody>
          <a:bodyPr wrap="square" rtlCol="0">
            <a:spAutoFit/>
          </a:bodyPr>
          <a:lstStyle/>
          <a:p>
            <a:r>
              <a:rPr lang="en-US" sz="1400" dirty="0"/>
              <a:t>Based on the learnings in the class in wished to experiment my project with the “hypothesis” and will it give me the result instead of testing with caffeine influence, I did with days of the week and weekends.</a:t>
            </a:r>
          </a:p>
        </p:txBody>
      </p:sp>
      <p:sp>
        <p:nvSpPr>
          <p:cNvPr id="12" name="TextBox 11">
            <a:extLst>
              <a:ext uri="{FF2B5EF4-FFF2-40B4-BE49-F238E27FC236}">
                <a16:creationId xmlns:a16="http://schemas.microsoft.com/office/drawing/2014/main" id="{4778BF3E-6134-41AD-9F1A-972373F6E4BE}"/>
              </a:ext>
            </a:extLst>
          </p:cNvPr>
          <p:cNvSpPr txBox="1"/>
          <p:nvPr/>
        </p:nvSpPr>
        <p:spPr>
          <a:xfrm>
            <a:off x="1074691" y="2003539"/>
            <a:ext cx="3443056" cy="523220"/>
          </a:xfrm>
          <a:prstGeom prst="rect">
            <a:avLst/>
          </a:prstGeom>
          <a:noFill/>
        </p:spPr>
        <p:txBody>
          <a:bodyPr wrap="square" rtlCol="0">
            <a:spAutoFit/>
          </a:bodyPr>
          <a:lstStyle/>
          <a:p>
            <a:r>
              <a:rPr lang="en-US" sz="1400" dirty="0"/>
              <a:t>Hypothesis Statement</a:t>
            </a:r>
          </a:p>
          <a:p>
            <a:endParaRPr lang="en-US" sz="1400" dirty="0"/>
          </a:p>
        </p:txBody>
      </p:sp>
      <p:pic>
        <p:nvPicPr>
          <p:cNvPr id="15" name="Picture 14">
            <a:extLst>
              <a:ext uri="{FF2B5EF4-FFF2-40B4-BE49-F238E27FC236}">
                <a16:creationId xmlns:a16="http://schemas.microsoft.com/office/drawing/2014/main" id="{13C0F454-EBEF-451A-8298-BF1007ACB8A3}"/>
              </a:ext>
            </a:extLst>
          </p:cNvPr>
          <p:cNvPicPr>
            <a:picLocks noChangeAspect="1"/>
          </p:cNvPicPr>
          <p:nvPr/>
        </p:nvPicPr>
        <p:blipFill>
          <a:blip r:embed="rId2"/>
          <a:stretch>
            <a:fillRect/>
          </a:stretch>
        </p:blipFill>
        <p:spPr>
          <a:xfrm>
            <a:off x="1092056" y="2275478"/>
            <a:ext cx="6934200" cy="466725"/>
          </a:xfrm>
          <a:prstGeom prst="rect">
            <a:avLst/>
          </a:prstGeom>
        </p:spPr>
      </p:pic>
      <p:pic>
        <p:nvPicPr>
          <p:cNvPr id="17" name="Picture 16">
            <a:extLst>
              <a:ext uri="{FF2B5EF4-FFF2-40B4-BE49-F238E27FC236}">
                <a16:creationId xmlns:a16="http://schemas.microsoft.com/office/drawing/2014/main" id="{52D7B223-C98B-4BB4-AFA9-BED046C0FCC8}"/>
              </a:ext>
            </a:extLst>
          </p:cNvPr>
          <p:cNvPicPr>
            <a:picLocks noChangeAspect="1"/>
          </p:cNvPicPr>
          <p:nvPr/>
        </p:nvPicPr>
        <p:blipFill>
          <a:blip r:embed="rId3"/>
          <a:stretch>
            <a:fillRect/>
          </a:stretch>
        </p:blipFill>
        <p:spPr>
          <a:xfrm>
            <a:off x="1049416" y="3070109"/>
            <a:ext cx="9648176" cy="1437660"/>
          </a:xfrm>
          <a:prstGeom prst="rect">
            <a:avLst/>
          </a:prstGeom>
        </p:spPr>
      </p:pic>
      <p:sp>
        <p:nvSpPr>
          <p:cNvPr id="18" name="TextBox 17">
            <a:extLst>
              <a:ext uri="{FF2B5EF4-FFF2-40B4-BE49-F238E27FC236}">
                <a16:creationId xmlns:a16="http://schemas.microsoft.com/office/drawing/2014/main" id="{FF890339-171B-41C1-A53C-08CB44DA1C58}"/>
              </a:ext>
            </a:extLst>
          </p:cNvPr>
          <p:cNvSpPr txBox="1"/>
          <p:nvPr/>
        </p:nvSpPr>
        <p:spPr>
          <a:xfrm>
            <a:off x="1027267" y="4574065"/>
            <a:ext cx="922126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dirty="0"/>
              <a:t>I did the analysis by taking the sample size of “22” days as the approximate good value to calculate is 20 from the sample size calculations in measure phase</a:t>
            </a:r>
          </a:p>
        </p:txBody>
      </p:sp>
    </p:spTree>
    <p:extLst>
      <p:ext uri="{BB962C8B-B14F-4D97-AF65-F5344CB8AC3E}">
        <p14:creationId xmlns:p14="http://schemas.microsoft.com/office/powerpoint/2010/main" val="319484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AE2B-8EDB-497C-BD86-5615C20FC0AC}"/>
              </a:ext>
            </a:extLst>
          </p:cNvPr>
          <p:cNvSpPr>
            <a:spLocks noGrp="1"/>
          </p:cNvSpPr>
          <p:nvPr>
            <p:ph type="title"/>
          </p:nvPr>
        </p:nvSpPr>
        <p:spPr>
          <a:xfrm>
            <a:off x="559293" y="451513"/>
            <a:ext cx="8714709" cy="569419"/>
          </a:xfrm>
        </p:spPr>
        <p:txBody>
          <a:bodyPr>
            <a:normAutofit fontScale="90000"/>
          </a:bodyPr>
          <a:lstStyle/>
          <a:p>
            <a:r>
              <a:rPr lang="en-US">
                <a:solidFill>
                  <a:schemeClr val="tx1"/>
                </a:solidFill>
              </a:rPr>
              <a:t>Regression Before Process Improvement</a:t>
            </a:r>
            <a:endParaRPr lang="en-US" dirty="0">
              <a:solidFill>
                <a:schemeClr val="tx1"/>
              </a:solidFill>
            </a:endParaRPr>
          </a:p>
        </p:txBody>
      </p:sp>
      <p:sp>
        <p:nvSpPr>
          <p:cNvPr id="4" name="Footer Placeholder 3">
            <a:extLst>
              <a:ext uri="{FF2B5EF4-FFF2-40B4-BE49-F238E27FC236}">
                <a16:creationId xmlns:a16="http://schemas.microsoft.com/office/drawing/2014/main" id="{687BD425-7D80-4CEA-A21D-A70C809EE5A1}"/>
              </a:ext>
            </a:extLst>
          </p:cNvPr>
          <p:cNvSpPr>
            <a:spLocks noGrp="1"/>
          </p:cNvSpPr>
          <p:nvPr>
            <p:ph type="ftr" sz="quarter" idx="11"/>
          </p:nvPr>
        </p:nvSpPr>
        <p:spPr/>
        <p:txBody>
          <a:bodyPr/>
          <a:lstStyle/>
          <a:p>
            <a:r>
              <a:rPr lang="en-US"/>
              <a:t>Prasoona_Kallagunta_MBC638_Summer2021</a:t>
            </a:r>
          </a:p>
        </p:txBody>
      </p:sp>
      <p:sp>
        <p:nvSpPr>
          <p:cNvPr id="5" name="Slide Number Placeholder 4">
            <a:extLst>
              <a:ext uri="{FF2B5EF4-FFF2-40B4-BE49-F238E27FC236}">
                <a16:creationId xmlns:a16="http://schemas.microsoft.com/office/drawing/2014/main" id="{E6038556-1185-4EFB-836A-2E9AC9F7E88B}"/>
              </a:ext>
            </a:extLst>
          </p:cNvPr>
          <p:cNvSpPr>
            <a:spLocks noGrp="1"/>
          </p:cNvSpPr>
          <p:nvPr>
            <p:ph type="sldNum" sz="quarter" idx="12"/>
          </p:nvPr>
        </p:nvSpPr>
        <p:spPr/>
        <p:txBody>
          <a:bodyPr/>
          <a:lstStyle/>
          <a:p>
            <a:fld id="{777F648B-1C62-438C-8647-0C7A9737720D}" type="slidenum">
              <a:rPr lang="en-US" smtClean="0"/>
              <a:t>12</a:t>
            </a:fld>
            <a:endParaRPr lang="en-US"/>
          </a:p>
        </p:txBody>
      </p:sp>
      <p:pic>
        <p:nvPicPr>
          <p:cNvPr id="7" name="Picture 6">
            <a:extLst>
              <a:ext uri="{FF2B5EF4-FFF2-40B4-BE49-F238E27FC236}">
                <a16:creationId xmlns:a16="http://schemas.microsoft.com/office/drawing/2014/main" id="{CE93A960-ACC6-43D0-9AD2-E4ED54D7BDAF}"/>
              </a:ext>
            </a:extLst>
          </p:cNvPr>
          <p:cNvPicPr>
            <a:picLocks noChangeAspect="1"/>
          </p:cNvPicPr>
          <p:nvPr/>
        </p:nvPicPr>
        <p:blipFill>
          <a:blip r:embed="rId2"/>
          <a:stretch>
            <a:fillRect/>
          </a:stretch>
        </p:blipFill>
        <p:spPr>
          <a:xfrm>
            <a:off x="677334" y="949912"/>
            <a:ext cx="4944862" cy="3473044"/>
          </a:xfrm>
          <a:prstGeom prst="rect">
            <a:avLst/>
          </a:prstGeom>
        </p:spPr>
      </p:pic>
      <p:pic>
        <p:nvPicPr>
          <p:cNvPr id="9" name="Picture 8">
            <a:extLst>
              <a:ext uri="{FF2B5EF4-FFF2-40B4-BE49-F238E27FC236}">
                <a16:creationId xmlns:a16="http://schemas.microsoft.com/office/drawing/2014/main" id="{357F7045-4B61-473D-AA12-56C84B5EA3B5}"/>
              </a:ext>
            </a:extLst>
          </p:cNvPr>
          <p:cNvPicPr>
            <a:picLocks noChangeAspect="1"/>
          </p:cNvPicPr>
          <p:nvPr/>
        </p:nvPicPr>
        <p:blipFill>
          <a:blip r:embed="rId3"/>
          <a:stretch>
            <a:fillRect/>
          </a:stretch>
        </p:blipFill>
        <p:spPr>
          <a:xfrm>
            <a:off x="5740237" y="1020932"/>
            <a:ext cx="4457700" cy="4972050"/>
          </a:xfrm>
          <a:prstGeom prst="rect">
            <a:avLst/>
          </a:prstGeom>
        </p:spPr>
      </p:pic>
    </p:spTree>
    <p:extLst>
      <p:ext uri="{BB962C8B-B14F-4D97-AF65-F5344CB8AC3E}">
        <p14:creationId xmlns:p14="http://schemas.microsoft.com/office/powerpoint/2010/main" val="24506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451514"/>
            <a:ext cx="7946296" cy="517230"/>
          </a:xfrm>
        </p:spPr>
        <p:txBody>
          <a:bodyPr>
            <a:normAutofit fontScale="90000"/>
          </a:bodyPr>
          <a:lstStyle/>
          <a:p>
            <a:r>
              <a:rPr lang="en-US" dirty="0">
                <a:solidFill>
                  <a:schemeClr val="tx1"/>
                </a:solidFill>
              </a:rPr>
              <a:t>Regression After Process Improvement</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13</a:t>
            </a:fld>
            <a:endParaRPr lang="en-US"/>
          </a:p>
        </p:txBody>
      </p:sp>
      <p:pic>
        <p:nvPicPr>
          <p:cNvPr id="13" name="Content Placeholder 12">
            <a:extLst>
              <a:ext uri="{FF2B5EF4-FFF2-40B4-BE49-F238E27FC236}">
                <a16:creationId xmlns:a16="http://schemas.microsoft.com/office/drawing/2014/main" id="{D6B98749-B198-4EE1-850A-A924985D5FC9}"/>
              </a:ext>
            </a:extLst>
          </p:cNvPr>
          <p:cNvPicPr>
            <a:picLocks noGrp="1" noChangeAspect="1"/>
          </p:cNvPicPr>
          <p:nvPr>
            <p:ph idx="1"/>
          </p:nvPr>
        </p:nvPicPr>
        <p:blipFill>
          <a:blip r:embed="rId2"/>
          <a:stretch>
            <a:fillRect/>
          </a:stretch>
        </p:blipFill>
        <p:spPr>
          <a:xfrm>
            <a:off x="1016857" y="1123688"/>
            <a:ext cx="4291990" cy="2305312"/>
          </a:xfrm>
        </p:spPr>
      </p:pic>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8DEFD791-6824-4520-BE92-429E5126F579}"/>
              </a:ext>
            </a:extLst>
          </p:cNvPr>
          <p:cNvSpPr txBox="1"/>
          <p:nvPr/>
        </p:nvSpPr>
        <p:spPr>
          <a:xfrm>
            <a:off x="10111666" y="239697"/>
            <a:ext cx="1025370" cy="369332"/>
          </a:xfrm>
          <a:prstGeom prst="rect">
            <a:avLst/>
          </a:prstGeom>
          <a:noFill/>
        </p:spPr>
        <p:txBody>
          <a:bodyPr wrap="square">
            <a:spAutoFit/>
          </a:bodyPr>
          <a:lstStyle/>
          <a:p>
            <a:r>
              <a:rPr lang="en-US" dirty="0">
                <a:solidFill>
                  <a:schemeClr val="tx1"/>
                </a:solidFill>
              </a:rPr>
              <a:t>DMA</a:t>
            </a:r>
            <a:r>
              <a:rPr lang="en-US" u="sng" dirty="0">
                <a:solidFill>
                  <a:schemeClr val="tx1"/>
                </a:solidFill>
              </a:rPr>
              <a:t>I</a:t>
            </a:r>
            <a:r>
              <a:rPr lang="en-US" dirty="0">
                <a:solidFill>
                  <a:schemeClr val="tx1"/>
                </a:solidFill>
              </a:rPr>
              <a:t>C</a:t>
            </a:r>
          </a:p>
        </p:txBody>
      </p:sp>
      <p:pic>
        <p:nvPicPr>
          <p:cNvPr id="15" name="Picture 14">
            <a:extLst>
              <a:ext uri="{FF2B5EF4-FFF2-40B4-BE49-F238E27FC236}">
                <a16:creationId xmlns:a16="http://schemas.microsoft.com/office/drawing/2014/main" id="{BB59536E-7858-45E6-8AE6-D1E318670ED9}"/>
              </a:ext>
            </a:extLst>
          </p:cNvPr>
          <p:cNvPicPr>
            <a:picLocks noChangeAspect="1"/>
          </p:cNvPicPr>
          <p:nvPr/>
        </p:nvPicPr>
        <p:blipFill>
          <a:blip r:embed="rId3"/>
          <a:stretch>
            <a:fillRect/>
          </a:stretch>
        </p:blipFill>
        <p:spPr>
          <a:xfrm>
            <a:off x="5359810" y="1072225"/>
            <a:ext cx="5200919" cy="5151699"/>
          </a:xfrm>
          <a:prstGeom prst="rect">
            <a:avLst/>
          </a:prstGeom>
        </p:spPr>
      </p:pic>
      <p:sp>
        <p:nvSpPr>
          <p:cNvPr id="16" name="TextBox 15">
            <a:extLst>
              <a:ext uri="{FF2B5EF4-FFF2-40B4-BE49-F238E27FC236}">
                <a16:creationId xmlns:a16="http://schemas.microsoft.com/office/drawing/2014/main" id="{4AA252B3-37BC-4722-95AF-871CFF6610D0}"/>
              </a:ext>
            </a:extLst>
          </p:cNvPr>
          <p:cNvSpPr txBox="1"/>
          <p:nvPr/>
        </p:nvSpPr>
        <p:spPr>
          <a:xfrm>
            <a:off x="1108476" y="3581106"/>
            <a:ext cx="3771158" cy="1384995"/>
          </a:xfrm>
          <a:prstGeom prst="rect">
            <a:avLst/>
          </a:prstGeom>
          <a:noFill/>
        </p:spPr>
        <p:txBody>
          <a:bodyPr wrap="square" rtlCol="0">
            <a:spAutoFit/>
          </a:bodyPr>
          <a:lstStyle/>
          <a:p>
            <a:pPr marL="171450" indent="-171450">
              <a:buFont typeface="Wingdings" panose="05000000000000000000" pitchFamily="2" charset="2"/>
              <a:buChar char="q"/>
            </a:pPr>
            <a:r>
              <a:rPr lang="en-US" sz="1050" dirty="0"/>
              <a:t>I’ve considered the caffeine influence vs sleep hours in the define, measure and analyze.</a:t>
            </a:r>
          </a:p>
          <a:p>
            <a:pPr marL="171450" indent="-171450">
              <a:buFont typeface="Wingdings" panose="05000000000000000000" pitchFamily="2" charset="2"/>
              <a:buChar char="q"/>
            </a:pPr>
            <a:r>
              <a:rPr lang="en-US" sz="1050" dirty="0"/>
              <a:t>In the improve phase I wished to view the results for both the (caffeine and screentime) influence on the sleep hours</a:t>
            </a:r>
          </a:p>
          <a:p>
            <a:pPr marL="171450" indent="-171450">
              <a:buFont typeface="Wingdings" panose="05000000000000000000" pitchFamily="2" charset="2"/>
              <a:buChar char="q"/>
            </a:pPr>
            <a:r>
              <a:rPr lang="en-US" sz="1050" dirty="0"/>
              <a:t>The p value suggests that both have the influence.</a:t>
            </a:r>
          </a:p>
          <a:p>
            <a:pPr marL="171450" indent="-171450">
              <a:buFont typeface="Wingdings" panose="05000000000000000000" pitchFamily="2" charset="2"/>
              <a:buChar char="q"/>
            </a:pPr>
            <a:r>
              <a:rPr lang="en-US" sz="1050" dirty="0"/>
              <a:t>The inferential statistics also provides the R square and the linear coefficient</a:t>
            </a:r>
          </a:p>
        </p:txBody>
      </p:sp>
      <p:sp>
        <p:nvSpPr>
          <p:cNvPr id="17" name="Scroll: Vertical 16">
            <a:extLst>
              <a:ext uri="{FF2B5EF4-FFF2-40B4-BE49-F238E27FC236}">
                <a16:creationId xmlns:a16="http://schemas.microsoft.com/office/drawing/2014/main" id="{18F56BAB-B982-4885-8FDA-90B6D82AB04A}"/>
              </a:ext>
            </a:extLst>
          </p:cNvPr>
          <p:cNvSpPr/>
          <p:nvPr/>
        </p:nvSpPr>
        <p:spPr>
          <a:xfrm>
            <a:off x="1108475" y="4966101"/>
            <a:ext cx="3771157" cy="971780"/>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Wingdings" panose="05000000000000000000" pitchFamily="2" charset="2"/>
              <a:buChar char="ü"/>
            </a:pPr>
            <a:r>
              <a:rPr lang="en-US" sz="1050" dirty="0">
                <a:solidFill>
                  <a:srgbClr val="009900"/>
                </a:solidFill>
              </a:rPr>
              <a:t>By observing both the charts before and after process improvement, one can identify the change in sleep quality based on process improvement(reduction in caffeine in take and spending time on mobile after 10:30 PM)</a:t>
            </a:r>
          </a:p>
        </p:txBody>
      </p:sp>
    </p:spTree>
    <p:extLst>
      <p:ext uri="{BB962C8B-B14F-4D97-AF65-F5344CB8AC3E}">
        <p14:creationId xmlns:p14="http://schemas.microsoft.com/office/powerpoint/2010/main" val="366833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451515"/>
            <a:ext cx="6250662" cy="454008"/>
          </a:xfrm>
        </p:spPr>
        <p:txBody>
          <a:bodyPr>
            <a:normAutofit fontScale="90000"/>
          </a:bodyPr>
          <a:lstStyle/>
          <a:p>
            <a:r>
              <a:rPr lang="en-US" dirty="0">
                <a:solidFill>
                  <a:schemeClr val="tx1"/>
                </a:solidFill>
              </a:rPr>
              <a:t>Moving Average</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14</a:t>
            </a:fld>
            <a:endParaRPr lang="en-US"/>
          </a:p>
        </p:txBody>
      </p:sp>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TextBox 20">
            <a:extLst>
              <a:ext uri="{FF2B5EF4-FFF2-40B4-BE49-F238E27FC236}">
                <a16:creationId xmlns:a16="http://schemas.microsoft.com/office/drawing/2014/main" id="{3B0DD76E-DBA2-43B8-A8F1-2FE44EA2786D}"/>
              </a:ext>
            </a:extLst>
          </p:cNvPr>
          <p:cNvSpPr txBox="1"/>
          <p:nvPr/>
        </p:nvSpPr>
        <p:spPr>
          <a:xfrm>
            <a:off x="10717897" y="905523"/>
            <a:ext cx="1025370" cy="369332"/>
          </a:xfrm>
          <a:prstGeom prst="rect">
            <a:avLst/>
          </a:prstGeom>
          <a:noFill/>
        </p:spPr>
        <p:txBody>
          <a:bodyPr wrap="square">
            <a:spAutoFit/>
          </a:bodyPr>
          <a:lstStyle/>
          <a:p>
            <a:r>
              <a:rPr lang="en-US" dirty="0">
                <a:solidFill>
                  <a:schemeClr val="tx1"/>
                </a:solidFill>
              </a:rPr>
              <a:t>DMAI</a:t>
            </a:r>
            <a:r>
              <a:rPr lang="en-US" u="sng" dirty="0">
                <a:solidFill>
                  <a:schemeClr val="tx1"/>
                </a:solidFill>
              </a:rPr>
              <a:t>C</a:t>
            </a:r>
          </a:p>
        </p:txBody>
      </p:sp>
      <p:sp>
        <p:nvSpPr>
          <p:cNvPr id="23" name="TextBox 22">
            <a:extLst>
              <a:ext uri="{FF2B5EF4-FFF2-40B4-BE49-F238E27FC236}">
                <a16:creationId xmlns:a16="http://schemas.microsoft.com/office/drawing/2014/main" id="{DB039B96-CBC6-4862-80D8-792F7ED053A7}"/>
              </a:ext>
            </a:extLst>
          </p:cNvPr>
          <p:cNvSpPr txBox="1"/>
          <p:nvPr/>
        </p:nvSpPr>
        <p:spPr>
          <a:xfrm>
            <a:off x="5641759" y="2974019"/>
            <a:ext cx="914400" cy="914400"/>
          </a:xfrm>
          <a:prstGeom prst="rect">
            <a:avLst/>
          </a:prstGeom>
          <a:noFill/>
        </p:spPr>
        <p:txBody>
          <a:bodyPr wrap="square" rtlCol="0">
            <a:spAutoFit/>
          </a:bodyPr>
          <a:lstStyle/>
          <a:p>
            <a:endParaRPr lang="en-US" dirty="0"/>
          </a:p>
        </p:txBody>
      </p:sp>
      <p:sp>
        <p:nvSpPr>
          <p:cNvPr id="25" name="TextBox 24">
            <a:extLst>
              <a:ext uri="{FF2B5EF4-FFF2-40B4-BE49-F238E27FC236}">
                <a16:creationId xmlns:a16="http://schemas.microsoft.com/office/drawing/2014/main" id="{382DC86E-9E80-4C79-A27A-4FF636CC38B8}"/>
              </a:ext>
            </a:extLst>
          </p:cNvPr>
          <p:cNvSpPr txBox="1"/>
          <p:nvPr/>
        </p:nvSpPr>
        <p:spPr>
          <a:xfrm>
            <a:off x="1839157" y="936276"/>
            <a:ext cx="8513686" cy="1384995"/>
          </a:xfrm>
          <a:prstGeom prst="rect">
            <a:avLst/>
          </a:prstGeom>
          <a:noFill/>
        </p:spPr>
        <p:txBody>
          <a:bodyPr wrap="square" rtlCol="0">
            <a:spAutoFit/>
          </a:bodyPr>
          <a:lstStyle/>
          <a:p>
            <a:r>
              <a:rPr lang="en-US" sz="1200" dirty="0"/>
              <a:t>Thus the four phases (define, measure, analyze and improve) provided a great insight what was actually getting impacted and how the input variables are influencing output.</a:t>
            </a:r>
          </a:p>
          <a:p>
            <a:r>
              <a:rPr lang="en-US" sz="1200" dirty="0"/>
              <a:t>Now we are in the final phase of control, as we came to know from improve phase, we can now experiment how we can control the input variables, so that we can predict the upcoming days sleep quality or trend based on the improvement measures we took</a:t>
            </a:r>
          </a:p>
          <a:p>
            <a:endParaRPr lang="en-US" sz="1200" dirty="0"/>
          </a:p>
          <a:p>
            <a:r>
              <a:rPr lang="en-US" sz="1200" dirty="0"/>
              <a:t>As it’s a continuous data I preferred to use “Moving Average” for the better control process of the data with K =5.</a:t>
            </a:r>
          </a:p>
        </p:txBody>
      </p:sp>
      <p:pic>
        <p:nvPicPr>
          <p:cNvPr id="29" name="Picture 28">
            <a:extLst>
              <a:ext uri="{FF2B5EF4-FFF2-40B4-BE49-F238E27FC236}">
                <a16:creationId xmlns:a16="http://schemas.microsoft.com/office/drawing/2014/main" id="{4C73D3FB-9D4F-450F-A213-B6FBA679B5E8}"/>
              </a:ext>
            </a:extLst>
          </p:cNvPr>
          <p:cNvPicPr>
            <a:picLocks noChangeAspect="1"/>
          </p:cNvPicPr>
          <p:nvPr/>
        </p:nvPicPr>
        <p:blipFill>
          <a:blip r:embed="rId2"/>
          <a:stretch>
            <a:fillRect/>
          </a:stretch>
        </p:blipFill>
        <p:spPr>
          <a:xfrm>
            <a:off x="6815055" y="2573857"/>
            <a:ext cx="5753340" cy="3214919"/>
          </a:xfrm>
          <a:prstGeom prst="rect">
            <a:avLst/>
          </a:prstGeom>
        </p:spPr>
      </p:pic>
      <p:pic>
        <p:nvPicPr>
          <p:cNvPr id="33" name="Picture 32">
            <a:extLst>
              <a:ext uri="{FF2B5EF4-FFF2-40B4-BE49-F238E27FC236}">
                <a16:creationId xmlns:a16="http://schemas.microsoft.com/office/drawing/2014/main" id="{5F5D1B39-47EB-42FE-9101-E95200364BB7}"/>
              </a:ext>
            </a:extLst>
          </p:cNvPr>
          <p:cNvPicPr>
            <a:picLocks noChangeAspect="1"/>
          </p:cNvPicPr>
          <p:nvPr/>
        </p:nvPicPr>
        <p:blipFill>
          <a:blip r:embed="rId3"/>
          <a:stretch>
            <a:fillRect/>
          </a:stretch>
        </p:blipFill>
        <p:spPr>
          <a:xfrm>
            <a:off x="523001" y="2591157"/>
            <a:ext cx="6126216" cy="3032646"/>
          </a:xfrm>
          <a:prstGeom prst="rect">
            <a:avLst/>
          </a:prstGeom>
        </p:spPr>
      </p:pic>
    </p:spTree>
    <p:extLst>
      <p:ext uri="{BB962C8B-B14F-4D97-AF65-F5344CB8AC3E}">
        <p14:creationId xmlns:p14="http://schemas.microsoft.com/office/powerpoint/2010/main" val="529232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451514"/>
            <a:ext cx="10078248" cy="517230"/>
          </a:xfrm>
        </p:spPr>
        <p:txBody>
          <a:bodyPr>
            <a:normAutofit fontScale="90000"/>
          </a:bodyPr>
          <a:lstStyle/>
          <a:p>
            <a:r>
              <a:rPr lang="en-US" dirty="0">
                <a:solidFill>
                  <a:schemeClr val="tx1"/>
                </a:solidFill>
              </a:rPr>
              <a:t>Conclusion: Overall Combination Chart(Bar Charts)</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15</a:t>
            </a:fld>
            <a:endParaRPr lang="en-US"/>
          </a:p>
        </p:txBody>
      </p:sp>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1142AF3D-C7E7-4462-860B-BA758DA27144}"/>
              </a:ext>
            </a:extLst>
          </p:cNvPr>
          <p:cNvPicPr>
            <a:picLocks noChangeAspect="1"/>
          </p:cNvPicPr>
          <p:nvPr/>
        </p:nvPicPr>
        <p:blipFill>
          <a:blip r:embed="rId2"/>
          <a:stretch>
            <a:fillRect/>
          </a:stretch>
        </p:blipFill>
        <p:spPr>
          <a:xfrm>
            <a:off x="842597" y="1048007"/>
            <a:ext cx="5041101" cy="2782588"/>
          </a:xfrm>
          <a:prstGeom prst="rect">
            <a:avLst/>
          </a:prstGeom>
        </p:spPr>
      </p:pic>
      <p:pic>
        <p:nvPicPr>
          <p:cNvPr id="12" name="Picture 11">
            <a:extLst>
              <a:ext uri="{FF2B5EF4-FFF2-40B4-BE49-F238E27FC236}">
                <a16:creationId xmlns:a16="http://schemas.microsoft.com/office/drawing/2014/main" id="{0193675C-90FA-4E17-9C7F-4EEF95AD14B3}"/>
              </a:ext>
            </a:extLst>
          </p:cNvPr>
          <p:cNvPicPr>
            <a:picLocks noChangeAspect="1"/>
          </p:cNvPicPr>
          <p:nvPr/>
        </p:nvPicPr>
        <p:blipFill>
          <a:blip r:embed="rId3"/>
          <a:stretch>
            <a:fillRect/>
          </a:stretch>
        </p:blipFill>
        <p:spPr>
          <a:xfrm>
            <a:off x="6096000" y="1048008"/>
            <a:ext cx="4703805" cy="2787032"/>
          </a:xfrm>
          <a:prstGeom prst="rect">
            <a:avLst/>
          </a:prstGeom>
        </p:spPr>
      </p:pic>
      <p:sp>
        <p:nvSpPr>
          <p:cNvPr id="14" name="Scroll: Vertical 13">
            <a:extLst>
              <a:ext uri="{FF2B5EF4-FFF2-40B4-BE49-F238E27FC236}">
                <a16:creationId xmlns:a16="http://schemas.microsoft.com/office/drawing/2014/main" id="{DE9F07F7-0A0B-4FAD-9425-ADD8FE3A2DCE}"/>
              </a:ext>
            </a:extLst>
          </p:cNvPr>
          <p:cNvSpPr/>
          <p:nvPr/>
        </p:nvSpPr>
        <p:spPr>
          <a:xfrm>
            <a:off x="842597" y="4013200"/>
            <a:ext cx="4768321" cy="2104468"/>
          </a:xfrm>
          <a:prstGeom prst="vertic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1200" dirty="0"/>
              <a:t>The fact is that, with the process improvement the average sleep hours are increased in the range of  5.89 </a:t>
            </a:r>
            <a:r>
              <a:rPr lang="en-US" sz="1200" dirty="0" err="1"/>
              <a:t>hrs</a:t>
            </a:r>
            <a:r>
              <a:rPr lang="en-US" sz="1200" dirty="0"/>
              <a:t>, which is huge success.</a:t>
            </a:r>
          </a:p>
          <a:p>
            <a:pPr algn="just"/>
            <a:endParaRPr lang="en-US" sz="1200" dirty="0"/>
          </a:p>
          <a:p>
            <a:pPr algn="just"/>
            <a:r>
              <a:rPr lang="en-US" sz="1200" dirty="0"/>
              <a:t>It’s 20% increase in my average sleep hours </a:t>
            </a:r>
          </a:p>
          <a:p>
            <a:pPr algn="just"/>
            <a:endParaRPr lang="en-US" sz="1200" dirty="0"/>
          </a:p>
          <a:p>
            <a:pPr algn="just"/>
            <a:r>
              <a:rPr lang="en-US" sz="1200" dirty="0"/>
              <a:t>Further, improve my lifestyle and work style  I can have a quality sleep, have longer hours of sleep during weekends</a:t>
            </a:r>
          </a:p>
        </p:txBody>
      </p:sp>
      <p:pic>
        <p:nvPicPr>
          <p:cNvPr id="15" name="Picture 14" descr="Graphical user interface, application&#10;&#10;Description automatically generated">
            <a:extLst>
              <a:ext uri="{FF2B5EF4-FFF2-40B4-BE49-F238E27FC236}">
                <a16:creationId xmlns:a16="http://schemas.microsoft.com/office/drawing/2014/main" id="{C8FE3673-7FFE-4B1D-98A8-218E8B6D8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0696" y="4958586"/>
            <a:ext cx="1067029" cy="1094552"/>
          </a:xfrm>
          <a:prstGeom prst="rect">
            <a:avLst/>
          </a:prstGeom>
        </p:spPr>
      </p:pic>
      <p:sp>
        <p:nvSpPr>
          <p:cNvPr id="16" name="Explosion: 14 Points 15">
            <a:extLst>
              <a:ext uri="{FF2B5EF4-FFF2-40B4-BE49-F238E27FC236}">
                <a16:creationId xmlns:a16="http://schemas.microsoft.com/office/drawing/2014/main" id="{52D9E156-AC1B-4C9A-A325-17D027F50BC4}"/>
              </a:ext>
            </a:extLst>
          </p:cNvPr>
          <p:cNvSpPr/>
          <p:nvPr/>
        </p:nvSpPr>
        <p:spPr>
          <a:xfrm>
            <a:off x="6301947" y="3914304"/>
            <a:ext cx="3142264" cy="2585350"/>
          </a:xfrm>
          <a:prstGeom prst="irregularSeal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50" b="1" dirty="0"/>
              <a:t>Did I achieve my  Goal after process improvement?</a:t>
            </a:r>
          </a:p>
          <a:p>
            <a:pPr algn="ctr"/>
            <a:endParaRPr lang="en-US" sz="1050" b="1" dirty="0"/>
          </a:p>
          <a:p>
            <a:pPr algn="ctr"/>
            <a:r>
              <a:rPr lang="en-US" b="1" dirty="0"/>
              <a:t>“YES” </a:t>
            </a:r>
          </a:p>
        </p:txBody>
      </p:sp>
    </p:spTree>
    <p:extLst>
      <p:ext uri="{BB962C8B-B14F-4D97-AF65-F5344CB8AC3E}">
        <p14:creationId xmlns:p14="http://schemas.microsoft.com/office/powerpoint/2010/main" val="278019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451514"/>
            <a:ext cx="10078248" cy="517230"/>
          </a:xfrm>
        </p:spPr>
        <p:txBody>
          <a:bodyPr>
            <a:normAutofit fontScale="90000"/>
          </a:bodyPr>
          <a:lstStyle/>
          <a:p>
            <a:r>
              <a:rPr lang="en-US" dirty="0">
                <a:solidFill>
                  <a:schemeClr val="tx1"/>
                </a:solidFill>
              </a:rPr>
              <a:t>What are measures taken</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16</a:t>
            </a:fld>
            <a:endParaRPr lang="en-US"/>
          </a:p>
        </p:txBody>
      </p:sp>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558FE465-BD87-4A82-8FB3-EE440B1D31E9}"/>
              </a:ext>
            </a:extLst>
          </p:cNvPr>
          <p:cNvSpPr txBox="1"/>
          <p:nvPr/>
        </p:nvSpPr>
        <p:spPr>
          <a:xfrm>
            <a:off x="842597" y="1191846"/>
            <a:ext cx="9428205" cy="2308324"/>
          </a:xfrm>
          <a:prstGeom prst="rect">
            <a:avLst/>
          </a:prstGeom>
          <a:noFill/>
        </p:spPr>
        <p:txBody>
          <a:bodyPr wrap="square" rtlCol="0">
            <a:spAutoFit/>
          </a:bodyPr>
          <a:lstStyle/>
          <a:p>
            <a:pPr marL="342900" indent="-342900">
              <a:buFont typeface="Wingdings" panose="05000000000000000000" pitchFamily="2" charset="2"/>
              <a:buChar char="q"/>
            </a:pPr>
            <a:r>
              <a:rPr lang="en-US" dirty="0"/>
              <a:t>Did I really stopped taking coffee in take after 6 PM?</a:t>
            </a:r>
          </a:p>
          <a:p>
            <a:pPr marL="742950" lvl="1" indent="-285750">
              <a:buFont typeface="Wingdings" panose="05000000000000000000" pitchFamily="2" charset="2"/>
              <a:buChar char="q"/>
            </a:pPr>
            <a:r>
              <a:rPr lang="en-US" dirty="0"/>
              <a:t>Ans: YES, however switched to herbal tea of only “4 ounces” with 5.00 to 5.15 PM</a:t>
            </a:r>
          </a:p>
          <a:p>
            <a:pPr marL="742950" lvl="1" indent="-285750">
              <a:buFont typeface="Wingdings" panose="05000000000000000000" pitchFamily="2" charset="2"/>
              <a:buChar char="q"/>
            </a:pPr>
            <a:endParaRPr lang="en-US" dirty="0"/>
          </a:p>
          <a:p>
            <a:pPr marL="342900" lvl="1" indent="-342900">
              <a:buFont typeface="Wingdings" panose="05000000000000000000" pitchFamily="2" charset="2"/>
              <a:buChar char="q"/>
            </a:pPr>
            <a:r>
              <a:rPr lang="en-US" dirty="0"/>
              <a:t>How about screentime?</a:t>
            </a:r>
          </a:p>
          <a:p>
            <a:pPr marL="742950" lvl="1" indent="-285750">
              <a:buFont typeface="Wingdings" panose="05000000000000000000" pitchFamily="2" charset="2"/>
              <a:buChar char="q"/>
            </a:pPr>
            <a:r>
              <a:rPr lang="en-US" dirty="0"/>
              <a:t>The answer is “YES” for this to have the realistic data for the project purpose I did experiment these few days, and the results are really great, my wake time due to sudden dreams are reduced.</a:t>
            </a:r>
          </a:p>
          <a:p>
            <a:pPr marL="742950" lvl="1" indent="-285750">
              <a:buFont typeface="Wingdings" panose="05000000000000000000" pitchFamily="2" charset="2"/>
              <a:buChar char="q"/>
            </a:pPr>
            <a:r>
              <a:rPr lang="en-US" dirty="0"/>
              <a:t>This determination is done by </a:t>
            </a:r>
            <a:r>
              <a:rPr lang="en-US" dirty="0" err="1"/>
              <a:t>FitBit</a:t>
            </a:r>
            <a:r>
              <a:rPr lang="en-US" dirty="0"/>
              <a:t> Sleep track</a:t>
            </a:r>
          </a:p>
        </p:txBody>
      </p:sp>
      <p:sp>
        <p:nvSpPr>
          <p:cNvPr id="12" name="Title 1">
            <a:extLst>
              <a:ext uri="{FF2B5EF4-FFF2-40B4-BE49-F238E27FC236}">
                <a16:creationId xmlns:a16="http://schemas.microsoft.com/office/drawing/2014/main" id="{08832233-5292-4092-8CD4-BA4E815D8BE3}"/>
              </a:ext>
            </a:extLst>
          </p:cNvPr>
          <p:cNvSpPr txBox="1">
            <a:spLocks/>
          </p:cNvSpPr>
          <p:nvPr/>
        </p:nvSpPr>
        <p:spPr>
          <a:xfrm>
            <a:off x="900137" y="3396142"/>
            <a:ext cx="10078248" cy="51723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Lessons Learnt</a:t>
            </a:r>
          </a:p>
        </p:txBody>
      </p:sp>
      <p:sp>
        <p:nvSpPr>
          <p:cNvPr id="13" name="TextBox 12">
            <a:extLst>
              <a:ext uri="{FF2B5EF4-FFF2-40B4-BE49-F238E27FC236}">
                <a16:creationId xmlns:a16="http://schemas.microsoft.com/office/drawing/2014/main" id="{AF349FFA-9E8F-40C6-A0CF-2DB246813BE9}"/>
              </a:ext>
            </a:extLst>
          </p:cNvPr>
          <p:cNvSpPr txBox="1"/>
          <p:nvPr/>
        </p:nvSpPr>
        <p:spPr>
          <a:xfrm>
            <a:off x="1112107" y="3723272"/>
            <a:ext cx="9428205" cy="1754326"/>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t>Applying the concepts to the large and real data requires to have prerequisites</a:t>
            </a:r>
          </a:p>
          <a:p>
            <a:pPr marL="342900" indent="-342900" algn="just">
              <a:buFont typeface="Wingdings" panose="05000000000000000000" pitchFamily="2" charset="2"/>
              <a:buChar char="q"/>
            </a:pPr>
            <a:r>
              <a:rPr lang="en-US" dirty="0"/>
              <a:t>Data clean up</a:t>
            </a:r>
          </a:p>
          <a:p>
            <a:pPr marL="342900" indent="-342900" algn="just">
              <a:buFont typeface="Wingdings" panose="05000000000000000000" pitchFamily="2" charset="2"/>
              <a:buChar char="q"/>
            </a:pPr>
            <a:r>
              <a:rPr lang="en-US" dirty="0"/>
              <a:t>What data to be used and how the sample size plays an important role in identifying the problem</a:t>
            </a:r>
          </a:p>
          <a:p>
            <a:pPr marL="342900" indent="-342900" algn="just">
              <a:buFont typeface="Wingdings" panose="05000000000000000000" pitchFamily="2" charset="2"/>
              <a:buChar char="q"/>
            </a:pPr>
            <a:r>
              <a:rPr lang="en-US" dirty="0"/>
              <a:t>The Z test concept I couldn’t apply to my data somewhere I was missing some information and always got a negative result all the time my data went below LCL</a:t>
            </a:r>
          </a:p>
        </p:txBody>
      </p:sp>
    </p:spTree>
    <p:extLst>
      <p:ext uri="{BB962C8B-B14F-4D97-AF65-F5344CB8AC3E}">
        <p14:creationId xmlns:p14="http://schemas.microsoft.com/office/powerpoint/2010/main" val="1110011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9502-E860-471E-AB74-FABCF3FA80BA}"/>
              </a:ext>
            </a:extLst>
          </p:cNvPr>
          <p:cNvSpPr>
            <a:spLocks noGrp="1"/>
          </p:cNvSpPr>
          <p:nvPr>
            <p:ph type="title"/>
          </p:nvPr>
        </p:nvSpPr>
        <p:spPr>
          <a:xfrm>
            <a:off x="677334" y="609600"/>
            <a:ext cx="8596668" cy="724930"/>
          </a:xfrm>
        </p:spPr>
        <p:txBody>
          <a:bodyPr/>
          <a:lstStyle/>
          <a:p>
            <a:r>
              <a:rPr lang="en-US" dirty="0">
                <a:solidFill>
                  <a:schemeClr val="tx1"/>
                </a:solidFill>
              </a:rPr>
              <a:t>Appendix &amp; Credits</a:t>
            </a:r>
          </a:p>
        </p:txBody>
      </p:sp>
      <p:sp>
        <p:nvSpPr>
          <p:cNvPr id="3" name="Content Placeholder 2">
            <a:extLst>
              <a:ext uri="{FF2B5EF4-FFF2-40B4-BE49-F238E27FC236}">
                <a16:creationId xmlns:a16="http://schemas.microsoft.com/office/drawing/2014/main" id="{4F4FB99B-A514-41CA-8C4C-C6785CCF0F21}"/>
              </a:ext>
            </a:extLst>
          </p:cNvPr>
          <p:cNvSpPr>
            <a:spLocks noGrp="1"/>
          </p:cNvSpPr>
          <p:nvPr>
            <p:ph idx="1"/>
          </p:nvPr>
        </p:nvSpPr>
        <p:spPr>
          <a:xfrm>
            <a:off x="677334" y="1594023"/>
            <a:ext cx="9900050" cy="4447340"/>
          </a:xfrm>
        </p:spPr>
        <p:txBody>
          <a:bodyPr>
            <a:normAutofit fontScale="85000" lnSpcReduction="20000"/>
          </a:bodyPr>
          <a:lstStyle/>
          <a:p>
            <a:pPr marL="228600" indent="-228600">
              <a:buAutoNum type="arabicParenR"/>
            </a:pPr>
            <a:endParaRPr lang="en-US" dirty="0"/>
          </a:p>
          <a:p>
            <a:pPr marL="228600" indent="-228600">
              <a:buAutoNum type="arabicParenR"/>
            </a:pPr>
            <a:r>
              <a:rPr lang="en-US" dirty="0"/>
              <a:t>Google.com</a:t>
            </a:r>
          </a:p>
          <a:p>
            <a:pPr marL="228600" indent="-228600">
              <a:buAutoNum type="arabicParenR"/>
            </a:pPr>
            <a:r>
              <a:rPr lang="en-US" dirty="0" err="1"/>
              <a:t>pittsburgh</a:t>
            </a:r>
            <a:r>
              <a:rPr lang="en-US" dirty="0"/>
              <a:t>-sleep-quality-index, </a:t>
            </a:r>
            <a:r>
              <a:rPr lang="en-US" dirty="0" err="1"/>
              <a:t>amerisleep</a:t>
            </a:r>
            <a:r>
              <a:rPr lang="en-US" dirty="0"/>
              <a:t> blog</a:t>
            </a:r>
          </a:p>
          <a:p>
            <a:pPr marL="228600" indent="-228600">
              <a:buAutoNum type="arabicParenR"/>
            </a:pPr>
            <a:r>
              <a:rPr lang="en-US" dirty="0"/>
              <a:t>https://www.sleepresearchsociety.org/</a:t>
            </a:r>
          </a:p>
          <a:p>
            <a:pPr marL="228600" indent="-228600">
              <a:buAutoNum type="arabicParenR"/>
            </a:pPr>
            <a:r>
              <a:rPr lang="en-US" dirty="0"/>
              <a:t>https://www.sleepfoundation.org/</a:t>
            </a:r>
          </a:p>
          <a:p>
            <a:pPr marL="228600" indent="-228600">
              <a:buAutoNum type="arabicParenR"/>
            </a:pPr>
            <a:r>
              <a:rPr lang="en-US" dirty="0"/>
              <a:t>https://www.helpguide.org/articles/sleep/getting-better-sleep.htm</a:t>
            </a:r>
          </a:p>
          <a:p>
            <a:pPr marL="228600" indent="-228600">
              <a:buAutoNum type="arabicParenR"/>
            </a:pPr>
            <a:r>
              <a:rPr lang="en-US" dirty="0"/>
              <a:t>https://en.wikipedia.org/wiki/Sleep</a:t>
            </a:r>
          </a:p>
          <a:p>
            <a:pPr marL="228600" indent="-228600">
              <a:buAutoNum type="arabicParenR"/>
            </a:pPr>
            <a:r>
              <a:rPr lang="en-US" dirty="0"/>
              <a:t>http://clipart-library.com/</a:t>
            </a:r>
          </a:p>
          <a:p>
            <a:pPr marL="228600" indent="-228600">
              <a:buAutoNum type="arabicParenR"/>
            </a:pPr>
            <a:r>
              <a:rPr lang="en-US" dirty="0"/>
              <a:t>https://assets.cdn.thewebconsole.com/S3WEB8659/images/Dr-Steven-Lin---the-five-stages-of-sleep-and-brain-wave-cycles.pdf</a:t>
            </a:r>
          </a:p>
          <a:p>
            <a:pPr marL="228600" indent="-228600">
              <a:buAutoNum type="arabicParenR"/>
            </a:pPr>
            <a:r>
              <a:rPr lang="en-US" dirty="0"/>
              <a:t>https://www.psychologytoday.com/us/blog/between-you-and-me/201307/your-sleep-cycle-revealed</a:t>
            </a:r>
          </a:p>
          <a:p>
            <a:pPr marL="228600" indent="-228600">
              <a:buAutoNum type="arabicParenR"/>
            </a:pPr>
            <a:r>
              <a:rPr lang="en-US" dirty="0"/>
              <a:t>https://www.sleepreviewmag.com/sleep-health/prevailing-attitudes/academies-associations/sleep-research-society-announces-2020-award-recipients/</a:t>
            </a:r>
          </a:p>
          <a:p>
            <a:pPr marL="228600" indent="-228600">
              <a:buAutoNum type="arabicParenR"/>
            </a:pPr>
            <a:r>
              <a:rPr lang="en-US" dirty="0"/>
              <a:t>http://www.opapc.com/uploads/documents/PSQI.pdf</a:t>
            </a:r>
          </a:p>
          <a:p>
            <a:pPr marL="228600" indent="-228600">
              <a:buAutoNum type="arabicParenR"/>
            </a:pPr>
            <a:r>
              <a:rPr lang="en-US" dirty="0">
                <a:hlinkClick r:id="rId2"/>
              </a:rPr>
              <a:t>https://www.nwsleephealth.com</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2EDEB18F-AADF-498E-B361-1A4A9B62E3E5}"/>
              </a:ext>
            </a:extLst>
          </p:cNvPr>
          <p:cNvSpPr>
            <a:spLocks noGrp="1"/>
          </p:cNvSpPr>
          <p:nvPr>
            <p:ph type="ftr" sz="quarter" idx="11"/>
          </p:nvPr>
        </p:nvSpPr>
        <p:spPr/>
        <p:txBody>
          <a:bodyPr/>
          <a:lstStyle/>
          <a:p>
            <a:r>
              <a:rPr lang="en-US"/>
              <a:t>Prasoona_Kallagunta_MBC638_Summer2021</a:t>
            </a:r>
          </a:p>
        </p:txBody>
      </p:sp>
      <p:sp>
        <p:nvSpPr>
          <p:cNvPr id="5" name="Slide Number Placeholder 4">
            <a:extLst>
              <a:ext uri="{FF2B5EF4-FFF2-40B4-BE49-F238E27FC236}">
                <a16:creationId xmlns:a16="http://schemas.microsoft.com/office/drawing/2014/main" id="{F4A228A6-E318-4539-96E3-7FC0FD18DBD9}"/>
              </a:ext>
            </a:extLst>
          </p:cNvPr>
          <p:cNvSpPr>
            <a:spLocks noGrp="1"/>
          </p:cNvSpPr>
          <p:nvPr>
            <p:ph type="sldNum" sz="quarter" idx="12"/>
          </p:nvPr>
        </p:nvSpPr>
        <p:spPr/>
        <p:txBody>
          <a:bodyPr/>
          <a:lstStyle/>
          <a:p>
            <a:fld id="{777F648B-1C62-438C-8647-0C7A9737720D}" type="slidenum">
              <a:rPr lang="en-US" smtClean="0"/>
              <a:t>17</a:t>
            </a:fld>
            <a:endParaRPr lang="en-US"/>
          </a:p>
        </p:txBody>
      </p:sp>
    </p:spTree>
    <p:extLst>
      <p:ext uri="{BB962C8B-B14F-4D97-AF65-F5344CB8AC3E}">
        <p14:creationId xmlns:p14="http://schemas.microsoft.com/office/powerpoint/2010/main" val="296315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451514"/>
            <a:ext cx="10078248" cy="517230"/>
          </a:xfrm>
        </p:spPr>
        <p:txBody>
          <a:bodyPr>
            <a:normAutofit fontScale="90000"/>
          </a:bodyPr>
          <a:lstStyle/>
          <a:p>
            <a:r>
              <a:rPr lang="en-US" dirty="0">
                <a:solidFill>
                  <a:schemeClr val="tx1"/>
                </a:solidFill>
              </a:rPr>
              <a:t>SLEEP QUALITY IMPROVEMENT PROJECT</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2</a:t>
            </a:fld>
            <a:endParaRPr lang="en-US"/>
          </a:p>
        </p:txBody>
      </p:sp>
      <p:graphicFrame>
        <p:nvGraphicFramePr>
          <p:cNvPr id="13" name="Table 14">
            <a:extLst>
              <a:ext uri="{FF2B5EF4-FFF2-40B4-BE49-F238E27FC236}">
                <a16:creationId xmlns:a16="http://schemas.microsoft.com/office/drawing/2014/main" id="{766E53C3-A823-435F-9DD5-BFE3E986DB74}"/>
              </a:ext>
            </a:extLst>
          </p:cNvPr>
          <p:cNvGraphicFramePr>
            <a:graphicFrameLocks noGrp="1"/>
          </p:cNvGraphicFramePr>
          <p:nvPr>
            <p:ph idx="1"/>
            <p:extLst>
              <p:ext uri="{D42A27DB-BD31-4B8C-83A1-F6EECF244321}">
                <p14:modId xmlns:p14="http://schemas.microsoft.com/office/powerpoint/2010/main" val="1745077114"/>
              </p:ext>
            </p:extLst>
          </p:nvPr>
        </p:nvGraphicFramePr>
        <p:xfrm>
          <a:off x="842597" y="1409757"/>
          <a:ext cx="10963021" cy="4785360"/>
        </p:xfrm>
        <a:graphic>
          <a:graphicData uri="http://schemas.openxmlformats.org/drawingml/2006/table">
            <a:tbl>
              <a:tblPr firstRow="1" bandRow="1">
                <a:tableStyleId>{16D9F66E-5EB9-4882-86FB-DCBF35E3C3E4}</a:tableStyleId>
              </a:tblPr>
              <a:tblGrid>
                <a:gridCol w="2704358">
                  <a:extLst>
                    <a:ext uri="{9D8B030D-6E8A-4147-A177-3AD203B41FA5}">
                      <a16:colId xmlns:a16="http://schemas.microsoft.com/office/drawing/2014/main" val="917834595"/>
                    </a:ext>
                  </a:extLst>
                </a:gridCol>
                <a:gridCol w="2100649">
                  <a:extLst>
                    <a:ext uri="{9D8B030D-6E8A-4147-A177-3AD203B41FA5}">
                      <a16:colId xmlns:a16="http://schemas.microsoft.com/office/drawing/2014/main" val="1575534280"/>
                    </a:ext>
                  </a:extLst>
                </a:gridCol>
                <a:gridCol w="2384854">
                  <a:extLst>
                    <a:ext uri="{9D8B030D-6E8A-4147-A177-3AD203B41FA5}">
                      <a16:colId xmlns:a16="http://schemas.microsoft.com/office/drawing/2014/main" val="37768562"/>
                    </a:ext>
                  </a:extLst>
                </a:gridCol>
                <a:gridCol w="1915297">
                  <a:extLst>
                    <a:ext uri="{9D8B030D-6E8A-4147-A177-3AD203B41FA5}">
                      <a16:colId xmlns:a16="http://schemas.microsoft.com/office/drawing/2014/main" val="1662871338"/>
                    </a:ext>
                  </a:extLst>
                </a:gridCol>
                <a:gridCol w="1857863">
                  <a:extLst>
                    <a:ext uri="{9D8B030D-6E8A-4147-A177-3AD203B41FA5}">
                      <a16:colId xmlns:a16="http://schemas.microsoft.com/office/drawing/2014/main" val="3357287332"/>
                    </a:ext>
                  </a:extLst>
                </a:gridCol>
              </a:tblGrid>
              <a:tr h="501710">
                <a:tc>
                  <a:txBody>
                    <a:bodyPr/>
                    <a:lstStyle/>
                    <a:p>
                      <a:r>
                        <a:rPr lang="en-US" dirty="0"/>
                        <a:t>DEFINE(14-JUL)</a:t>
                      </a:r>
                    </a:p>
                  </a:txBody>
                  <a:tcPr/>
                </a:tc>
                <a:tc>
                  <a:txBody>
                    <a:bodyPr/>
                    <a:lstStyle/>
                    <a:p>
                      <a:r>
                        <a:rPr lang="en-US" dirty="0"/>
                        <a:t>MEASURE (25-JUL)</a:t>
                      </a:r>
                    </a:p>
                  </a:txBody>
                  <a:tcPr/>
                </a:tc>
                <a:tc>
                  <a:txBody>
                    <a:bodyPr/>
                    <a:lstStyle/>
                    <a:p>
                      <a:r>
                        <a:rPr lang="en-US" dirty="0"/>
                        <a:t>ANALYZE (15-AUG)</a:t>
                      </a:r>
                    </a:p>
                  </a:txBody>
                  <a:tcPr/>
                </a:tc>
                <a:tc>
                  <a:txBody>
                    <a:bodyPr/>
                    <a:lstStyle/>
                    <a:p>
                      <a:r>
                        <a:rPr lang="en-US" dirty="0"/>
                        <a:t>IMPROVE</a:t>
                      </a:r>
                    </a:p>
                  </a:txBody>
                  <a:tcPr/>
                </a:tc>
                <a:tc>
                  <a:txBody>
                    <a:bodyPr/>
                    <a:lstStyle/>
                    <a:p>
                      <a:r>
                        <a:rPr lang="en-US" dirty="0"/>
                        <a:t>CONTROL</a:t>
                      </a:r>
                    </a:p>
                  </a:txBody>
                  <a:tcPr/>
                </a:tc>
                <a:extLst>
                  <a:ext uri="{0D108BD9-81ED-4DB2-BD59-A6C34878D82A}">
                    <a16:rowId xmlns:a16="http://schemas.microsoft.com/office/drawing/2014/main" val="2389206105"/>
                  </a:ext>
                </a:extLst>
              </a:tr>
              <a:tr h="4102192">
                <a:tc>
                  <a:txBody>
                    <a:bodyPr/>
                    <a:lstStyle/>
                    <a:p>
                      <a:pPr marL="342900" indent="-342900">
                        <a:buFont typeface="+mj-lt"/>
                        <a:buAutoNum type="arabicPeriod"/>
                      </a:pPr>
                      <a:r>
                        <a:rPr lang="en-US" sz="1400" dirty="0"/>
                        <a:t>Average sleep was &lt; 5.0 </a:t>
                      </a:r>
                      <a:r>
                        <a:rPr lang="en-US" sz="1400" dirty="0" err="1"/>
                        <a:t>hrs</a:t>
                      </a:r>
                      <a:endParaRPr lang="en-US" sz="1400" dirty="0"/>
                    </a:p>
                    <a:p>
                      <a:pPr marL="342900" indent="-342900">
                        <a:buFont typeface="+mj-lt"/>
                        <a:buAutoNum type="arabicPeriod"/>
                      </a:pPr>
                      <a:endParaRPr lang="en-US" sz="1400" dirty="0"/>
                    </a:p>
                    <a:p>
                      <a:pPr marL="342900" indent="-342900">
                        <a:buFont typeface="+mj-lt"/>
                        <a:buAutoNum type="arabicPeriod"/>
                      </a:pPr>
                      <a:r>
                        <a:rPr lang="en-US" sz="1400" dirty="0"/>
                        <a:t>Goal is increase the sleep average by 6.5 </a:t>
                      </a:r>
                      <a:r>
                        <a:rPr lang="en-US" sz="1400" dirty="0" err="1"/>
                        <a:t>hrs</a:t>
                      </a:r>
                      <a:r>
                        <a:rPr lang="en-US" sz="1400" dirty="0"/>
                        <a:t> per day</a:t>
                      </a:r>
                    </a:p>
                    <a:p>
                      <a:pPr marL="342900" indent="-342900">
                        <a:buFont typeface="+mj-lt"/>
                        <a:buAutoNum type="arabicPeriod"/>
                      </a:pPr>
                      <a:endParaRPr lang="en-US" sz="1400" dirty="0"/>
                    </a:p>
                    <a:p>
                      <a:pPr marL="342900" indent="-342900">
                        <a:buFont typeface="+mj-lt"/>
                        <a:buAutoNum type="arabicPeriod"/>
                      </a:pPr>
                      <a:r>
                        <a:rPr lang="en-US" sz="1400" dirty="0"/>
                        <a:t>Identified the past 3 months data to get the influential variables (x)</a:t>
                      </a:r>
                    </a:p>
                    <a:p>
                      <a:pPr marL="342900" indent="-342900">
                        <a:buFont typeface="+mj-lt"/>
                        <a:buAutoNum type="arabicPeriod"/>
                      </a:pPr>
                      <a:r>
                        <a:rPr lang="en-US" sz="1400" dirty="0"/>
                        <a:t>Recognized them as </a:t>
                      </a:r>
                    </a:p>
                    <a:p>
                      <a:pPr marL="800100" lvl="1" indent="-342900">
                        <a:buFont typeface="Wingdings" panose="05000000000000000000" pitchFamily="2" charset="2"/>
                        <a:buChar char="§"/>
                      </a:pPr>
                      <a:r>
                        <a:rPr lang="en-US" sz="1400" dirty="0"/>
                        <a:t>Caffeine in take after 6 PM</a:t>
                      </a:r>
                    </a:p>
                    <a:p>
                      <a:pPr marL="800100" lvl="1" indent="-342900">
                        <a:buFont typeface="Wingdings" panose="05000000000000000000" pitchFamily="2" charset="2"/>
                        <a:buChar char="§"/>
                      </a:pPr>
                      <a:r>
                        <a:rPr lang="en-US" sz="1400" dirty="0"/>
                        <a:t>Screentime</a:t>
                      </a:r>
                    </a:p>
                    <a:p>
                      <a:pPr marL="800100" lvl="1" indent="-342900">
                        <a:buFont typeface="Wingdings" panose="05000000000000000000" pitchFamily="2" charset="2"/>
                        <a:buChar char="§"/>
                      </a:pPr>
                      <a:endParaRPr lang="en-US" sz="1400" dirty="0"/>
                    </a:p>
                    <a:p>
                      <a:pPr marL="0" lvl="1" indent="0" algn="l" defTabSz="457200" rtl="0" eaLnBrk="1" latinLnBrk="0" hangingPunct="1">
                        <a:buFont typeface="+mj-lt"/>
                        <a:buNone/>
                      </a:pPr>
                      <a:r>
                        <a:rPr lang="en-US" sz="1400" kern="1200" dirty="0">
                          <a:solidFill>
                            <a:schemeClr val="dk1"/>
                          </a:solidFill>
                        </a:rPr>
                        <a:t>Key Output at the phase :</a:t>
                      </a:r>
                    </a:p>
                    <a:p>
                      <a:pPr marL="0" lvl="1" indent="0" algn="l" defTabSz="457200" rtl="0" eaLnBrk="1" latinLnBrk="0" hangingPunct="1">
                        <a:buFont typeface="+mj-lt"/>
                        <a:buNone/>
                      </a:pPr>
                      <a:r>
                        <a:rPr lang="en-US" sz="1400" b="1" u="sng" kern="1200" dirty="0">
                          <a:solidFill>
                            <a:schemeClr val="dk1"/>
                          </a:solidFill>
                        </a:rPr>
                        <a:t>SQL as 1.7 before process improvement</a:t>
                      </a:r>
                    </a:p>
                    <a:p>
                      <a:pPr marL="0" lvl="1" indent="0" algn="l" defTabSz="457200" rtl="0" eaLnBrk="1" latinLnBrk="0" hangingPunct="1">
                        <a:buFont typeface="+mj-lt"/>
                        <a:buNone/>
                      </a:pPr>
                      <a:r>
                        <a:rPr lang="en-US" sz="1400" b="1" u="sng" kern="1200" dirty="0">
                          <a:solidFill>
                            <a:schemeClr val="dk1"/>
                          </a:solidFill>
                          <a:latin typeface="+mn-lt"/>
                          <a:ea typeface="+mn-ea"/>
                          <a:cs typeface="+mn-cs"/>
                        </a:rPr>
                        <a:t> </a:t>
                      </a:r>
                    </a:p>
                    <a:p>
                      <a:pPr marL="0" lvl="1" indent="0" algn="l" defTabSz="457200" rtl="0" eaLnBrk="1" latinLnBrk="0" hangingPunct="1">
                        <a:buFont typeface="+mj-lt"/>
                        <a:buNone/>
                      </a:pPr>
                      <a:r>
                        <a:rPr lang="en-US" sz="1400" b="1" u="sng" kern="1200" dirty="0">
                          <a:solidFill>
                            <a:schemeClr val="dk1"/>
                          </a:solidFill>
                          <a:latin typeface="+mn-lt"/>
                          <a:ea typeface="+mn-ea"/>
                          <a:cs typeface="+mn-cs"/>
                        </a:rPr>
                        <a:t>Average mean is :4.40</a:t>
                      </a:r>
                    </a:p>
                  </a:txBody>
                  <a:tcPr/>
                </a:tc>
                <a:tc>
                  <a:txBody>
                    <a:bodyPr/>
                    <a:lstStyle/>
                    <a:p>
                      <a:r>
                        <a:rPr lang="en-US" sz="1400" dirty="0"/>
                        <a:t>Pareto Chart: </a:t>
                      </a:r>
                    </a:p>
                    <a:p>
                      <a:r>
                        <a:rPr lang="en-US" sz="1400" dirty="0"/>
                        <a:t>Provided an eye opener how the sleep hours are getting impacted </a:t>
                      </a:r>
                    </a:p>
                    <a:p>
                      <a:endParaRPr lang="en-US" sz="1400" dirty="0"/>
                    </a:p>
                    <a:p>
                      <a:endParaRPr lang="en-US" sz="1400" dirty="0"/>
                    </a:p>
                    <a:p>
                      <a:endParaRPr lang="en-US" sz="1400" dirty="0"/>
                    </a:p>
                    <a:p>
                      <a:endParaRPr lang="en-US" sz="1400" dirty="0"/>
                    </a:p>
                    <a:p>
                      <a:endParaRPr lang="en-US" sz="1400" dirty="0"/>
                    </a:p>
                  </a:txBody>
                  <a:tcPr/>
                </a:tc>
                <a:tc>
                  <a:txBody>
                    <a:bodyPr/>
                    <a:lstStyle/>
                    <a:p>
                      <a:r>
                        <a:rPr lang="en-US" sz="1400" dirty="0"/>
                        <a:t>Chi Square and Hypothesis</a:t>
                      </a:r>
                    </a:p>
                    <a:p>
                      <a:r>
                        <a:rPr lang="en-US" sz="1400" dirty="0"/>
                        <a:t>This provided another insight that my sleep hours are actually greater on weekends than weekdays</a:t>
                      </a:r>
                    </a:p>
                    <a:p>
                      <a:endParaRPr lang="en-US" sz="1400" dirty="0"/>
                    </a:p>
                    <a:p>
                      <a:r>
                        <a:rPr lang="en-US" sz="1400" dirty="0"/>
                        <a:t>Assume alpha 0.05</a:t>
                      </a:r>
                    </a:p>
                    <a:p>
                      <a:r>
                        <a:rPr lang="en-US" sz="1400" dirty="0"/>
                        <a:t>Where my p value is 0.00769 which is less than alpha </a:t>
                      </a:r>
                    </a:p>
                    <a:p>
                      <a:endParaRPr lang="en-US" sz="1400" dirty="0"/>
                    </a:p>
                    <a:p>
                      <a:endParaRPr lang="en-US" sz="1400" dirty="0"/>
                    </a:p>
                    <a:p>
                      <a:endParaRPr lang="en-US" sz="1400" dirty="0"/>
                    </a:p>
                    <a:p>
                      <a:endParaRPr lang="en-US" sz="1400" dirty="0"/>
                    </a:p>
                  </a:txBody>
                  <a:tcPr/>
                </a:tc>
                <a:tc>
                  <a:txBody>
                    <a:bodyPr/>
                    <a:lstStyle/>
                    <a:p>
                      <a:r>
                        <a:rPr lang="en-US" sz="1400" dirty="0"/>
                        <a:t>After process improvement </a:t>
                      </a:r>
                    </a:p>
                    <a:p>
                      <a:r>
                        <a:rPr lang="en-US" sz="1400" b="1" u="sng" dirty="0">
                          <a:solidFill>
                            <a:srgbClr val="0070C0"/>
                          </a:solidFill>
                        </a:rPr>
                        <a:t>SQL is 2.6</a:t>
                      </a:r>
                    </a:p>
                    <a:p>
                      <a:r>
                        <a:rPr lang="en-US" sz="1400" b="0" u="none" dirty="0"/>
                        <a:t>Which is a significant increase in my sleep hours</a:t>
                      </a:r>
                    </a:p>
                    <a:p>
                      <a:endParaRPr lang="en-US" sz="1400" b="0" u="none" dirty="0"/>
                    </a:p>
                    <a:p>
                      <a:r>
                        <a:rPr lang="en-US" sz="1400" b="0" u="none" dirty="0"/>
                        <a:t>Below representation post process improvement</a:t>
                      </a:r>
                    </a:p>
                  </a:txBody>
                  <a:tcPr/>
                </a:tc>
                <a:tc>
                  <a:txBody>
                    <a:bodyPr/>
                    <a:lstStyle/>
                    <a:p>
                      <a:r>
                        <a:rPr lang="en-US" sz="1400" dirty="0"/>
                        <a:t>I’ve considered moving average as a measure for control with this continuous data, with K as 5</a:t>
                      </a:r>
                    </a:p>
                    <a:p>
                      <a:endParaRPr lang="en-US" sz="1400" dirty="0"/>
                    </a:p>
                    <a:p>
                      <a:r>
                        <a:rPr lang="en-US" sz="1400" dirty="0"/>
                        <a:t>After process improvement</a:t>
                      </a:r>
                    </a:p>
                    <a:p>
                      <a:endParaRPr lang="en-US" sz="1400" dirty="0"/>
                    </a:p>
                    <a:p>
                      <a:r>
                        <a:rPr lang="en-US" sz="1400" b="1" dirty="0">
                          <a:solidFill>
                            <a:srgbClr val="0070C0"/>
                          </a:solidFill>
                        </a:rPr>
                        <a:t>Avg increased to 5.85 </a:t>
                      </a:r>
                      <a:r>
                        <a:rPr lang="en-US" sz="1400" b="1" dirty="0" err="1">
                          <a:solidFill>
                            <a:srgbClr val="0070C0"/>
                          </a:solidFill>
                        </a:rPr>
                        <a:t>hrs</a:t>
                      </a:r>
                      <a:r>
                        <a:rPr lang="en-US" sz="1400" b="1" dirty="0">
                          <a:solidFill>
                            <a:srgbClr val="0070C0"/>
                          </a:solidFill>
                        </a:rPr>
                        <a:t>(SUCCESS)</a:t>
                      </a:r>
                    </a:p>
                    <a:p>
                      <a:endParaRPr lang="en-US" sz="1400" dirty="0"/>
                    </a:p>
                    <a:p>
                      <a:endParaRPr lang="en-US" sz="1400" dirty="0"/>
                    </a:p>
                    <a:p>
                      <a:endParaRPr lang="en-US" sz="1400" dirty="0"/>
                    </a:p>
                    <a:p>
                      <a:endParaRPr lang="en-US" sz="1400" dirty="0"/>
                    </a:p>
                  </a:txBody>
                  <a:tcPr/>
                </a:tc>
                <a:extLst>
                  <a:ext uri="{0D108BD9-81ED-4DB2-BD59-A6C34878D82A}">
                    <a16:rowId xmlns:a16="http://schemas.microsoft.com/office/drawing/2014/main" val="3582905440"/>
                  </a:ext>
                </a:extLst>
              </a:tr>
            </a:tbl>
          </a:graphicData>
        </a:graphic>
      </p:graphicFrame>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2C1DBC06-F217-4C26-BB76-45C454040D7D}"/>
              </a:ext>
            </a:extLst>
          </p:cNvPr>
          <p:cNvPicPr>
            <a:picLocks noChangeAspect="1"/>
          </p:cNvPicPr>
          <p:nvPr/>
        </p:nvPicPr>
        <p:blipFill>
          <a:blip r:embed="rId2"/>
          <a:stretch>
            <a:fillRect/>
          </a:stretch>
        </p:blipFill>
        <p:spPr>
          <a:xfrm>
            <a:off x="3422327" y="2712672"/>
            <a:ext cx="2219288" cy="1432655"/>
          </a:xfrm>
          <a:prstGeom prst="rect">
            <a:avLst/>
          </a:prstGeom>
        </p:spPr>
      </p:pic>
      <p:pic>
        <p:nvPicPr>
          <p:cNvPr id="12" name="Picture 11">
            <a:extLst>
              <a:ext uri="{FF2B5EF4-FFF2-40B4-BE49-F238E27FC236}">
                <a16:creationId xmlns:a16="http://schemas.microsoft.com/office/drawing/2014/main" id="{36D32687-CD8F-4ADB-A971-628C95C23870}"/>
              </a:ext>
            </a:extLst>
          </p:cNvPr>
          <p:cNvPicPr>
            <a:picLocks noChangeAspect="1"/>
          </p:cNvPicPr>
          <p:nvPr/>
        </p:nvPicPr>
        <p:blipFill>
          <a:blip r:embed="rId3"/>
          <a:stretch>
            <a:fillRect/>
          </a:stretch>
        </p:blipFill>
        <p:spPr>
          <a:xfrm>
            <a:off x="5880903" y="4348879"/>
            <a:ext cx="3169896" cy="1743204"/>
          </a:xfrm>
          <a:prstGeom prst="rect">
            <a:avLst/>
          </a:prstGeom>
        </p:spPr>
      </p:pic>
      <p:pic>
        <p:nvPicPr>
          <p:cNvPr id="14" name="Picture 13">
            <a:extLst>
              <a:ext uri="{FF2B5EF4-FFF2-40B4-BE49-F238E27FC236}">
                <a16:creationId xmlns:a16="http://schemas.microsoft.com/office/drawing/2014/main" id="{79C9BA4A-B235-4170-BC88-E0BEF7FA56CC}"/>
              </a:ext>
            </a:extLst>
          </p:cNvPr>
          <p:cNvPicPr>
            <a:picLocks noChangeAspect="1"/>
          </p:cNvPicPr>
          <p:nvPr/>
        </p:nvPicPr>
        <p:blipFill>
          <a:blip r:embed="rId4"/>
          <a:stretch>
            <a:fillRect/>
          </a:stretch>
        </p:blipFill>
        <p:spPr>
          <a:xfrm>
            <a:off x="9992851" y="4596713"/>
            <a:ext cx="1750415" cy="1444649"/>
          </a:xfrm>
          <a:prstGeom prst="rect">
            <a:avLst/>
          </a:prstGeom>
        </p:spPr>
      </p:pic>
    </p:spTree>
    <p:extLst>
      <p:ext uri="{BB962C8B-B14F-4D97-AF65-F5344CB8AC3E}">
        <p14:creationId xmlns:p14="http://schemas.microsoft.com/office/powerpoint/2010/main" val="336060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451514"/>
            <a:ext cx="1581007" cy="517230"/>
          </a:xfrm>
        </p:spPr>
        <p:txBody>
          <a:bodyPr>
            <a:normAutofit fontScale="90000"/>
          </a:bodyPr>
          <a:lstStyle/>
          <a:p>
            <a:r>
              <a:rPr lang="en-US" dirty="0">
                <a:solidFill>
                  <a:schemeClr val="tx1"/>
                </a:solidFill>
              </a:rPr>
              <a:t>DEFINE</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3</a:t>
            </a:fld>
            <a:endParaRPr lang="en-US"/>
          </a:p>
        </p:txBody>
      </p:sp>
      <p:sp>
        <p:nvSpPr>
          <p:cNvPr id="3" name="Content Placeholder 2">
            <a:extLst>
              <a:ext uri="{FF2B5EF4-FFF2-40B4-BE49-F238E27FC236}">
                <a16:creationId xmlns:a16="http://schemas.microsoft.com/office/drawing/2014/main" id="{A4A2B694-1017-47AA-9833-1CDA20EDCF06}"/>
              </a:ext>
            </a:extLst>
          </p:cNvPr>
          <p:cNvSpPr>
            <a:spLocks noGrp="1"/>
          </p:cNvSpPr>
          <p:nvPr>
            <p:ph idx="1"/>
          </p:nvPr>
        </p:nvSpPr>
        <p:spPr>
          <a:xfrm>
            <a:off x="5807150" y="1420257"/>
            <a:ext cx="4573888" cy="4735458"/>
          </a:xfrm>
        </p:spPr>
        <p:style>
          <a:lnRef idx="2">
            <a:schemeClr val="accent2"/>
          </a:lnRef>
          <a:fillRef idx="1">
            <a:schemeClr val="lt1"/>
          </a:fillRef>
          <a:effectRef idx="0">
            <a:schemeClr val="accent2"/>
          </a:effectRef>
          <a:fontRef idx="minor">
            <a:schemeClr val="dk1"/>
          </a:fontRef>
        </p:style>
        <p:txBody>
          <a:bodyPr>
            <a:normAutofit fontScale="25000" lnSpcReduction="20000"/>
          </a:bodyPr>
          <a:lstStyle/>
          <a:p>
            <a:pPr marL="0" indent="0">
              <a:buNone/>
            </a:pPr>
            <a:r>
              <a:rPr lang="en-US" sz="4400" b="1" u="sng" dirty="0"/>
              <a:t>PROJECT SCOPE:</a:t>
            </a:r>
          </a:p>
          <a:p>
            <a:pPr marL="0" indent="0">
              <a:buNone/>
            </a:pPr>
            <a:r>
              <a:rPr lang="en-US" sz="4000" dirty="0"/>
              <a:t>Collect, extract and analyze the data both historical and current to measure the no of hours slept, caffeine in take, screentime after certain time </a:t>
            </a:r>
          </a:p>
          <a:p>
            <a:pPr marL="0" indent="0">
              <a:buNone/>
            </a:pPr>
            <a:r>
              <a:rPr lang="en-US" sz="4000" dirty="0"/>
              <a:t>Target to have </a:t>
            </a:r>
          </a:p>
          <a:p>
            <a:pPr>
              <a:buClrTx/>
              <a:buFont typeface="Wingdings" panose="05000000000000000000" pitchFamily="2" charset="2"/>
              <a:buChar char="q"/>
            </a:pPr>
            <a:r>
              <a:rPr lang="en-US" sz="4000" dirty="0"/>
              <a:t>60 days of prior data which is not having any reduction in </a:t>
            </a:r>
            <a:r>
              <a:rPr lang="en-US" sz="4000" dirty="0">
                <a:solidFill>
                  <a:schemeClr val="tx1">
                    <a:lumMod val="75000"/>
                    <a:lumOff val="25000"/>
                  </a:schemeClr>
                </a:solidFill>
              </a:rPr>
              <a:t>coffee</a:t>
            </a:r>
            <a:r>
              <a:rPr lang="en-US" sz="4000" dirty="0"/>
              <a:t> in take after 6 PM (Before process Improvement)</a:t>
            </a:r>
          </a:p>
          <a:p>
            <a:pPr>
              <a:buClrTx/>
              <a:buFont typeface="Wingdings" panose="05000000000000000000" pitchFamily="2" charset="2"/>
              <a:buChar char="q"/>
            </a:pPr>
            <a:r>
              <a:rPr lang="en-US" sz="4000" dirty="0"/>
              <a:t>Have at least </a:t>
            </a:r>
            <a:r>
              <a:rPr lang="en-US" sz="4000" b="1" u="sng" dirty="0"/>
              <a:t>20- 30 days of </a:t>
            </a:r>
            <a:r>
              <a:rPr lang="en-US" sz="4000" dirty="0"/>
              <a:t>current data to have reduced or not having coffee after 6 PM</a:t>
            </a:r>
          </a:p>
          <a:p>
            <a:pPr>
              <a:buClrTx/>
              <a:buFont typeface="Wingdings" panose="05000000000000000000" pitchFamily="2" charset="2"/>
              <a:buChar char="q"/>
            </a:pPr>
            <a:r>
              <a:rPr lang="en-US" sz="4000" dirty="0"/>
              <a:t>All the data elements are liquid in volume, time hence I go by the principles of applying techniques of continuous data</a:t>
            </a:r>
          </a:p>
          <a:p>
            <a:pPr lvl="1">
              <a:buClrTx/>
              <a:buFont typeface="Wingdings" panose="05000000000000000000" pitchFamily="2" charset="2"/>
              <a:buChar char="q"/>
            </a:pPr>
            <a:r>
              <a:rPr lang="en-US" sz="4000" dirty="0">
                <a:solidFill>
                  <a:srgbClr val="0000FF"/>
                </a:solidFill>
              </a:rPr>
              <a:t>Coffee/ /caffeine in take in ounces</a:t>
            </a:r>
          </a:p>
          <a:p>
            <a:pPr lvl="1">
              <a:buClrTx/>
              <a:buFont typeface="Wingdings" panose="05000000000000000000" pitchFamily="2" charset="2"/>
              <a:buChar char="q"/>
            </a:pPr>
            <a:r>
              <a:rPr lang="en-US" sz="4000" dirty="0">
                <a:solidFill>
                  <a:srgbClr val="0000FF"/>
                </a:solidFill>
              </a:rPr>
              <a:t>Sleep hours in hours and minutes (HH:MM)</a:t>
            </a:r>
          </a:p>
          <a:p>
            <a:pPr lvl="1">
              <a:buClrTx/>
              <a:buFont typeface="Wingdings" panose="05000000000000000000" pitchFamily="2" charset="2"/>
              <a:buChar char="q"/>
            </a:pPr>
            <a:r>
              <a:rPr lang="en-US" sz="4000" dirty="0">
                <a:solidFill>
                  <a:srgbClr val="0000FF"/>
                </a:solidFill>
              </a:rPr>
              <a:t>Screen time in minutes (for ease of calculations rounding them to nearest number</a:t>
            </a:r>
          </a:p>
          <a:p>
            <a:pPr lvl="2">
              <a:buClrTx/>
              <a:buFont typeface="Wingdings" panose="05000000000000000000" pitchFamily="2" charset="2"/>
              <a:buChar char="q"/>
            </a:pPr>
            <a:r>
              <a:rPr lang="en-US" sz="3200" dirty="0">
                <a:solidFill>
                  <a:schemeClr val="accent1">
                    <a:lumMod val="75000"/>
                  </a:schemeClr>
                </a:solidFill>
              </a:rPr>
              <a:t>Note: For instance, if the time spent is 11mm 22secs, considering as 11 min's , if it is 20mm 32 secs considered as 21 minutes					</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4400" b="1" i="0" u="sng" strike="noStrike" kern="1200" cap="none" spc="0" normalizeH="0" baseline="0" noProof="0" dirty="0">
                <a:ln>
                  <a:noFill/>
                </a:ln>
                <a:solidFill>
                  <a:prstClr val="black"/>
                </a:solidFill>
                <a:effectLst/>
                <a:uLnTx/>
                <a:uFillTx/>
                <a:latin typeface="Trebuchet MS" panose="020B0603020202020204"/>
                <a:ea typeface="+mn-ea"/>
                <a:cs typeface="+mn-cs"/>
              </a:rPr>
              <a:t>TEAM:</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4400" i="0" strike="noStrike" kern="1200" cap="none" spc="0" normalizeH="0" baseline="0" noProof="0" dirty="0">
                <a:ln>
                  <a:noFill/>
                </a:ln>
                <a:solidFill>
                  <a:prstClr val="black"/>
                </a:solidFill>
                <a:effectLst/>
                <a:uLnTx/>
                <a:uFillTx/>
                <a:latin typeface="Trebuchet MS" panose="020B0603020202020204"/>
                <a:ea typeface="+mn-ea"/>
                <a:cs typeface="+mn-cs"/>
              </a:rPr>
              <a:t>Self, Technology based apps, Fitbit Luxe, </a:t>
            </a:r>
            <a:r>
              <a:rPr lang="en-US" sz="4400" dirty="0" err="1">
                <a:solidFill>
                  <a:prstClr val="black"/>
                </a:solidFill>
                <a:latin typeface="Trebuchet MS" panose="020B0603020202020204"/>
              </a:rPr>
              <a:t>iP</a:t>
            </a:r>
            <a:r>
              <a:rPr kumimoji="0" lang="en-US" sz="4400" i="0" strike="noStrike" kern="1200" cap="none" spc="0" normalizeH="0" baseline="0" noProof="0" dirty="0">
                <a:ln>
                  <a:noFill/>
                </a:ln>
                <a:solidFill>
                  <a:prstClr val="black"/>
                </a:solidFill>
                <a:effectLst/>
                <a:uLnTx/>
                <a:uFillTx/>
                <a:latin typeface="Trebuchet MS" panose="020B0603020202020204"/>
                <a:ea typeface="+mn-ea"/>
                <a:cs typeface="+mn-cs"/>
              </a:rPr>
              <a:t>hone</a:t>
            </a:r>
            <a:r>
              <a:rPr lang="en-US" sz="4400" dirty="0">
                <a:solidFill>
                  <a:prstClr val="black"/>
                </a:solidFill>
                <a:latin typeface="Trebuchet MS" panose="020B0603020202020204"/>
              </a:rPr>
              <a:t> 11s</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4400" i="0" u="sng" strike="noStrike" kern="1200" cap="none" spc="0" normalizeH="0" baseline="0" noProof="0" dirty="0">
                <a:ln>
                  <a:noFill/>
                </a:ln>
                <a:solidFill>
                  <a:prstClr val="black"/>
                </a:solidFill>
                <a:effectLst/>
                <a:uLnTx/>
                <a:uFillTx/>
                <a:latin typeface="Trebuchet MS" panose="020B0603020202020204"/>
                <a:ea typeface="+mn-ea"/>
                <a:cs typeface="+mn-cs"/>
              </a:rPr>
              <a:t>Out Of Scope:</a:t>
            </a:r>
          </a:p>
          <a:p>
            <a:pPr marL="0" marR="0" lvl="0" indent="0" algn="l"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4400" i="0" strike="noStrike" kern="1200" cap="none" spc="0" normalizeH="0" baseline="0" noProof="0" dirty="0">
                <a:ln>
                  <a:noFill/>
                </a:ln>
                <a:solidFill>
                  <a:prstClr val="black"/>
                </a:solidFill>
                <a:effectLst/>
                <a:uLnTx/>
                <a:uFillTx/>
                <a:latin typeface="Trebuchet MS" panose="020B0603020202020204"/>
                <a:ea typeface="+mn-ea"/>
                <a:cs typeface="+mn-cs"/>
              </a:rPr>
              <a:t>Since </a:t>
            </a:r>
            <a:r>
              <a:rPr lang="en-US" sz="4400" dirty="0">
                <a:solidFill>
                  <a:prstClr val="black"/>
                </a:solidFill>
                <a:latin typeface="Trebuchet MS" panose="020B0603020202020204"/>
              </a:rPr>
              <a:t>the current</a:t>
            </a:r>
            <a:r>
              <a:rPr kumimoji="0" lang="en-US" sz="4400" i="0" strike="noStrike" kern="1200" cap="none" spc="0" normalizeH="0" baseline="0" noProof="0" dirty="0">
                <a:ln>
                  <a:noFill/>
                </a:ln>
                <a:solidFill>
                  <a:prstClr val="black"/>
                </a:solidFill>
                <a:effectLst/>
                <a:uLnTx/>
                <a:uFillTx/>
                <a:latin typeface="Trebuchet MS" panose="020B0603020202020204"/>
                <a:ea typeface="+mn-ea"/>
                <a:cs typeface="+mn-cs"/>
              </a:rPr>
              <a:t> project based on sleeping hours quality and I don’t have great measurements in place to convert  the poor sleep index to any $$ value </a:t>
            </a:r>
          </a:p>
          <a:p>
            <a:pPr marL="0" indent="0">
              <a:buNone/>
            </a:pPr>
            <a:r>
              <a:rPr lang="en-US" sz="1000" dirty="0"/>
              <a:t> I</a:t>
            </a:r>
            <a:endParaRPr lang="en-US" sz="1800" b="0" i="0" dirty="0">
              <a:solidFill>
                <a:srgbClr val="403B37"/>
              </a:solidFill>
              <a:effectLst/>
              <a:latin typeface="Fira Sans" panose="020B0604020202020204" pitchFamily="34" charset="0"/>
            </a:endParaRPr>
          </a:p>
          <a:p>
            <a:pPr marL="0" indent="0" algn="r">
              <a:buNone/>
            </a:pPr>
            <a:endParaRPr lang="en-US" dirty="0">
              <a:solidFill>
                <a:srgbClr val="403B37"/>
              </a:solidFill>
              <a:latin typeface="Fira Sans" panose="020B0604020202020204" pitchFamily="34" charset="0"/>
            </a:endParaRPr>
          </a:p>
          <a:p>
            <a:pPr marL="0" indent="0" algn="r">
              <a:buNone/>
            </a:pPr>
            <a:r>
              <a:rPr lang="en-US" sz="3600" i="1" dirty="0">
                <a:solidFill>
                  <a:srgbClr val="00B050"/>
                </a:solidFill>
                <a:highlight>
                  <a:srgbClr val="FFFF00"/>
                </a:highlight>
                <a:latin typeface="Fira Sans" panose="020B0604020202020204" pitchFamily="34" charset="0"/>
              </a:rPr>
              <a:t>“Sl</a:t>
            </a:r>
            <a:r>
              <a:rPr lang="en-US" sz="3600" b="0" i="1" dirty="0">
                <a:solidFill>
                  <a:srgbClr val="00B050"/>
                </a:solidFill>
                <a:highlight>
                  <a:srgbClr val="FFFF00"/>
                </a:highlight>
                <a:latin typeface="Fira Sans" panose="020B0604020202020204" pitchFamily="34" charset="0"/>
              </a:rPr>
              <a:t>eep is the best meditation.” — Dalai Lama</a:t>
            </a:r>
          </a:p>
          <a:p>
            <a:pPr marL="0" indent="0">
              <a:buNone/>
            </a:pPr>
            <a:endParaRPr lang="en-US" sz="3600" i="1" dirty="0">
              <a:solidFill>
                <a:srgbClr val="00B050"/>
              </a:solidFill>
            </a:endParaRPr>
          </a:p>
          <a:p>
            <a:pPr marL="0" indent="0">
              <a:buNone/>
            </a:pPr>
            <a:endParaRPr lang="en-US" dirty="0"/>
          </a:p>
          <a:p>
            <a:pPr marL="0" indent="0" algn="r">
              <a:buNone/>
            </a:pPr>
            <a:endParaRPr lang="en-US" sz="1800" b="0" i="0" dirty="0">
              <a:solidFill>
                <a:srgbClr val="403B37"/>
              </a:solidFill>
              <a:effectLst/>
              <a:latin typeface="Fira Sans" panose="020B0604020202020204" pitchFamily="34" charset="0"/>
            </a:endParaRPr>
          </a:p>
          <a:p>
            <a:pPr marL="0" indent="0" algn="r">
              <a:buNone/>
            </a:pPr>
            <a:endParaRPr lang="en-US" dirty="0">
              <a:solidFill>
                <a:srgbClr val="403B37"/>
              </a:solidFill>
              <a:latin typeface="Fira Sans" panose="020B0604020202020204" pitchFamily="34" charset="0"/>
            </a:endParaRPr>
          </a:p>
          <a:p>
            <a:pPr marL="0" indent="0">
              <a:buNone/>
            </a:pPr>
            <a:endParaRPr lang="en-US" dirty="0"/>
          </a:p>
          <a:p>
            <a:pPr marL="0" indent="0">
              <a:buNone/>
            </a:pPr>
            <a:endParaRPr lang="en-US" dirty="0"/>
          </a:p>
          <a:p>
            <a:pPr marL="0" indent="0">
              <a:buNone/>
            </a:pPr>
            <a:endParaRPr lang="en-US" dirty="0"/>
          </a:p>
          <a:p>
            <a:pPr marL="0" indent="0" algn="r">
              <a:buNone/>
            </a:pPr>
            <a:endParaRPr lang="en-US" sz="4400" dirty="0"/>
          </a:p>
          <a:p>
            <a:pPr marL="0" indent="0">
              <a:buNone/>
            </a:pPr>
            <a:endParaRPr lang="en-US" dirty="0"/>
          </a:p>
        </p:txBody>
      </p:sp>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2">
            <a:extLst>
              <a:ext uri="{FF2B5EF4-FFF2-40B4-BE49-F238E27FC236}">
                <a16:creationId xmlns:a16="http://schemas.microsoft.com/office/drawing/2014/main" id="{685C9350-C68B-4746-9673-BE9DB4F5E87C}"/>
              </a:ext>
            </a:extLst>
          </p:cNvPr>
          <p:cNvSpPr txBox="1">
            <a:spLocks/>
          </p:cNvSpPr>
          <p:nvPr/>
        </p:nvSpPr>
        <p:spPr>
          <a:xfrm>
            <a:off x="986119" y="1420257"/>
            <a:ext cx="4473648" cy="473545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4000" b="1" u="sng" dirty="0"/>
              <a:t>PROBLEM STATEMENT</a:t>
            </a:r>
          </a:p>
          <a:p>
            <a:pPr marL="0" indent="0">
              <a:buFont typeface="Wingdings 3" charset="2"/>
              <a:buNone/>
            </a:pPr>
            <a:r>
              <a:rPr lang="en-US" sz="4000" dirty="0"/>
              <a:t>Lack of proper sleep during night times, effecting one’s health by-all means. I’ve been personally experiencing this from quite sometime. </a:t>
            </a:r>
          </a:p>
          <a:p>
            <a:pPr marL="0" indent="0">
              <a:buFont typeface="Wingdings 3" charset="2"/>
              <a:buNone/>
            </a:pPr>
            <a:r>
              <a:rPr lang="en-US" sz="4000" dirty="0"/>
              <a:t>Current day lifestyle impacts human sleep cycle a lot than a decade ago. The influencing factors for this are, work/job stress, lack of proper exercise, improper diet.</a:t>
            </a:r>
          </a:p>
          <a:p>
            <a:pPr marL="0" indent="0">
              <a:buFont typeface="Wingdings 3" charset="2"/>
              <a:buNone/>
            </a:pPr>
            <a:r>
              <a:rPr lang="en-US" sz="4000" dirty="0"/>
              <a:t>I'm falling behind to take appropriate measurements continuously. 							</a:t>
            </a:r>
          </a:p>
          <a:p>
            <a:pPr marL="0" indent="0">
              <a:buFont typeface="Wingdings 3" charset="2"/>
              <a:buNone/>
            </a:pPr>
            <a:r>
              <a:rPr lang="en-US" sz="4000" dirty="0"/>
              <a:t>I've considered caffeine in take after 6 PM, screentime before bed or while on the bed and daily exercise routine are the key parameters that are influencing my sleep (keeping aside baby care during night this is something can't be considered as impacting as it's part of life.) </a:t>
            </a:r>
          </a:p>
          <a:p>
            <a:pPr marL="0" indent="0">
              <a:buFont typeface="Wingdings 3" charset="2"/>
              <a:buNone/>
            </a:pPr>
            <a:r>
              <a:rPr lang="en-US" sz="4000" dirty="0"/>
              <a:t>Although my late work hours, and over stress or strain with rest of the day-to-day activities I've not considered them here as certain things are not measured properly 	</a:t>
            </a:r>
          </a:p>
          <a:p>
            <a:pPr marL="0" indent="0">
              <a:buFont typeface="Wingdings 3" charset="2"/>
              <a:buNone/>
            </a:pPr>
            <a:r>
              <a:rPr lang="en-US" sz="4000" dirty="0"/>
              <a:t>On Average I don’t sleep beyond 5.0 hrs.(y) per day.</a:t>
            </a:r>
          </a:p>
          <a:p>
            <a:pPr marL="0" indent="0">
              <a:buFont typeface="Wingdings 3" charset="2"/>
              <a:buNone/>
            </a:pPr>
            <a:r>
              <a:rPr lang="en-US" sz="4000" dirty="0"/>
              <a:t>I’ve figured out that in take of caffeine level after 6PM, Screen time after 10:00 PM, irregular exercising habits are the main key parameters besides long hours, baby care.</a:t>
            </a:r>
          </a:p>
          <a:p>
            <a:pPr marL="0" indent="0">
              <a:buFont typeface="Wingdings 3" charset="2"/>
              <a:buNone/>
            </a:pPr>
            <a:r>
              <a:rPr lang="en-US" sz="4000" b="1" u="sng" dirty="0"/>
              <a:t>GOAL :</a:t>
            </a:r>
          </a:p>
          <a:p>
            <a:pPr>
              <a:buClrTx/>
              <a:buFont typeface="Wingdings" panose="05000000000000000000" pitchFamily="2" charset="2"/>
              <a:buChar char="ü"/>
            </a:pPr>
            <a:r>
              <a:rPr lang="en-US" sz="4000" dirty="0"/>
              <a:t>Improve the sleep hours on average of 6 hrs. per day.(</a:t>
            </a:r>
            <a:r>
              <a:rPr lang="en-US" sz="4000" dirty="0" err="1"/>
              <a:t>i.e</a:t>
            </a:r>
            <a:r>
              <a:rPr lang="en-US" sz="4000" dirty="0"/>
              <a:t>, Y)</a:t>
            </a:r>
          </a:p>
          <a:p>
            <a:pPr>
              <a:buClrTx/>
              <a:buFont typeface="Wingdings" panose="05000000000000000000" pitchFamily="2" charset="2"/>
              <a:buChar char="ü"/>
            </a:pPr>
            <a:r>
              <a:rPr lang="en-US" sz="4000" dirty="0"/>
              <a:t>Compare the influence of caffeine intake after 6 PM (i.e., f(x))</a:t>
            </a:r>
          </a:p>
          <a:p>
            <a:pPr>
              <a:buClrTx/>
              <a:buFont typeface="Wingdings" panose="05000000000000000000" pitchFamily="2" charset="2"/>
              <a:buChar char="ü"/>
            </a:pPr>
            <a:r>
              <a:rPr lang="en-US" sz="4000" dirty="0"/>
              <a:t>Also watch how the screentime (f(x)) is influencing sleep quality</a:t>
            </a:r>
          </a:p>
          <a:p>
            <a:pPr>
              <a:buClrTx/>
              <a:buFont typeface="Wingdings" panose="05000000000000000000" pitchFamily="2" charset="2"/>
              <a:buChar char="ü"/>
            </a:pPr>
            <a:r>
              <a:rPr lang="en-US" sz="4000" dirty="0"/>
              <a:t>Additionally, identify if there is any relation between weekdays to weekends in sleep hours.</a:t>
            </a:r>
          </a:p>
          <a:p>
            <a:pPr marL="0" indent="0">
              <a:buFont typeface="Wingdings 3" charset="2"/>
              <a:buNone/>
            </a:pPr>
            <a:endParaRPr lang="en-US" sz="4000"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p:txBody>
      </p:sp>
      <p:sp>
        <p:nvSpPr>
          <p:cNvPr id="11" name="Title 1">
            <a:extLst>
              <a:ext uri="{FF2B5EF4-FFF2-40B4-BE49-F238E27FC236}">
                <a16:creationId xmlns:a16="http://schemas.microsoft.com/office/drawing/2014/main" id="{EDAB571A-A0F8-4E62-8D6A-B07109ED9D91}"/>
              </a:ext>
            </a:extLst>
          </p:cNvPr>
          <p:cNvSpPr txBox="1">
            <a:spLocks/>
          </p:cNvSpPr>
          <p:nvPr/>
        </p:nvSpPr>
        <p:spPr>
          <a:xfrm>
            <a:off x="10181495" y="201692"/>
            <a:ext cx="1581007" cy="51723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chemeClr val="tx1"/>
                </a:solidFill>
              </a:rPr>
              <a:t>D</a:t>
            </a:r>
            <a:r>
              <a:rPr lang="en-US" dirty="0">
                <a:solidFill>
                  <a:schemeClr val="tx1"/>
                </a:solidFill>
              </a:rPr>
              <a:t>MAIC</a:t>
            </a:r>
          </a:p>
        </p:txBody>
      </p:sp>
    </p:spTree>
    <p:extLst>
      <p:ext uri="{BB962C8B-B14F-4D97-AF65-F5344CB8AC3E}">
        <p14:creationId xmlns:p14="http://schemas.microsoft.com/office/powerpoint/2010/main" val="255315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744943" y="192898"/>
            <a:ext cx="7733232" cy="517230"/>
          </a:xfrm>
        </p:spPr>
        <p:txBody>
          <a:bodyPr>
            <a:normAutofit fontScale="90000"/>
          </a:bodyPr>
          <a:lstStyle/>
          <a:p>
            <a:r>
              <a:rPr lang="en-US" dirty="0">
                <a:solidFill>
                  <a:schemeClr val="tx1"/>
                </a:solidFill>
              </a:rPr>
              <a:t>PROCESS MAP</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dirty="0"/>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4</a:t>
            </a:fld>
            <a:endParaRPr lang="en-US"/>
          </a:p>
        </p:txBody>
      </p:sp>
      <p:sp>
        <p:nvSpPr>
          <p:cNvPr id="3" name="Content Placeholder 2">
            <a:extLst>
              <a:ext uri="{FF2B5EF4-FFF2-40B4-BE49-F238E27FC236}">
                <a16:creationId xmlns:a16="http://schemas.microsoft.com/office/drawing/2014/main" id="{A4A2B694-1017-47AA-9833-1CDA20EDCF06}"/>
              </a:ext>
            </a:extLst>
          </p:cNvPr>
          <p:cNvSpPr>
            <a:spLocks noGrp="1"/>
          </p:cNvSpPr>
          <p:nvPr>
            <p:ph idx="1"/>
          </p:nvPr>
        </p:nvSpPr>
        <p:spPr>
          <a:xfrm>
            <a:off x="967666" y="903026"/>
            <a:ext cx="6622742" cy="4911847"/>
          </a:xfrm>
        </p:spPr>
        <p:txBody>
          <a:bodyPr>
            <a:normAutofit/>
          </a:bodyPr>
          <a:lstStyle/>
          <a:p>
            <a:pPr marL="0" indent="0">
              <a:buNone/>
            </a:pPr>
            <a:r>
              <a:rPr lang="en-US" dirty="0"/>
              <a:t>OVERALL PROCESS MAP</a:t>
            </a:r>
          </a:p>
        </p:txBody>
      </p:sp>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C2ADC5C3-409C-4A92-BF95-DBAE6EC9B0F1}"/>
              </a:ext>
            </a:extLst>
          </p:cNvPr>
          <p:cNvSpPr txBox="1">
            <a:spLocks/>
          </p:cNvSpPr>
          <p:nvPr/>
        </p:nvSpPr>
        <p:spPr>
          <a:xfrm>
            <a:off x="10181495" y="201692"/>
            <a:ext cx="1581007" cy="51723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chemeClr val="tx1"/>
                </a:solidFill>
              </a:rPr>
              <a:t>D</a:t>
            </a:r>
            <a:r>
              <a:rPr lang="en-US" dirty="0">
                <a:solidFill>
                  <a:schemeClr val="tx1"/>
                </a:solidFill>
              </a:rPr>
              <a:t>MAIC</a:t>
            </a:r>
          </a:p>
        </p:txBody>
      </p:sp>
      <p:sp>
        <p:nvSpPr>
          <p:cNvPr id="51" name="Oval 50">
            <a:extLst>
              <a:ext uri="{FF2B5EF4-FFF2-40B4-BE49-F238E27FC236}">
                <a16:creationId xmlns:a16="http://schemas.microsoft.com/office/drawing/2014/main" id="{F119B01D-9DAB-4792-87D7-1EC0A2886834}"/>
              </a:ext>
            </a:extLst>
          </p:cNvPr>
          <p:cNvSpPr/>
          <p:nvPr/>
        </p:nvSpPr>
        <p:spPr>
          <a:xfrm>
            <a:off x="2317070" y="1797837"/>
            <a:ext cx="781236" cy="2929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START</a:t>
            </a:r>
          </a:p>
        </p:txBody>
      </p:sp>
      <p:cxnSp>
        <p:nvCxnSpPr>
          <p:cNvPr id="53" name="Connector: Elbow 52">
            <a:extLst>
              <a:ext uri="{FF2B5EF4-FFF2-40B4-BE49-F238E27FC236}">
                <a16:creationId xmlns:a16="http://schemas.microsoft.com/office/drawing/2014/main" id="{B2D981D5-2516-45D0-B885-A55010E90D9B}"/>
              </a:ext>
            </a:extLst>
          </p:cNvPr>
          <p:cNvCxnSpPr/>
          <p:nvPr/>
        </p:nvCxnSpPr>
        <p:spPr>
          <a:xfrm flipV="1">
            <a:off x="3098306" y="1289537"/>
            <a:ext cx="1233996" cy="705774"/>
          </a:xfrm>
          <a:prstGeom prst="bentConnector3">
            <a:avLst/>
          </a:prstGeom>
          <a:ln>
            <a:tailEnd type="triangle"/>
          </a:ln>
        </p:spPr>
        <p:style>
          <a:lnRef idx="1">
            <a:schemeClr val="accent1"/>
          </a:lnRef>
          <a:fillRef idx="2">
            <a:schemeClr val="accent1"/>
          </a:fillRef>
          <a:effectRef idx="1">
            <a:schemeClr val="accent1"/>
          </a:effectRef>
          <a:fontRef idx="minor">
            <a:schemeClr val="dk1"/>
          </a:fontRef>
        </p:style>
      </p:cxnSp>
      <p:sp>
        <p:nvSpPr>
          <p:cNvPr id="55" name="Rectangle 54">
            <a:extLst>
              <a:ext uri="{FF2B5EF4-FFF2-40B4-BE49-F238E27FC236}">
                <a16:creationId xmlns:a16="http://schemas.microsoft.com/office/drawing/2014/main" id="{B31F4B37-C3CA-469A-A08E-13C635602319}"/>
              </a:ext>
            </a:extLst>
          </p:cNvPr>
          <p:cNvSpPr/>
          <p:nvPr/>
        </p:nvSpPr>
        <p:spPr>
          <a:xfrm>
            <a:off x="4323425" y="1109708"/>
            <a:ext cx="1064930" cy="46163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t>Sleep Monitor HRS</a:t>
            </a:r>
          </a:p>
        </p:txBody>
      </p:sp>
      <p:sp>
        <p:nvSpPr>
          <p:cNvPr id="56" name="Rectangle 55">
            <a:extLst>
              <a:ext uri="{FF2B5EF4-FFF2-40B4-BE49-F238E27FC236}">
                <a16:creationId xmlns:a16="http://schemas.microsoft.com/office/drawing/2014/main" id="{98B6C8E4-2654-4CED-AC3C-F414A9CA50CE}"/>
              </a:ext>
            </a:extLst>
          </p:cNvPr>
          <p:cNvSpPr/>
          <p:nvPr/>
        </p:nvSpPr>
        <p:spPr>
          <a:xfrm>
            <a:off x="4341180" y="2112885"/>
            <a:ext cx="1057921" cy="4063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t>Collect the data</a:t>
            </a:r>
          </a:p>
        </p:txBody>
      </p:sp>
      <p:cxnSp>
        <p:nvCxnSpPr>
          <p:cNvPr id="59" name="Straight Arrow Connector 58">
            <a:extLst>
              <a:ext uri="{FF2B5EF4-FFF2-40B4-BE49-F238E27FC236}">
                <a16:creationId xmlns:a16="http://schemas.microsoft.com/office/drawing/2014/main" id="{29A28BAC-2EFE-457D-864B-839DD321DE4F}"/>
              </a:ext>
            </a:extLst>
          </p:cNvPr>
          <p:cNvCxnSpPr>
            <a:cxnSpLocks/>
          </p:cNvCxnSpPr>
          <p:nvPr/>
        </p:nvCxnSpPr>
        <p:spPr>
          <a:xfrm>
            <a:off x="4855889" y="1571347"/>
            <a:ext cx="14251" cy="54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Speech Bubble: Oval 59">
            <a:extLst>
              <a:ext uri="{FF2B5EF4-FFF2-40B4-BE49-F238E27FC236}">
                <a16:creationId xmlns:a16="http://schemas.microsoft.com/office/drawing/2014/main" id="{BAB69C48-708B-4B94-A59C-79D84A348780}"/>
              </a:ext>
            </a:extLst>
          </p:cNvPr>
          <p:cNvSpPr/>
          <p:nvPr/>
        </p:nvSpPr>
        <p:spPr>
          <a:xfrm>
            <a:off x="5655076" y="1797838"/>
            <a:ext cx="1064929" cy="474846"/>
          </a:xfrm>
          <a:prstGeom prst="wedgeEllipse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solidFill>
                  <a:schemeClr val="tx1"/>
                </a:solidFill>
              </a:rPr>
              <a:t>Use Fir bit App</a:t>
            </a:r>
          </a:p>
        </p:txBody>
      </p:sp>
      <p:sp>
        <p:nvSpPr>
          <p:cNvPr id="67" name="Rectangle 66">
            <a:extLst>
              <a:ext uri="{FF2B5EF4-FFF2-40B4-BE49-F238E27FC236}">
                <a16:creationId xmlns:a16="http://schemas.microsoft.com/office/drawing/2014/main" id="{8787E9E6-59A5-48E7-A2CD-E85B5C25EEBB}"/>
              </a:ext>
            </a:extLst>
          </p:cNvPr>
          <p:cNvSpPr/>
          <p:nvPr/>
        </p:nvSpPr>
        <p:spPr>
          <a:xfrm>
            <a:off x="3419382" y="2871651"/>
            <a:ext cx="1057921" cy="4063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t>RAW OLD DATA</a:t>
            </a:r>
          </a:p>
        </p:txBody>
      </p:sp>
      <p:sp>
        <p:nvSpPr>
          <p:cNvPr id="68" name="Rectangle 67">
            <a:extLst>
              <a:ext uri="{FF2B5EF4-FFF2-40B4-BE49-F238E27FC236}">
                <a16:creationId xmlns:a16="http://schemas.microsoft.com/office/drawing/2014/main" id="{03183518-1FB1-4389-93EF-B2C488472583}"/>
              </a:ext>
            </a:extLst>
          </p:cNvPr>
          <p:cNvSpPr/>
          <p:nvPr/>
        </p:nvSpPr>
        <p:spPr>
          <a:xfrm>
            <a:off x="5388355" y="2857582"/>
            <a:ext cx="1057921" cy="4063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t>CURRENT DATA</a:t>
            </a:r>
          </a:p>
        </p:txBody>
      </p:sp>
      <p:sp>
        <p:nvSpPr>
          <p:cNvPr id="69" name="Rectangle 68">
            <a:extLst>
              <a:ext uri="{FF2B5EF4-FFF2-40B4-BE49-F238E27FC236}">
                <a16:creationId xmlns:a16="http://schemas.microsoft.com/office/drawing/2014/main" id="{93E3CF96-86C7-4F83-B980-2E15EE5B75FD}"/>
              </a:ext>
            </a:extLst>
          </p:cNvPr>
          <p:cNvSpPr/>
          <p:nvPr/>
        </p:nvSpPr>
        <p:spPr>
          <a:xfrm>
            <a:off x="4278646" y="3983141"/>
            <a:ext cx="1109709" cy="3556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t>Sleep hours, Caffeine</a:t>
            </a:r>
          </a:p>
        </p:txBody>
      </p:sp>
      <p:cxnSp>
        <p:nvCxnSpPr>
          <p:cNvPr id="28" name="Straight Arrow Connector 27">
            <a:extLst>
              <a:ext uri="{FF2B5EF4-FFF2-40B4-BE49-F238E27FC236}">
                <a16:creationId xmlns:a16="http://schemas.microsoft.com/office/drawing/2014/main" id="{180B6A42-9F39-4A7E-8FE4-574072E89005}"/>
              </a:ext>
            </a:extLst>
          </p:cNvPr>
          <p:cNvCxnSpPr>
            <a:cxnSpLocks/>
          </p:cNvCxnSpPr>
          <p:nvPr/>
        </p:nvCxnSpPr>
        <p:spPr>
          <a:xfrm flipH="1">
            <a:off x="4099456" y="2519203"/>
            <a:ext cx="553804" cy="31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BEC0C7B-4371-4BFC-80E6-17DFEA934317}"/>
              </a:ext>
            </a:extLst>
          </p:cNvPr>
          <p:cNvCxnSpPr>
            <a:cxnSpLocks/>
          </p:cNvCxnSpPr>
          <p:nvPr/>
        </p:nvCxnSpPr>
        <p:spPr>
          <a:xfrm>
            <a:off x="4905223" y="2461328"/>
            <a:ext cx="715703" cy="410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839C2F2-605E-4689-9A4B-195F47F44AE9}"/>
              </a:ext>
            </a:extLst>
          </p:cNvPr>
          <p:cNvCxnSpPr>
            <a:cxnSpLocks/>
            <a:stCxn id="67" idx="1"/>
            <a:endCxn id="69" idx="0"/>
          </p:cNvCxnSpPr>
          <p:nvPr/>
        </p:nvCxnSpPr>
        <p:spPr>
          <a:xfrm rot="10800000" flipH="1" flipV="1">
            <a:off x="3419381" y="3074809"/>
            <a:ext cx="1414119" cy="908331"/>
          </a:xfrm>
          <a:prstGeom prst="bentConnector4">
            <a:avLst>
              <a:gd name="adj1" fmla="val -16166"/>
              <a:gd name="adj2" fmla="val 611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DD7B8219-3ADB-4BB7-885C-0A42F9712472}"/>
              </a:ext>
            </a:extLst>
          </p:cNvPr>
          <p:cNvCxnSpPr>
            <a:stCxn id="68" idx="3"/>
          </p:cNvCxnSpPr>
          <p:nvPr/>
        </p:nvCxnSpPr>
        <p:spPr>
          <a:xfrm flipH="1">
            <a:off x="4813712" y="3060741"/>
            <a:ext cx="1632564" cy="520164"/>
          </a:xfrm>
          <a:prstGeom prst="bentConnector3">
            <a:avLst>
              <a:gd name="adj1" fmla="val -1400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Speech Bubble: Oval 32">
            <a:extLst>
              <a:ext uri="{FF2B5EF4-FFF2-40B4-BE49-F238E27FC236}">
                <a16:creationId xmlns:a16="http://schemas.microsoft.com/office/drawing/2014/main" id="{17967DFE-36FF-4256-94B7-AEB82602DA9E}"/>
              </a:ext>
            </a:extLst>
          </p:cNvPr>
          <p:cNvSpPr/>
          <p:nvPr/>
        </p:nvSpPr>
        <p:spPr>
          <a:xfrm>
            <a:off x="2500773" y="3701933"/>
            <a:ext cx="1587075" cy="406318"/>
          </a:xfrm>
          <a:prstGeom prst="wedgeEllipseCallout">
            <a:avLst>
              <a:gd name="adj1" fmla="val 67548"/>
              <a:gd name="adj2" fmla="val 7779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solidFill>
                  <a:schemeClr val="dk1"/>
                </a:solidFill>
              </a:rPr>
              <a:t>Separate data in two series </a:t>
            </a:r>
          </a:p>
        </p:txBody>
      </p:sp>
      <p:sp>
        <p:nvSpPr>
          <p:cNvPr id="48" name="Rectangle 47">
            <a:extLst>
              <a:ext uri="{FF2B5EF4-FFF2-40B4-BE49-F238E27FC236}">
                <a16:creationId xmlns:a16="http://schemas.microsoft.com/office/drawing/2014/main" id="{2B8D1AEB-F2CC-4128-AA65-24C3F624857E}"/>
              </a:ext>
            </a:extLst>
          </p:cNvPr>
          <p:cNvSpPr/>
          <p:nvPr/>
        </p:nvSpPr>
        <p:spPr>
          <a:xfrm>
            <a:off x="3544601" y="4658623"/>
            <a:ext cx="1108659" cy="5885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t>Measure the variables behavior</a:t>
            </a:r>
          </a:p>
        </p:txBody>
      </p:sp>
      <p:sp>
        <p:nvSpPr>
          <p:cNvPr id="36" name="Arrow: Right 35">
            <a:extLst>
              <a:ext uri="{FF2B5EF4-FFF2-40B4-BE49-F238E27FC236}">
                <a16:creationId xmlns:a16="http://schemas.microsoft.com/office/drawing/2014/main" id="{4526C662-ACD1-4D40-9FEF-50BD4D435EF8}"/>
              </a:ext>
            </a:extLst>
          </p:cNvPr>
          <p:cNvSpPr/>
          <p:nvPr/>
        </p:nvSpPr>
        <p:spPr>
          <a:xfrm>
            <a:off x="4680124" y="468831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94472153-533A-4488-AF5F-6A8B1A18F942}"/>
              </a:ext>
            </a:extLst>
          </p:cNvPr>
          <p:cNvCxnSpPr>
            <a:cxnSpLocks/>
          </p:cNvCxnSpPr>
          <p:nvPr/>
        </p:nvCxnSpPr>
        <p:spPr>
          <a:xfrm>
            <a:off x="4369232" y="4304613"/>
            <a:ext cx="0" cy="35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D72087C-15AB-4380-A110-91BF97E06818}"/>
              </a:ext>
            </a:extLst>
          </p:cNvPr>
          <p:cNvSpPr/>
          <p:nvPr/>
        </p:nvSpPr>
        <p:spPr>
          <a:xfrm>
            <a:off x="5649886" y="4727470"/>
            <a:ext cx="1057921" cy="4063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t>ANALYZE USING</a:t>
            </a:r>
          </a:p>
        </p:txBody>
      </p:sp>
      <p:sp>
        <p:nvSpPr>
          <p:cNvPr id="39" name="Speech Bubble: Rectangle 38">
            <a:extLst>
              <a:ext uri="{FF2B5EF4-FFF2-40B4-BE49-F238E27FC236}">
                <a16:creationId xmlns:a16="http://schemas.microsoft.com/office/drawing/2014/main" id="{963CC61D-2B22-444F-8F1D-C368DE6488AE}"/>
              </a:ext>
            </a:extLst>
          </p:cNvPr>
          <p:cNvSpPr/>
          <p:nvPr/>
        </p:nvSpPr>
        <p:spPr>
          <a:xfrm>
            <a:off x="1926455" y="5435600"/>
            <a:ext cx="1492926" cy="559102"/>
          </a:xfrm>
          <a:prstGeom prst="wedgeRectCallout">
            <a:avLst>
              <a:gd name="adj1" fmla="val 65332"/>
              <a:gd name="adj2" fmla="val -1203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DPMO</a:t>
            </a:r>
          </a:p>
          <a:p>
            <a:pPr algn="ctr"/>
            <a:r>
              <a:rPr lang="en-US" sz="900" dirty="0"/>
              <a:t>Descriptive Statistics</a:t>
            </a:r>
          </a:p>
          <a:p>
            <a:pPr algn="ctr"/>
            <a:r>
              <a:rPr lang="en-US" sz="900" dirty="0"/>
              <a:t>Pareto Chart</a:t>
            </a:r>
          </a:p>
          <a:p>
            <a:pPr algn="ctr"/>
            <a:r>
              <a:rPr lang="en-US" sz="900" dirty="0"/>
              <a:t>Trend Analysis, CI</a:t>
            </a:r>
          </a:p>
        </p:txBody>
      </p:sp>
      <p:sp>
        <p:nvSpPr>
          <p:cNvPr id="40" name="Thought Bubble: Cloud 39">
            <a:extLst>
              <a:ext uri="{FF2B5EF4-FFF2-40B4-BE49-F238E27FC236}">
                <a16:creationId xmlns:a16="http://schemas.microsoft.com/office/drawing/2014/main" id="{B93588EE-9C2B-4BBF-9151-522E8E3EEC96}"/>
              </a:ext>
            </a:extLst>
          </p:cNvPr>
          <p:cNvSpPr/>
          <p:nvPr/>
        </p:nvSpPr>
        <p:spPr>
          <a:xfrm>
            <a:off x="6212986" y="3858980"/>
            <a:ext cx="1414119" cy="736519"/>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Identifies the causation, Correlation</a:t>
            </a:r>
          </a:p>
        </p:txBody>
      </p:sp>
      <p:sp>
        <p:nvSpPr>
          <p:cNvPr id="57" name="Arrow: Right 56">
            <a:extLst>
              <a:ext uri="{FF2B5EF4-FFF2-40B4-BE49-F238E27FC236}">
                <a16:creationId xmlns:a16="http://schemas.microsoft.com/office/drawing/2014/main" id="{0A329A74-5086-4BF4-9B23-4FC0176D2E5A}"/>
              </a:ext>
            </a:extLst>
          </p:cNvPr>
          <p:cNvSpPr/>
          <p:nvPr/>
        </p:nvSpPr>
        <p:spPr>
          <a:xfrm>
            <a:off x="6720005" y="47048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BD0C99F-9C4F-4B52-A046-4144C06F5431}"/>
              </a:ext>
            </a:extLst>
          </p:cNvPr>
          <p:cNvSpPr/>
          <p:nvPr/>
        </p:nvSpPr>
        <p:spPr>
          <a:xfrm>
            <a:off x="7710611" y="4718309"/>
            <a:ext cx="1057921" cy="4063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50" dirty="0"/>
              <a:t>CONTROL</a:t>
            </a:r>
          </a:p>
        </p:txBody>
      </p:sp>
      <p:sp>
        <p:nvSpPr>
          <p:cNvPr id="41" name="Speech Bubble: Rectangle with Corners Rounded 40">
            <a:extLst>
              <a:ext uri="{FF2B5EF4-FFF2-40B4-BE49-F238E27FC236}">
                <a16:creationId xmlns:a16="http://schemas.microsoft.com/office/drawing/2014/main" id="{B3A54A37-A2B0-4D05-9D3A-4DC0EBACF45B}"/>
              </a:ext>
            </a:extLst>
          </p:cNvPr>
          <p:cNvSpPr/>
          <p:nvPr/>
        </p:nvSpPr>
        <p:spPr>
          <a:xfrm>
            <a:off x="8643912" y="5494680"/>
            <a:ext cx="1745902" cy="740333"/>
          </a:xfrm>
          <a:prstGeom prst="wedgeRoundRectCallout">
            <a:avLst>
              <a:gd name="adj1" fmla="val -68038"/>
              <a:gd name="adj2" fmla="val -955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t>Utilize the regression techniques and figure the relation and derive Y=f(x) </a:t>
            </a:r>
          </a:p>
        </p:txBody>
      </p:sp>
      <p:sp>
        <p:nvSpPr>
          <p:cNvPr id="42" name="TextBox 41">
            <a:extLst>
              <a:ext uri="{FF2B5EF4-FFF2-40B4-BE49-F238E27FC236}">
                <a16:creationId xmlns:a16="http://schemas.microsoft.com/office/drawing/2014/main" id="{628ED8F7-B960-4562-BE8A-CEC6A69E0BAC}"/>
              </a:ext>
            </a:extLst>
          </p:cNvPr>
          <p:cNvSpPr txBox="1"/>
          <p:nvPr/>
        </p:nvSpPr>
        <p:spPr>
          <a:xfrm>
            <a:off x="7359588" y="994299"/>
            <a:ext cx="4119043" cy="738664"/>
          </a:xfrm>
          <a:prstGeom prst="rect">
            <a:avLst/>
          </a:prstGeom>
          <a:noFill/>
        </p:spPr>
        <p:txBody>
          <a:bodyPr wrap="square" rtlCol="0">
            <a:spAutoFit/>
          </a:bodyPr>
          <a:lstStyle/>
          <a:p>
            <a:r>
              <a:rPr lang="en-US" sz="1050" dirty="0"/>
              <a:t>The main objective of this basic process map is to provide a view about data.</a:t>
            </a:r>
          </a:p>
          <a:p>
            <a:r>
              <a:rPr lang="en-US" sz="1050" dirty="0"/>
              <a:t>This process map may not include the sleep cycle stages or the caffeine in take in a categorical manner.</a:t>
            </a:r>
          </a:p>
        </p:txBody>
      </p:sp>
    </p:spTree>
    <p:extLst>
      <p:ext uri="{BB962C8B-B14F-4D97-AF65-F5344CB8AC3E}">
        <p14:creationId xmlns:p14="http://schemas.microsoft.com/office/powerpoint/2010/main" val="4060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451514"/>
            <a:ext cx="10078248" cy="517230"/>
          </a:xfrm>
        </p:spPr>
        <p:txBody>
          <a:bodyPr>
            <a:normAutofit fontScale="90000"/>
          </a:bodyPr>
          <a:lstStyle/>
          <a:p>
            <a:r>
              <a:rPr lang="en-US" dirty="0">
                <a:solidFill>
                  <a:schemeClr val="tx1"/>
                </a:solidFill>
              </a:rPr>
              <a:t>DESCRIPTIVE STATISTICS (Before &amp; After)</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5</a:t>
            </a:fld>
            <a:endParaRPr lang="en-US"/>
          </a:p>
        </p:txBody>
      </p:sp>
      <p:pic>
        <p:nvPicPr>
          <p:cNvPr id="11" name="Content Placeholder 10">
            <a:extLst>
              <a:ext uri="{FF2B5EF4-FFF2-40B4-BE49-F238E27FC236}">
                <a16:creationId xmlns:a16="http://schemas.microsoft.com/office/drawing/2014/main" id="{669E57BC-2D61-4802-AD58-FECCD06C9971}"/>
              </a:ext>
            </a:extLst>
          </p:cNvPr>
          <p:cNvPicPr>
            <a:picLocks noGrp="1" noChangeAspect="1"/>
          </p:cNvPicPr>
          <p:nvPr>
            <p:ph idx="1"/>
          </p:nvPr>
        </p:nvPicPr>
        <p:blipFill>
          <a:blip r:embed="rId2"/>
          <a:stretch>
            <a:fillRect/>
          </a:stretch>
        </p:blipFill>
        <p:spPr>
          <a:xfrm>
            <a:off x="1014411" y="1120851"/>
            <a:ext cx="2759639" cy="2950222"/>
          </a:xfrm>
        </p:spPr>
      </p:pic>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589A220-5687-4752-8308-FB4B9E070C5B}"/>
              </a:ext>
            </a:extLst>
          </p:cNvPr>
          <p:cNvSpPr txBox="1">
            <a:spLocks/>
          </p:cNvSpPr>
          <p:nvPr/>
        </p:nvSpPr>
        <p:spPr>
          <a:xfrm>
            <a:off x="10253708" y="299407"/>
            <a:ext cx="1095695" cy="410721"/>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chemeClr val="tx1"/>
                </a:solidFill>
              </a:rPr>
              <a:t>D</a:t>
            </a:r>
            <a:r>
              <a:rPr lang="en-US" dirty="0">
                <a:solidFill>
                  <a:schemeClr val="tx1"/>
                </a:solidFill>
              </a:rPr>
              <a:t>MAIC</a:t>
            </a:r>
          </a:p>
        </p:txBody>
      </p:sp>
      <p:pic>
        <p:nvPicPr>
          <p:cNvPr id="13" name="Picture 12">
            <a:extLst>
              <a:ext uri="{FF2B5EF4-FFF2-40B4-BE49-F238E27FC236}">
                <a16:creationId xmlns:a16="http://schemas.microsoft.com/office/drawing/2014/main" id="{192310B0-5115-488B-BC53-C58F4B13B34A}"/>
              </a:ext>
            </a:extLst>
          </p:cNvPr>
          <p:cNvPicPr>
            <a:picLocks noChangeAspect="1"/>
          </p:cNvPicPr>
          <p:nvPr/>
        </p:nvPicPr>
        <p:blipFill>
          <a:blip r:embed="rId3"/>
          <a:stretch>
            <a:fillRect/>
          </a:stretch>
        </p:blipFill>
        <p:spPr>
          <a:xfrm>
            <a:off x="7286017" y="1186094"/>
            <a:ext cx="3429806" cy="2927883"/>
          </a:xfrm>
          <a:prstGeom prst="rect">
            <a:avLst/>
          </a:prstGeom>
        </p:spPr>
      </p:pic>
      <p:sp>
        <p:nvSpPr>
          <p:cNvPr id="14" name="TextBox 13">
            <a:extLst>
              <a:ext uri="{FF2B5EF4-FFF2-40B4-BE49-F238E27FC236}">
                <a16:creationId xmlns:a16="http://schemas.microsoft.com/office/drawing/2014/main" id="{179C6801-FCCE-4776-B453-ECFF45506909}"/>
              </a:ext>
            </a:extLst>
          </p:cNvPr>
          <p:cNvSpPr txBox="1"/>
          <p:nvPr/>
        </p:nvSpPr>
        <p:spPr>
          <a:xfrm>
            <a:off x="4215307" y="1186094"/>
            <a:ext cx="1994384" cy="8617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t>For better results I’ve chosen 56 days (8 weeks) of before process improvement data so that large data provides better sampling in further sections</a:t>
            </a:r>
          </a:p>
        </p:txBody>
      </p:sp>
      <p:sp>
        <p:nvSpPr>
          <p:cNvPr id="15" name="Arrow: Right 14">
            <a:extLst>
              <a:ext uri="{FF2B5EF4-FFF2-40B4-BE49-F238E27FC236}">
                <a16:creationId xmlns:a16="http://schemas.microsoft.com/office/drawing/2014/main" id="{B672D4A9-8EB9-4B8D-AE02-24EF7FC13BFA}"/>
              </a:ext>
            </a:extLst>
          </p:cNvPr>
          <p:cNvSpPr/>
          <p:nvPr/>
        </p:nvSpPr>
        <p:spPr>
          <a:xfrm rot="7878180">
            <a:off x="3782037" y="1437908"/>
            <a:ext cx="554184" cy="152887"/>
          </a:xfrm>
          <a:prstGeom prst="rightArrow">
            <a:avLst>
              <a:gd name="adj1" fmla="val 351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with Corners Rounded 15">
            <a:extLst>
              <a:ext uri="{FF2B5EF4-FFF2-40B4-BE49-F238E27FC236}">
                <a16:creationId xmlns:a16="http://schemas.microsoft.com/office/drawing/2014/main" id="{E156C904-E10A-46B6-8990-78E915278681}"/>
              </a:ext>
            </a:extLst>
          </p:cNvPr>
          <p:cNvSpPr/>
          <p:nvPr/>
        </p:nvSpPr>
        <p:spPr>
          <a:xfrm>
            <a:off x="10145949" y="3849850"/>
            <a:ext cx="1744151" cy="1227819"/>
          </a:xfrm>
          <a:prstGeom prst="wedgeRoundRectCallout">
            <a:avLst>
              <a:gd name="adj1" fmla="val -90840"/>
              <a:gd name="adj2" fmla="val -4604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000" dirty="0"/>
              <a:t>Considered the thoroughly monitored and reduced caffeine influence after 6 PM</a:t>
            </a:r>
          </a:p>
          <a:p>
            <a:r>
              <a:rPr lang="en-US" sz="1000" dirty="0"/>
              <a:t>Took 6 weeks (48 days) of data</a:t>
            </a:r>
          </a:p>
        </p:txBody>
      </p:sp>
    </p:spTree>
    <p:extLst>
      <p:ext uri="{BB962C8B-B14F-4D97-AF65-F5344CB8AC3E}">
        <p14:creationId xmlns:p14="http://schemas.microsoft.com/office/powerpoint/2010/main" val="277875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451514"/>
            <a:ext cx="10078248" cy="517230"/>
          </a:xfrm>
        </p:spPr>
        <p:txBody>
          <a:bodyPr>
            <a:normAutofit fontScale="90000"/>
          </a:bodyPr>
          <a:lstStyle/>
          <a:p>
            <a:r>
              <a:rPr lang="en-US" dirty="0">
                <a:solidFill>
                  <a:schemeClr val="tx1"/>
                </a:solidFill>
              </a:rPr>
              <a:t>DPMO &amp; SQL (Before &amp; After)</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6</a:t>
            </a:fld>
            <a:endParaRPr lang="en-US"/>
          </a:p>
        </p:txBody>
      </p:sp>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589A220-5687-4752-8308-FB4B9E070C5B}"/>
              </a:ext>
            </a:extLst>
          </p:cNvPr>
          <p:cNvSpPr txBox="1">
            <a:spLocks/>
          </p:cNvSpPr>
          <p:nvPr/>
        </p:nvSpPr>
        <p:spPr>
          <a:xfrm>
            <a:off x="10253708" y="299407"/>
            <a:ext cx="1095695" cy="410721"/>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chemeClr val="tx1"/>
                </a:solidFill>
              </a:rPr>
              <a:t>D</a:t>
            </a:r>
            <a:r>
              <a:rPr lang="en-US" dirty="0">
                <a:solidFill>
                  <a:schemeClr val="tx1"/>
                </a:solidFill>
              </a:rPr>
              <a:t>MAIC</a:t>
            </a:r>
          </a:p>
        </p:txBody>
      </p:sp>
      <p:sp>
        <p:nvSpPr>
          <p:cNvPr id="14" name="TextBox 13">
            <a:extLst>
              <a:ext uri="{FF2B5EF4-FFF2-40B4-BE49-F238E27FC236}">
                <a16:creationId xmlns:a16="http://schemas.microsoft.com/office/drawing/2014/main" id="{179C6801-FCCE-4776-B453-ECFF45506909}"/>
              </a:ext>
            </a:extLst>
          </p:cNvPr>
          <p:cNvSpPr txBox="1"/>
          <p:nvPr/>
        </p:nvSpPr>
        <p:spPr>
          <a:xfrm>
            <a:off x="8250736" y="1143227"/>
            <a:ext cx="3026864" cy="20928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a:t>I've considered that, 2 defects per each cup, each day, even</a:t>
            </a:r>
          </a:p>
          <a:p>
            <a:r>
              <a:rPr lang="en-US" sz="1000" b="1" u="sng" dirty="0"/>
              <a:t>Defect-1,</a:t>
            </a:r>
          </a:p>
          <a:p>
            <a:r>
              <a:rPr lang="en-US" sz="1000" dirty="0"/>
              <a:t>though the cup says 8 ounces, sometimes we may not actually fill the cup – </a:t>
            </a:r>
          </a:p>
          <a:p>
            <a:r>
              <a:rPr lang="en-US" sz="1000" dirty="0"/>
              <a:t>Defect 2- Not all the times cup will be emptied, there might be some leftovers</a:t>
            </a:r>
          </a:p>
          <a:p>
            <a:r>
              <a:rPr lang="en-US" sz="1000" dirty="0"/>
              <a:t>Included the whole days that are considered</a:t>
            </a:r>
          </a:p>
          <a:p>
            <a:endParaRPr lang="en-US" sz="1000" dirty="0"/>
          </a:p>
          <a:p>
            <a:r>
              <a:rPr lang="en-US" sz="1000" dirty="0"/>
              <a:t>This I've considered the days I've actually took coffee after 6 PM even, before the process improvement</a:t>
            </a:r>
          </a:p>
          <a:p>
            <a:endParaRPr lang="en-US" sz="1000" dirty="0"/>
          </a:p>
        </p:txBody>
      </p:sp>
      <p:sp>
        <p:nvSpPr>
          <p:cNvPr id="16" name="Speech Bubble: Rectangle with Corners Rounded 15">
            <a:extLst>
              <a:ext uri="{FF2B5EF4-FFF2-40B4-BE49-F238E27FC236}">
                <a16:creationId xmlns:a16="http://schemas.microsoft.com/office/drawing/2014/main" id="{E156C904-E10A-46B6-8990-78E915278681}"/>
              </a:ext>
            </a:extLst>
          </p:cNvPr>
          <p:cNvSpPr/>
          <p:nvPr/>
        </p:nvSpPr>
        <p:spPr>
          <a:xfrm>
            <a:off x="9875247" y="3669207"/>
            <a:ext cx="1744151" cy="1227819"/>
          </a:xfrm>
          <a:prstGeom prst="wedgeRoundRectCallout">
            <a:avLst>
              <a:gd name="adj1" fmla="val -90840"/>
              <a:gd name="adj2" fmla="val -4604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000" dirty="0"/>
              <a:t>SQL after process improvement has increased to </a:t>
            </a:r>
            <a:r>
              <a:rPr lang="en-US" sz="1000" b="1" dirty="0"/>
              <a:t>2.6, </a:t>
            </a:r>
            <a:r>
              <a:rPr lang="en-US" sz="1000" dirty="0"/>
              <a:t>This shows the process followed to improve the quality of sleep in right direction</a:t>
            </a:r>
            <a:endParaRPr lang="en-US" sz="1000" b="1" dirty="0"/>
          </a:p>
        </p:txBody>
      </p:sp>
      <p:pic>
        <p:nvPicPr>
          <p:cNvPr id="17" name="Picture 16">
            <a:extLst>
              <a:ext uri="{FF2B5EF4-FFF2-40B4-BE49-F238E27FC236}">
                <a16:creationId xmlns:a16="http://schemas.microsoft.com/office/drawing/2014/main" id="{1049A04A-9A17-4374-AE65-C91A2CB7E42B}"/>
              </a:ext>
            </a:extLst>
          </p:cNvPr>
          <p:cNvPicPr>
            <a:picLocks noChangeAspect="1"/>
          </p:cNvPicPr>
          <p:nvPr/>
        </p:nvPicPr>
        <p:blipFill>
          <a:blip r:embed="rId3"/>
          <a:stretch>
            <a:fillRect/>
          </a:stretch>
        </p:blipFill>
        <p:spPr>
          <a:xfrm>
            <a:off x="914400" y="1191846"/>
            <a:ext cx="6838546" cy="1632479"/>
          </a:xfrm>
          <a:prstGeom prst="rect">
            <a:avLst/>
          </a:prstGeom>
          <a:ln w="6350">
            <a:solidFill>
              <a:schemeClr val="tx1"/>
            </a:solid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2D05CD3A-56C1-4F64-9339-2F160C333B91}"/>
              </a:ext>
            </a:extLst>
          </p:cNvPr>
          <p:cNvPicPr>
            <a:picLocks noChangeAspect="1"/>
          </p:cNvPicPr>
          <p:nvPr/>
        </p:nvPicPr>
        <p:blipFill>
          <a:blip r:embed="rId4"/>
          <a:stretch>
            <a:fillRect/>
          </a:stretch>
        </p:blipFill>
        <p:spPr>
          <a:xfrm>
            <a:off x="842597" y="3549650"/>
            <a:ext cx="8010525" cy="1885950"/>
          </a:xfrm>
          <a:prstGeom prst="rect">
            <a:avLst/>
          </a:prstGeom>
        </p:spPr>
      </p:pic>
      <p:sp>
        <p:nvSpPr>
          <p:cNvPr id="21" name="Explosion: 8 Points 20">
            <a:extLst>
              <a:ext uri="{FF2B5EF4-FFF2-40B4-BE49-F238E27FC236}">
                <a16:creationId xmlns:a16="http://schemas.microsoft.com/office/drawing/2014/main" id="{E2F33B65-75C4-4CB9-8B0A-C881E8D4DE27}"/>
              </a:ext>
            </a:extLst>
          </p:cNvPr>
          <p:cNvSpPr/>
          <p:nvPr/>
        </p:nvSpPr>
        <p:spPr>
          <a:xfrm>
            <a:off x="4961106" y="5215541"/>
            <a:ext cx="1536971" cy="747513"/>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Increased SQL</a:t>
            </a:r>
          </a:p>
        </p:txBody>
      </p:sp>
    </p:spTree>
    <p:extLst>
      <p:ext uri="{BB962C8B-B14F-4D97-AF65-F5344CB8AC3E}">
        <p14:creationId xmlns:p14="http://schemas.microsoft.com/office/powerpoint/2010/main" val="48577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959224" y="201692"/>
            <a:ext cx="9961621" cy="517230"/>
          </a:xfrm>
        </p:spPr>
        <p:txBody>
          <a:bodyPr>
            <a:normAutofit fontScale="90000"/>
          </a:bodyPr>
          <a:lstStyle/>
          <a:p>
            <a:r>
              <a:rPr lang="en-US" dirty="0">
                <a:solidFill>
                  <a:schemeClr val="tx1"/>
                </a:solidFill>
              </a:rPr>
              <a:t>DATA MEASUREMENT PLAN</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7</a:t>
            </a:fld>
            <a:endParaRPr lang="en-US"/>
          </a:p>
        </p:txBody>
      </p:sp>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DD84D756-7F97-40AB-8B29-72D83393497C}"/>
              </a:ext>
            </a:extLst>
          </p:cNvPr>
          <p:cNvSpPr txBox="1">
            <a:spLocks/>
          </p:cNvSpPr>
          <p:nvPr/>
        </p:nvSpPr>
        <p:spPr>
          <a:xfrm>
            <a:off x="10181495" y="201692"/>
            <a:ext cx="1581007" cy="51723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a:t>
            </a:r>
            <a:r>
              <a:rPr lang="en-US" u="sng" dirty="0">
                <a:solidFill>
                  <a:schemeClr val="tx1"/>
                </a:solidFill>
              </a:rPr>
              <a:t>M</a:t>
            </a:r>
            <a:r>
              <a:rPr lang="en-US" dirty="0">
                <a:solidFill>
                  <a:schemeClr val="tx1"/>
                </a:solidFill>
              </a:rPr>
              <a:t>AIC</a:t>
            </a:r>
          </a:p>
        </p:txBody>
      </p:sp>
      <p:pic>
        <p:nvPicPr>
          <p:cNvPr id="14" name="Picture 13">
            <a:extLst>
              <a:ext uri="{FF2B5EF4-FFF2-40B4-BE49-F238E27FC236}">
                <a16:creationId xmlns:a16="http://schemas.microsoft.com/office/drawing/2014/main" id="{A8D48421-CA82-40F4-9129-F90208D680CE}"/>
              </a:ext>
            </a:extLst>
          </p:cNvPr>
          <p:cNvPicPr>
            <a:picLocks noChangeAspect="1"/>
          </p:cNvPicPr>
          <p:nvPr/>
        </p:nvPicPr>
        <p:blipFill>
          <a:blip r:embed="rId3"/>
          <a:stretch>
            <a:fillRect/>
          </a:stretch>
        </p:blipFill>
        <p:spPr>
          <a:xfrm>
            <a:off x="869404" y="920614"/>
            <a:ext cx="10307581" cy="4352976"/>
          </a:xfrm>
          <a:prstGeom prst="rect">
            <a:avLst/>
          </a:prstGeom>
        </p:spPr>
      </p:pic>
    </p:spTree>
    <p:extLst>
      <p:ext uri="{BB962C8B-B14F-4D97-AF65-F5344CB8AC3E}">
        <p14:creationId xmlns:p14="http://schemas.microsoft.com/office/powerpoint/2010/main" val="368060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959224" y="201692"/>
            <a:ext cx="9961621" cy="517230"/>
          </a:xfrm>
        </p:spPr>
        <p:txBody>
          <a:bodyPr>
            <a:normAutofit fontScale="90000"/>
          </a:bodyPr>
          <a:lstStyle/>
          <a:p>
            <a:r>
              <a:rPr lang="en-US" dirty="0">
                <a:solidFill>
                  <a:schemeClr val="tx1"/>
                </a:solidFill>
              </a:rPr>
              <a:t>DATA MEASUREMENT PLAN(Continued)</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8</a:t>
            </a:fld>
            <a:endParaRPr lang="en-US"/>
          </a:p>
        </p:txBody>
      </p:sp>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DD84D756-7F97-40AB-8B29-72D83393497C}"/>
              </a:ext>
            </a:extLst>
          </p:cNvPr>
          <p:cNvSpPr txBox="1">
            <a:spLocks/>
          </p:cNvSpPr>
          <p:nvPr/>
        </p:nvSpPr>
        <p:spPr>
          <a:xfrm>
            <a:off x="10181495" y="201692"/>
            <a:ext cx="1581007" cy="51723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a:t>
            </a:r>
            <a:r>
              <a:rPr lang="en-US" u="sng" dirty="0">
                <a:solidFill>
                  <a:schemeClr val="tx1"/>
                </a:solidFill>
              </a:rPr>
              <a:t>M</a:t>
            </a:r>
            <a:r>
              <a:rPr lang="en-US" dirty="0">
                <a:solidFill>
                  <a:schemeClr val="tx1"/>
                </a:solidFill>
              </a:rPr>
              <a:t>AIC</a:t>
            </a:r>
          </a:p>
        </p:txBody>
      </p:sp>
      <p:pic>
        <p:nvPicPr>
          <p:cNvPr id="6" name="Picture 5">
            <a:extLst>
              <a:ext uri="{FF2B5EF4-FFF2-40B4-BE49-F238E27FC236}">
                <a16:creationId xmlns:a16="http://schemas.microsoft.com/office/drawing/2014/main" id="{78F39BE3-6350-403B-ABAE-7B530EA35BED}"/>
              </a:ext>
            </a:extLst>
          </p:cNvPr>
          <p:cNvPicPr>
            <a:picLocks noChangeAspect="1"/>
          </p:cNvPicPr>
          <p:nvPr/>
        </p:nvPicPr>
        <p:blipFill>
          <a:blip r:embed="rId3"/>
          <a:stretch>
            <a:fillRect/>
          </a:stretch>
        </p:blipFill>
        <p:spPr>
          <a:xfrm>
            <a:off x="632984" y="920614"/>
            <a:ext cx="11081800" cy="4947232"/>
          </a:xfrm>
          <a:prstGeom prst="rect">
            <a:avLst/>
          </a:prstGeom>
        </p:spPr>
      </p:pic>
    </p:spTree>
    <p:extLst>
      <p:ext uri="{BB962C8B-B14F-4D97-AF65-F5344CB8AC3E}">
        <p14:creationId xmlns:p14="http://schemas.microsoft.com/office/powerpoint/2010/main" val="158995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3C8B4-4136-4C54-A72A-BC854A4404B9}"/>
              </a:ext>
            </a:extLst>
          </p:cNvPr>
          <p:cNvSpPr>
            <a:spLocks noGrp="1"/>
          </p:cNvSpPr>
          <p:nvPr>
            <p:ph type="title"/>
          </p:nvPr>
        </p:nvSpPr>
        <p:spPr>
          <a:xfrm>
            <a:off x="842597" y="299408"/>
            <a:ext cx="6534747" cy="517230"/>
          </a:xfrm>
        </p:spPr>
        <p:txBody>
          <a:bodyPr>
            <a:normAutofit fontScale="90000"/>
          </a:bodyPr>
          <a:lstStyle/>
          <a:p>
            <a:r>
              <a:rPr lang="en-US" dirty="0">
                <a:solidFill>
                  <a:schemeClr val="tx1"/>
                </a:solidFill>
              </a:rPr>
              <a:t>Sample Size &amp; Confidence Interval</a:t>
            </a:r>
          </a:p>
        </p:txBody>
      </p:sp>
      <p:sp>
        <p:nvSpPr>
          <p:cNvPr id="8" name="Isosceles Triangle 1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ABB7B5BE-2CA8-4DB4-A36E-D5DA6B9E85B3}"/>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a:t>Prasoona_Kallagunta_MBC638_Summer2021</a:t>
            </a:r>
          </a:p>
        </p:txBody>
      </p:sp>
      <p:sp>
        <p:nvSpPr>
          <p:cNvPr id="5" name="Slide Number Placeholder 4">
            <a:extLst>
              <a:ext uri="{FF2B5EF4-FFF2-40B4-BE49-F238E27FC236}">
                <a16:creationId xmlns:a16="http://schemas.microsoft.com/office/drawing/2014/main" id="{EEF52A35-D68F-4DB5-8D13-7696A6FCBE60}"/>
              </a:ext>
            </a:extLst>
          </p:cNvPr>
          <p:cNvSpPr>
            <a:spLocks noGrp="1"/>
          </p:cNvSpPr>
          <p:nvPr>
            <p:ph type="sldNum" sz="quarter" idx="12"/>
          </p:nvPr>
        </p:nvSpPr>
        <p:spPr>
          <a:xfrm>
            <a:off x="8590663" y="6041362"/>
            <a:ext cx="683339" cy="365125"/>
          </a:xfrm>
        </p:spPr>
        <p:txBody>
          <a:bodyPr>
            <a:normAutofit/>
          </a:bodyPr>
          <a:lstStyle/>
          <a:p>
            <a:pPr>
              <a:spcAft>
                <a:spcPts val="600"/>
              </a:spcAft>
            </a:pPr>
            <a:fld id="{777F648B-1C62-438C-8647-0C7A9737720D}" type="slidenum">
              <a:rPr lang="en-US"/>
              <a:pPr>
                <a:spcAft>
                  <a:spcPts val="600"/>
                </a:spcAft>
              </a:pPr>
              <a:t>9</a:t>
            </a:fld>
            <a:endParaRPr lang="en-US"/>
          </a:p>
        </p:txBody>
      </p:sp>
      <p:sp>
        <p:nvSpPr>
          <p:cNvPr id="3" name="Content Placeholder 2">
            <a:extLst>
              <a:ext uri="{FF2B5EF4-FFF2-40B4-BE49-F238E27FC236}">
                <a16:creationId xmlns:a16="http://schemas.microsoft.com/office/drawing/2014/main" id="{A4A2B694-1017-47AA-9833-1CDA20EDCF06}"/>
              </a:ext>
            </a:extLst>
          </p:cNvPr>
          <p:cNvSpPr>
            <a:spLocks noGrp="1"/>
          </p:cNvSpPr>
          <p:nvPr>
            <p:ph idx="1"/>
          </p:nvPr>
        </p:nvSpPr>
        <p:spPr>
          <a:xfrm>
            <a:off x="934006" y="1262597"/>
            <a:ext cx="9924492" cy="4907384"/>
          </a:xfrm>
        </p:spPr>
        <p:txBody>
          <a:bodyPr>
            <a:normAutofit/>
          </a:bodyPr>
          <a:lstStyle/>
          <a:p>
            <a:pPr marL="0" indent="0">
              <a:buNone/>
            </a:pPr>
            <a:r>
              <a:rPr lang="en-US" sz="1200" dirty="0"/>
              <a:t>Collection and attaining the data to the readable format is a kind of challenge which is typical with different types of apps and devices.</a:t>
            </a:r>
          </a:p>
          <a:p>
            <a:pPr marL="0" indent="0">
              <a:buNone/>
            </a:pPr>
            <a:r>
              <a:rPr lang="en-US" sz="1200" dirty="0"/>
              <a:t>The real test is how much data we can utilize what amount of data provides the accurate output to draw conclusions</a:t>
            </a:r>
          </a:p>
          <a:p>
            <a:pPr marL="0" indent="0">
              <a:buNone/>
            </a:pPr>
            <a:r>
              <a:rPr lang="en-US" sz="1200" dirty="0"/>
              <a:t>As detailed out in data measurement plan after getting the data in useful mode I’ve done the most useful technique of calculating the Confidence Interval for Continuous data and achieved the sample size.</a:t>
            </a:r>
          </a:p>
          <a:p>
            <a:pPr marL="0" indent="0">
              <a:buNone/>
            </a:pPr>
            <a:r>
              <a:rPr lang="en-US" sz="1100" b="1" u="sng" dirty="0"/>
              <a:t>Before process Improvement(Approximately ~ 17)</a:t>
            </a:r>
          </a:p>
          <a:p>
            <a:pPr marL="0" indent="0">
              <a:buNone/>
            </a:pPr>
            <a:endParaRPr lang="en-US" dirty="0"/>
          </a:p>
        </p:txBody>
      </p:sp>
      <p:sp>
        <p:nvSpPr>
          <p:cNvPr id="9" name="Isosceles Triangle 1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4869AE25-9F7B-4CD3-9DC9-CBA95568FF20}"/>
              </a:ext>
            </a:extLst>
          </p:cNvPr>
          <p:cNvSpPr txBox="1">
            <a:spLocks/>
          </p:cNvSpPr>
          <p:nvPr/>
        </p:nvSpPr>
        <p:spPr>
          <a:xfrm>
            <a:off x="10253708" y="299407"/>
            <a:ext cx="1095695" cy="410721"/>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D</a:t>
            </a:r>
            <a:r>
              <a:rPr lang="en-US" u="sng" dirty="0">
                <a:solidFill>
                  <a:schemeClr val="tx1"/>
                </a:solidFill>
              </a:rPr>
              <a:t>M</a:t>
            </a:r>
            <a:r>
              <a:rPr lang="en-US" dirty="0">
                <a:solidFill>
                  <a:schemeClr val="tx1"/>
                </a:solidFill>
              </a:rPr>
              <a:t>AIC</a:t>
            </a:r>
          </a:p>
        </p:txBody>
      </p:sp>
      <p:pic>
        <p:nvPicPr>
          <p:cNvPr id="11" name="Picture 10">
            <a:extLst>
              <a:ext uri="{FF2B5EF4-FFF2-40B4-BE49-F238E27FC236}">
                <a16:creationId xmlns:a16="http://schemas.microsoft.com/office/drawing/2014/main" id="{734D5648-5ED7-408C-BAE0-7FCA54A96D07}"/>
              </a:ext>
            </a:extLst>
          </p:cNvPr>
          <p:cNvPicPr>
            <a:picLocks noChangeAspect="1"/>
          </p:cNvPicPr>
          <p:nvPr/>
        </p:nvPicPr>
        <p:blipFill>
          <a:blip r:embed="rId3"/>
          <a:stretch>
            <a:fillRect/>
          </a:stretch>
        </p:blipFill>
        <p:spPr>
          <a:xfrm>
            <a:off x="974420" y="2609850"/>
            <a:ext cx="4236811" cy="1638300"/>
          </a:xfrm>
          <a:prstGeom prst="rect">
            <a:avLst/>
          </a:prstGeom>
        </p:spPr>
      </p:pic>
      <p:pic>
        <p:nvPicPr>
          <p:cNvPr id="13" name="Picture 12">
            <a:extLst>
              <a:ext uri="{FF2B5EF4-FFF2-40B4-BE49-F238E27FC236}">
                <a16:creationId xmlns:a16="http://schemas.microsoft.com/office/drawing/2014/main" id="{9277D4B6-52F8-407C-95EB-DCCFE854EFCE}"/>
              </a:ext>
            </a:extLst>
          </p:cNvPr>
          <p:cNvPicPr>
            <a:picLocks noChangeAspect="1"/>
          </p:cNvPicPr>
          <p:nvPr/>
        </p:nvPicPr>
        <p:blipFill>
          <a:blip r:embed="rId4"/>
          <a:stretch>
            <a:fillRect/>
          </a:stretch>
        </p:blipFill>
        <p:spPr>
          <a:xfrm>
            <a:off x="6358464" y="2471737"/>
            <a:ext cx="3352800" cy="1914525"/>
          </a:xfrm>
          <a:prstGeom prst="rect">
            <a:avLst/>
          </a:prstGeom>
        </p:spPr>
      </p:pic>
      <p:sp>
        <p:nvSpPr>
          <p:cNvPr id="14" name="Speech Bubble: Rectangle with Corners Rounded 13">
            <a:extLst>
              <a:ext uri="{FF2B5EF4-FFF2-40B4-BE49-F238E27FC236}">
                <a16:creationId xmlns:a16="http://schemas.microsoft.com/office/drawing/2014/main" id="{D771E5B0-45DD-482C-BCE8-72F1F4D7C507}"/>
              </a:ext>
            </a:extLst>
          </p:cNvPr>
          <p:cNvSpPr/>
          <p:nvPr/>
        </p:nvSpPr>
        <p:spPr>
          <a:xfrm>
            <a:off x="2317073" y="4563122"/>
            <a:ext cx="8060924" cy="1340127"/>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B0F0"/>
                </a:solidFill>
              </a:rPr>
              <a:t>Since the data is mostly continuous, I couldn’t get idea how to implement Kappa Technique to draw the measurement error if 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B0F0"/>
                </a:solidFill>
              </a:rPr>
              <a:t>Like wise I tried to get the non value attribute and valuable attribute information for better process improvement. I tried that with “Screentime” data that I’ve collected,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B0F0"/>
                </a:solidFill>
              </a:rPr>
              <a:t>That data was categorical across all actions performed with mobile phone, it was very tedious job to segregate the meaningful non valuable time spent on</a:t>
            </a:r>
            <a:r>
              <a:rPr lang="en-US" dirty="0">
                <a:solidFill>
                  <a:srgbClr val="00B0F0"/>
                </a:solidFill>
              </a:rPr>
              <a:t>.</a:t>
            </a:r>
          </a:p>
          <a:p>
            <a:pPr algn="ctr"/>
            <a:endParaRPr lang="en-US" dirty="0"/>
          </a:p>
        </p:txBody>
      </p:sp>
    </p:spTree>
    <p:extLst>
      <p:ext uri="{BB962C8B-B14F-4D97-AF65-F5344CB8AC3E}">
        <p14:creationId xmlns:p14="http://schemas.microsoft.com/office/powerpoint/2010/main" val="18291404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428</TotalTime>
  <Words>2136</Words>
  <Application>Microsoft Office PowerPoint</Application>
  <PresentationFormat>Widescreen</PresentationFormat>
  <Paragraphs>244</Paragraphs>
  <Slides>17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Fira Sans</vt:lpstr>
      <vt:lpstr>Trebuchet MS</vt:lpstr>
      <vt:lpstr>Wingdings</vt:lpstr>
      <vt:lpstr>Wingdings 3</vt:lpstr>
      <vt:lpstr>Facet</vt:lpstr>
      <vt:lpstr>PROCESS IMPROVEMENT PROJECT</vt:lpstr>
      <vt:lpstr>SLEEP QUALITY IMPROVEMENT PROJECT</vt:lpstr>
      <vt:lpstr>DEFINE</vt:lpstr>
      <vt:lpstr>PROCESS MAP</vt:lpstr>
      <vt:lpstr>DESCRIPTIVE STATISTICS (Before &amp; After)</vt:lpstr>
      <vt:lpstr>DPMO &amp; SQL (Before &amp; After)</vt:lpstr>
      <vt:lpstr>DATA MEASUREMENT PLAN</vt:lpstr>
      <vt:lpstr>DATA MEASUREMENT PLAN(Continued)</vt:lpstr>
      <vt:lpstr>Sample Size &amp; Confidence Interval</vt:lpstr>
      <vt:lpstr>PARETO CHART</vt:lpstr>
      <vt:lpstr>CHI SQUARE TEST </vt:lpstr>
      <vt:lpstr>Regression Before Process Improvement</vt:lpstr>
      <vt:lpstr>Regression After Process Improvement</vt:lpstr>
      <vt:lpstr>Moving Average</vt:lpstr>
      <vt:lpstr>Conclusion: Overall Combination Chart(Bar Charts)</vt:lpstr>
      <vt:lpstr>What are measures taken</vt:lpstr>
      <vt:lpstr>Appendix &amp;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Prasoona Kallagunta</dc:creator>
  <cp:lastModifiedBy>Prasoona</cp:lastModifiedBy>
  <cp:revision>197</cp:revision>
  <dcterms:created xsi:type="dcterms:W3CDTF">2021-09-15T23:41:19Z</dcterms:created>
  <dcterms:modified xsi:type="dcterms:W3CDTF">2022-11-27T18:40:59Z</dcterms:modified>
</cp:coreProperties>
</file>