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80" r:id="rId8"/>
    <p:sldId id="281" r:id="rId9"/>
    <p:sldId id="291" r:id="rId10"/>
    <p:sldId id="282" r:id="rId11"/>
    <p:sldId id="283" r:id="rId12"/>
    <p:sldId id="284" r:id="rId13"/>
    <p:sldId id="286" r:id="rId14"/>
    <p:sldId id="289" r:id="rId15"/>
    <p:sldId id="293" r:id="rId16"/>
    <p:sldId id="292" r:id="rId17"/>
    <p:sldId id="290"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E85B3-88FD-4543-B94C-1E8D1FC58260}"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74831-9135-4F3A-83FE-C9A2C04E61AC}" type="slidenum">
              <a:rPr lang="en-IN" smtClean="0"/>
              <a:t>‹#›</a:t>
            </a:fld>
            <a:endParaRPr lang="en-IN"/>
          </a:p>
        </p:txBody>
      </p:sp>
    </p:spTree>
    <p:extLst>
      <p:ext uri="{BB962C8B-B14F-4D97-AF65-F5344CB8AC3E}">
        <p14:creationId xmlns:p14="http://schemas.microsoft.com/office/powerpoint/2010/main" val="390336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1F16-17C8-FE35-7FA2-63A911BDF8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F34CB3-AC66-D3DB-D4B9-A6B0A97A4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E48428-7EDD-FA05-192E-32A2CCAE8E74}"/>
              </a:ext>
            </a:extLst>
          </p:cNvPr>
          <p:cNvSpPr>
            <a:spLocks noGrp="1"/>
          </p:cNvSpPr>
          <p:nvPr>
            <p:ph type="dt" sz="half" idx="10"/>
          </p:nvPr>
        </p:nvSpPr>
        <p:spPr/>
        <p:txBody>
          <a:bodyPr/>
          <a:lstStyle/>
          <a:p>
            <a:fld id="{C137D12F-909C-4D1B-A2A8-953C8C846D3B}" type="datetimeFigureOut">
              <a:rPr lang="en-IN" smtClean="0"/>
              <a:t>24-02-2025</a:t>
            </a:fld>
            <a:endParaRPr lang="en-IN"/>
          </a:p>
        </p:txBody>
      </p:sp>
      <p:sp>
        <p:nvSpPr>
          <p:cNvPr id="5" name="Footer Placeholder 4">
            <a:extLst>
              <a:ext uri="{FF2B5EF4-FFF2-40B4-BE49-F238E27FC236}">
                <a16:creationId xmlns:a16="http://schemas.microsoft.com/office/drawing/2014/main" id="{992D5088-A9FD-CA09-E76C-F469953DC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09CF6-674A-70DF-620E-C9729B226EF4}"/>
              </a:ext>
            </a:extLst>
          </p:cNvPr>
          <p:cNvSpPr>
            <a:spLocks noGrp="1"/>
          </p:cNvSpPr>
          <p:nvPr>
            <p:ph type="sldNum" sz="quarter" idx="12"/>
          </p:nvPr>
        </p:nvSpPr>
        <p:spPr/>
        <p:txBody>
          <a:bodyPr/>
          <a:lstStyle/>
          <a:p>
            <a:fld id="{529F621C-9C9C-47B3-BDE8-82F4A8C0470E}" type="slidenum">
              <a:rPr lang="en-IN" smtClean="0"/>
              <a:t>‹#›</a:t>
            </a:fld>
            <a:endParaRPr lang="en-IN"/>
          </a:p>
        </p:txBody>
      </p:sp>
    </p:spTree>
    <p:extLst>
      <p:ext uri="{BB962C8B-B14F-4D97-AF65-F5344CB8AC3E}">
        <p14:creationId xmlns:p14="http://schemas.microsoft.com/office/powerpoint/2010/main" val="274169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070A-CAD2-2E55-4683-6087BA0029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54A7E9-0542-42FD-00C7-EBBF11059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B48BB-095F-D9DC-DFB8-F37E4300522E}"/>
              </a:ext>
            </a:extLst>
          </p:cNvPr>
          <p:cNvSpPr>
            <a:spLocks noGrp="1"/>
          </p:cNvSpPr>
          <p:nvPr>
            <p:ph type="dt" sz="half" idx="10"/>
          </p:nvPr>
        </p:nvSpPr>
        <p:spPr/>
        <p:txBody>
          <a:bodyPr/>
          <a:lstStyle/>
          <a:p>
            <a:fld id="{C137D12F-909C-4D1B-A2A8-953C8C846D3B}" type="datetimeFigureOut">
              <a:rPr lang="en-IN" smtClean="0"/>
              <a:t>24-02-2025</a:t>
            </a:fld>
            <a:endParaRPr lang="en-IN"/>
          </a:p>
        </p:txBody>
      </p:sp>
      <p:sp>
        <p:nvSpPr>
          <p:cNvPr id="5" name="Footer Placeholder 4">
            <a:extLst>
              <a:ext uri="{FF2B5EF4-FFF2-40B4-BE49-F238E27FC236}">
                <a16:creationId xmlns:a16="http://schemas.microsoft.com/office/drawing/2014/main" id="{803B7AB8-3F49-CDB1-1755-EDEDA8DB5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300B1-B4BC-3275-8613-A5BBDB5847C3}"/>
              </a:ext>
            </a:extLst>
          </p:cNvPr>
          <p:cNvSpPr>
            <a:spLocks noGrp="1"/>
          </p:cNvSpPr>
          <p:nvPr>
            <p:ph type="sldNum" sz="quarter" idx="12"/>
          </p:nvPr>
        </p:nvSpPr>
        <p:spPr/>
        <p:txBody>
          <a:bodyPr/>
          <a:lstStyle/>
          <a:p>
            <a:fld id="{529F621C-9C9C-47B3-BDE8-82F4A8C0470E}" type="slidenum">
              <a:rPr lang="en-IN" smtClean="0"/>
              <a:t>‹#›</a:t>
            </a:fld>
            <a:endParaRPr lang="en-IN"/>
          </a:p>
        </p:txBody>
      </p:sp>
    </p:spTree>
    <p:extLst>
      <p:ext uri="{BB962C8B-B14F-4D97-AF65-F5344CB8AC3E}">
        <p14:creationId xmlns:p14="http://schemas.microsoft.com/office/powerpoint/2010/main" val="882064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09D02-7B22-FB96-EC4A-EBFF9851B1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1BA3DE-DC6C-3343-2E80-93D0FF21C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ABC06-D26E-36BA-2517-53D3A0562508}"/>
              </a:ext>
            </a:extLst>
          </p:cNvPr>
          <p:cNvSpPr>
            <a:spLocks noGrp="1"/>
          </p:cNvSpPr>
          <p:nvPr>
            <p:ph type="dt" sz="half" idx="10"/>
          </p:nvPr>
        </p:nvSpPr>
        <p:spPr/>
        <p:txBody>
          <a:bodyPr/>
          <a:lstStyle/>
          <a:p>
            <a:fld id="{C137D12F-909C-4D1B-A2A8-953C8C846D3B}" type="datetimeFigureOut">
              <a:rPr lang="en-IN" smtClean="0"/>
              <a:t>24-02-2025</a:t>
            </a:fld>
            <a:endParaRPr lang="en-IN"/>
          </a:p>
        </p:txBody>
      </p:sp>
      <p:sp>
        <p:nvSpPr>
          <p:cNvPr id="5" name="Footer Placeholder 4">
            <a:extLst>
              <a:ext uri="{FF2B5EF4-FFF2-40B4-BE49-F238E27FC236}">
                <a16:creationId xmlns:a16="http://schemas.microsoft.com/office/drawing/2014/main" id="{0AFD4ACC-E3B8-B423-F153-3FFE17F6BA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A6449-CEA8-2B0D-2EDC-19473CE2DBB3}"/>
              </a:ext>
            </a:extLst>
          </p:cNvPr>
          <p:cNvSpPr>
            <a:spLocks noGrp="1"/>
          </p:cNvSpPr>
          <p:nvPr>
            <p:ph type="sldNum" sz="quarter" idx="12"/>
          </p:nvPr>
        </p:nvSpPr>
        <p:spPr/>
        <p:txBody>
          <a:bodyPr/>
          <a:lstStyle/>
          <a:p>
            <a:fld id="{529F621C-9C9C-47B3-BDE8-82F4A8C0470E}" type="slidenum">
              <a:rPr lang="en-IN" smtClean="0"/>
              <a:t>‹#›</a:t>
            </a:fld>
            <a:endParaRPr lang="en-IN"/>
          </a:p>
        </p:txBody>
      </p:sp>
    </p:spTree>
    <p:extLst>
      <p:ext uri="{BB962C8B-B14F-4D97-AF65-F5344CB8AC3E}">
        <p14:creationId xmlns:p14="http://schemas.microsoft.com/office/powerpoint/2010/main" val="416057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9pPr>
          </a:lstStyle>
          <a:p>
            <a:endParaRPr/>
          </a:p>
        </p:txBody>
      </p:sp>
      <p:sp>
        <p:nvSpPr>
          <p:cNvPr id="19" name="Google Shape;19;p29"/>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ctr" anchorCtr="0">
            <a:noAutofit/>
          </a:bodyPr>
          <a:lstStyle>
            <a:lvl1pPr marL="609585" marR="0" lvl="0" indent="-423323"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1pPr>
            <a:lvl2pPr marL="1219170" marR="0" lvl="1" indent="-423323"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2pPr>
            <a:lvl3pPr marL="1828754" marR="0" lvl="2" indent="-423323"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3pPr>
            <a:lvl4pPr marL="2438339" marR="0" lvl="3" indent="-423323"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4pPr>
            <a:lvl5pPr marL="3047924" marR="0" lvl="4" indent="-423323"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5pPr>
            <a:lvl6pPr marL="3657509" marR="0" lvl="5" indent="-423323"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6pPr>
            <a:lvl7pPr marL="4267093" marR="0" lvl="6" indent="-423323"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7pPr>
            <a:lvl8pPr marL="4876678" marR="0" lvl="7" indent="-423323"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8pPr>
            <a:lvl9pPr marL="5486263" marR="0" lvl="8" indent="-423323" algn="l" rtl="0">
              <a:lnSpc>
                <a:spcPct val="100000"/>
              </a:lnSpc>
              <a:spcBef>
                <a:spcPts val="0"/>
              </a:spcBef>
              <a:spcAft>
                <a:spcPts val="0"/>
              </a:spcAft>
              <a:buClr>
                <a:srgbClr val="000000"/>
              </a:buClr>
              <a:buSzPts val="1400"/>
              <a:buFont typeface="Arial"/>
              <a:buChar char="■"/>
              <a:defRPr sz="1867" b="0" i="0" u="none" strike="noStrike" cap="none">
                <a:solidFill>
                  <a:srgbClr val="000000"/>
                </a:solidFill>
                <a:latin typeface="Arial"/>
                <a:ea typeface="Arial"/>
                <a:cs typeface="Arial"/>
                <a:sym typeface="Arial"/>
              </a:defRPr>
            </a:lvl9pPr>
          </a:lstStyle>
          <a:p>
            <a:endParaRPr/>
          </a:p>
        </p:txBody>
      </p:sp>
      <p:sp>
        <p:nvSpPr>
          <p:cNvPr id="20" name="Google Shape;20;p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46802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2A39-D974-5E0C-8661-E069C8F9CE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18B472-3F4E-1D4B-6841-ABDA905A5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4F0DD-5F1C-9309-9390-3E0511175BB7}"/>
              </a:ext>
            </a:extLst>
          </p:cNvPr>
          <p:cNvSpPr>
            <a:spLocks noGrp="1"/>
          </p:cNvSpPr>
          <p:nvPr>
            <p:ph type="dt" sz="half" idx="10"/>
          </p:nvPr>
        </p:nvSpPr>
        <p:spPr/>
        <p:txBody>
          <a:bodyPr/>
          <a:lstStyle/>
          <a:p>
            <a:fld id="{C137D12F-909C-4D1B-A2A8-953C8C846D3B}" type="datetimeFigureOut">
              <a:rPr lang="en-IN" smtClean="0"/>
              <a:t>24-02-2025</a:t>
            </a:fld>
            <a:endParaRPr lang="en-IN"/>
          </a:p>
        </p:txBody>
      </p:sp>
      <p:sp>
        <p:nvSpPr>
          <p:cNvPr id="5" name="Footer Placeholder 4">
            <a:extLst>
              <a:ext uri="{FF2B5EF4-FFF2-40B4-BE49-F238E27FC236}">
                <a16:creationId xmlns:a16="http://schemas.microsoft.com/office/drawing/2014/main" id="{416050BD-85F3-10A2-5AEA-C7CE35B713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9196B5-2B8C-6769-EF44-DAFB396E0D55}"/>
              </a:ext>
            </a:extLst>
          </p:cNvPr>
          <p:cNvSpPr>
            <a:spLocks noGrp="1"/>
          </p:cNvSpPr>
          <p:nvPr>
            <p:ph type="sldNum" sz="quarter" idx="12"/>
          </p:nvPr>
        </p:nvSpPr>
        <p:spPr/>
        <p:txBody>
          <a:bodyPr/>
          <a:lstStyle/>
          <a:p>
            <a:fld id="{529F621C-9C9C-47B3-BDE8-82F4A8C0470E}" type="slidenum">
              <a:rPr lang="en-IN" smtClean="0"/>
              <a:t>‹#›</a:t>
            </a:fld>
            <a:endParaRPr lang="en-IN"/>
          </a:p>
        </p:txBody>
      </p:sp>
    </p:spTree>
    <p:extLst>
      <p:ext uri="{BB962C8B-B14F-4D97-AF65-F5344CB8AC3E}">
        <p14:creationId xmlns:p14="http://schemas.microsoft.com/office/powerpoint/2010/main" val="261816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5658-3C29-7E68-6CBA-912A6B3E4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4A9A26-7F3C-285C-B9A9-DF045DB8CA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140F44-A952-C18E-B20B-F04370B62CC7}"/>
              </a:ext>
            </a:extLst>
          </p:cNvPr>
          <p:cNvSpPr>
            <a:spLocks noGrp="1"/>
          </p:cNvSpPr>
          <p:nvPr>
            <p:ph type="dt" sz="half" idx="10"/>
          </p:nvPr>
        </p:nvSpPr>
        <p:spPr/>
        <p:txBody>
          <a:bodyPr/>
          <a:lstStyle/>
          <a:p>
            <a:fld id="{C137D12F-909C-4D1B-A2A8-953C8C846D3B}" type="datetimeFigureOut">
              <a:rPr lang="en-IN" smtClean="0"/>
              <a:t>24-02-2025</a:t>
            </a:fld>
            <a:endParaRPr lang="en-IN"/>
          </a:p>
        </p:txBody>
      </p:sp>
      <p:sp>
        <p:nvSpPr>
          <p:cNvPr id="5" name="Footer Placeholder 4">
            <a:extLst>
              <a:ext uri="{FF2B5EF4-FFF2-40B4-BE49-F238E27FC236}">
                <a16:creationId xmlns:a16="http://schemas.microsoft.com/office/drawing/2014/main" id="{9D361D69-BFBC-F4F5-A349-D4FF40206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ECECA-4C1B-3B0B-38F5-127FCAEE6F53}"/>
              </a:ext>
            </a:extLst>
          </p:cNvPr>
          <p:cNvSpPr>
            <a:spLocks noGrp="1"/>
          </p:cNvSpPr>
          <p:nvPr>
            <p:ph type="sldNum" sz="quarter" idx="12"/>
          </p:nvPr>
        </p:nvSpPr>
        <p:spPr/>
        <p:txBody>
          <a:bodyPr/>
          <a:lstStyle/>
          <a:p>
            <a:fld id="{529F621C-9C9C-47B3-BDE8-82F4A8C0470E}" type="slidenum">
              <a:rPr lang="en-IN" smtClean="0"/>
              <a:t>‹#›</a:t>
            </a:fld>
            <a:endParaRPr lang="en-IN"/>
          </a:p>
        </p:txBody>
      </p:sp>
    </p:spTree>
    <p:extLst>
      <p:ext uri="{BB962C8B-B14F-4D97-AF65-F5344CB8AC3E}">
        <p14:creationId xmlns:p14="http://schemas.microsoft.com/office/powerpoint/2010/main" val="126603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CED1-CE6A-6E04-D54D-B20293A2A2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43B115-B5CF-5AE7-E625-48054220E8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CAF906-1A74-DCFA-940D-2EE3EDE7BE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2C5BF1-F56D-24A3-C4C9-E871FD63A256}"/>
              </a:ext>
            </a:extLst>
          </p:cNvPr>
          <p:cNvSpPr>
            <a:spLocks noGrp="1"/>
          </p:cNvSpPr>
          <p:nvPr>
            <p:ph type="dt" sz="half" idx="10"/>
          </p:nvPr>
        </p:nvSpPr>
        <p:spPr/>
        <p:txBody>
          <a:bodyPr/>
          <a:lstStyle/>
          <a:p>
            <a:fld id="{C137D12F-909C-4D1B-A2A8-953C8C846D3B}" type="datetimeFigureOut">
              <a:rPr lang="en-IN" smtClean="0"/>
              <a:t>24-02-2025</a:t>
            </a:fld>
            <a:endParaRPr lang="en-IN"/>
          </a:p>
        </p:txBody>
      </p:sp>
      <p:sp>
        <p:nvSpPr>
          <p:cNvPr id="6" name="Footer Placeholder 5">
            <a:extLst>
              <a:ext uri="{FF2B5EF4-FFF2-40B4-BE49-F238E27FC236}">
                <a16:creationId xmlns:a16="http://schemas.microsoft.com/office/drawing/2014/main" id="{D718CC23-572F-D14D-EF12-FDF888D8DE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56A5E2-6867-1E57-40EA-B4DA1B76154D}"/>
              </a:ext>
            </a:extLst>
          </p:cNvPr>
          <p:cNvSpPr>
            <a:spLocks noGrp="1"/>
          </p:cNvSpPr>
          <p:nvPr>
            <p:ph type="sldNum" sz="quarter" idx="12"/>
          </p:nvPr>
        </p:nvSpPr>
        <p:spPr/>
        <p:txBody>
          <a:bodyPr/>
          <a:lstStyle/>
          <a:p>
            <a:fld id="{529F621C-9C9C-47B3-BDE8-82F4A8C0470E}" type="slidenum">
              <a:rPr lang="en-IN" smtClean="0"/>
              <a:t>‹#›</a:t>
            </a:fld>
            <a:endParaRPr lang="en-IN"/>
          </a:p>
        </p:txBody>
      </p:sp>
    </p:spTree>
    <p:extLst>
      <p:ext uri="{BB962C8B-B14F-4D97-AF65-F5344CB8AC3E}">
        <p14:creationId xmlns:p14="http://schemas.microsoft.com/office/powerpoint/2010/main" val="258300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CB12-24F9-E42F-442A-16F2FD94A0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F8AF25-5FAE-2045-D042-DA2BFFF01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2A7409-32D4-3CFC-6DC8-A93668158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805272-DB98-A53F-EF81-3295AB0288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ADED7-EF78-097E-9F90-56517D18D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EECD42-C07A-D9E0-0051-4F29C6A2D57F}"/>
              </a:ext>
            </a:extLst>
          </p:cNvPr>
          <p:cNvSpPr>
            <a:spLocks noGrp="1"/>
          </p:cNvSpPr>
          <p:nvPr>
            <p:ph type="dt" sz="half" idx="10"/>
          </p:nvPr>
        </p:nvSpPr>
        <p:spPr/>
        <p:txBody>
          <a:bodyPr/>
          <a:lstStyle/>
          <a:p>
            <a:fld id="{C137D12F-909C-4D1B-A2A8-953C8C846D3B}" type="datetimeFigureOut">
              <a:rPr lang="en-IN" smtClean="0"/>
              <a:t>24-02-2025</a:t>
            </a:fld>
            <a:endParaRPr lang="en-IN"/>
          </a:p>
        </p:txBody>
      </p:sp>
      <p:sp>
        <p:nvSpPr>
          <p:cNvPr id="8" name="Footer Placeholder 7">
            <a:extLst>
              <a:ext uri="{FF2B5EF4-FFF2-40B4-BE49-F238E27FC236}">
                <a16:creationId xmlns:a16="http://schemas.microsoft.com/office/drawing/2014/main" id="{059C34F1-D3A8-4594-1B9D-DB8B43F90D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C9B8F3-56A3-4DB8-9FEF-A46A2F7880D8}"/>
              </a:ext>
            </a:extLst>
          </p:cNvPr>
          <p:cNvSpPr>
            <a:spLocks noGrp="1"/>
          </p:cNvSpPr>
          <p:nvPr>
            <p:ph type="sldNum" sz="quarter" idx="12"/>
          </p:nvPr>
        </p:nvSpPr>
        <p:spPr/>
        <p:txBody>
          <a:bodyPr/>
          <a:lstStyle/>
          <a:p>
            <a:fld id="{529F621C-9C9C-47B3-BDE8-82F4A8C0470E}" type="slidenum">
              <a:rPr lang="en-IN" smtClean="0"/>
              <a:t>‹#›</a:t>
            </a:fld>
            <a:endParaRPr lang="en-IN"/>
          </a:p>
        </p:txBody>
      </p:sp>
    </p:spTree>
    <p:extLst>
      <p:ext uri="{BB962C8B-B14F-4D97-AF65-F5344CB8AC3E}">
        <p14:creationId xmlns:p14="http://schemas.microsoft.com/office/powerpoint/2010/main" val="73452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66AE-942E-8A33-3035-4E4815FC26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72F981-A38E-881C-F445-CFE79DC2F92E}"/>
              </a:ext>
            </a:extLst>
          </p:cNvPr>
          <p:cNvSpPr>
            <a:spLocks noGrp="1"/>
          </p:cNvSpPr>
          <p:nvPr>
            <p:ph type="dt" sz="half" idx="10"/>
          </p:nvPr>
        </p:nvSpPr>
        <p:spPr/>
        <p:txBody>
          <a:bodyPr/>
          <a:lstStyle/>
          <a:p>
            <a:fld id="{C137D12F-909C-4D1B-A2A8-953C8C846D3B}" type="datetimeFigureOut">
              <a:rPr lang="en-IN" smtClean="0"/>
              <a:t>24-02-2025</a:t>
            </a:fld>
            <a:endParaRPr lang="en-IN"/>
          </a:p>
        </p:txBody>
      </p:sp>
      <p:sp>
        <p:nvSpPr>
          <p:cNvPr id="4" name="Footer Placeholder 3">
            <a:extLst>
              <a:ext uri="{FF2B5EF4-FFF2-40B4-BE49-F238E27FC236}">
                <a16:creationId xmlns:a16="http://schemas.microsoft.com/office/drawing/2014/main" id="{C85A4F53-AF5E-D668-4809-CA75920FCE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D414A7-488D-35D8-4E72-163EF647450D}"/>
              </a:ext>
            </a:extLst>
          </p:cNvPr>
          <p:cNvSpPr>
            <a:spLocks noGrp="1"/>
          </p:cNvSpPr>
          <p:nvPr>
            <p:ph type="sldNum" sz="quarter" idx="12"/>
          </p:nvPr>
        </p:nvSpPr>
        <p:spPr/>
        <p:txBody>
          <a:bodyPr/>
          <a:lstStyle/>
          <a:p>
            <a:fld id="{529F621C-9C9C-47B3-BDE8-82F4A8C0470E}" type="slidenum">
              <a:rPr lang="en-IN" smtClean="0"/>
              <a:t>‹#›</a:t>
            </a:fld>
            <a:endParaRPr lang="en-IN"/>
          </a:p>
        </p:txBody>
      </p:sp>
    </p:spTree>
    <p:extLst>
      <p:ext uri="{BB962C8B-B14F-4D97-AF65-F5344CB8AC3E}">
        <p14:creationId xmlns:p14="http://schemas.microsoft.com/office/powerpoint/2010/main" val="1841500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28C16-8B3D-9C12-EAF7-F211A001F465}"/>
              </a:ext>
            </a:extLst>
          </p:cNvPr>
          <p:cNvSpPr>
            <a:spLocks noGrp="1"/>
          </p:cNvSpPr>
          <p:nvPr>
            <p:ph type="dt" sz="half" idx="10"/>
          </p:nvPr>
        </p:nvSpPr>
        <p:spPr/>
        <p:txBody>
          <a:bodyPr/>
          <a:lstStyle/>
          <a:p>
            <a:fld id="{C137D12F-909C-4D1B-A2A8-953C8C846D3B}" type="datetimeFigureOut">
              <a:rPr lang="en-IN" smtClean="0"/>
              <a:t>24-02-2025</a:t>
            </a:fld>
            <a:endParaRPr lang="en-IN"/>
          </a:p>
        </p:txBody>
      </p:sp>
      <p:sp>
        <p:nvSpPr>
          <p:cNvPr id="3" name="Footer Placeholder 2">
            <a:extLst>
              <a:ext uri="{FF2B5EF4-FFF2-40B4-BE49-F238E27FC236}">
                <a16:creationId xmlns:a16="http://schemas.microsoft.com/office/drawing/2014/main" id="{D4677BD5-690C-9E59-6886-ACDC637B59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0A6EDF-3FEB-7B3B-DF9A-4A63D5F5B444}"/>
              </a:ext>
            </a:extLst>
          </p:cNvPr>
          <p:cNvSpPr>
            <a:spLocks noGrp="1"/>
          </p:cNvSpPr>
          <p:nvPr>
            <p:ph type="sldNum" sz="quarter" idx="12"/>
          </p:nvPr>
        </p:nvSpPr>
        <p:spPr/>
        <p:txBody>
          <a:bodyPr/>
          <a:lstStyle/>
          <a:p>
            <a:fld id="{529F621C-9C9C-47B3-BDE8-82F4A8C0470E}" type="slidenum">
              <a:rPr lang="en-IN" smtClean="0"/>
              <a:t>‹#›</a:t>
            </a:fld>
            <a:endParaRPr lang="en-IN"/>
          </a:p>
        </p:txBody>
      </p:sp>
    </p:spTree>
    <p:extLst>
      <p:ext uri="{BB962C8B-B14F-4D97-AF65-F5344CB8AC3E}">
        <p14:creationId xmlns:p14="http://schemas.microsoft.com/office/powerpoint/2010/main" val="314810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398C-886C-2C59-FB43-7DA1A59D4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0DAF7E-50FF-2B62-88D9-9BE95B907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A2809D-34EA-9A91-635D-CEAB2869F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CEC77-37C5-5DCB-62B9-704733165B4E}"/>
              </a:ext>
            </a:extLst>
          </p:cNvPr>
          <p:cNvSpPr>
            <a:spLocks noGrp="1"/>
          </p:cNvSpPr>
          <p:nvPr>
            <p:ph type="dt" sz="half" idx="10"/>
          </p:nvPr>
        </p:nvSpPr>
        <p:spPr/>
        <p:txBody>
          <a:bodyPr/>
          <a:lstStyle/>
          <a:p>
            <a:fld id="{C137D12F-909C-4D1B-A2A8-953C8C846D3B}" type="datetimeFigureOut">
              <a:rPr lang="en-IN" smtClean="0"/>
              <a:t>24-02-2025</a:t>
            </a:fld>
            <a:endParaRPr lang="en-IN"/>
          </a:p>
        </p:txBody>
      </p:sp>
      <p:sp>
        <p:nvSpPr>
          <p:cNvPr id="6" name="Footer Placeholder 5">
            <a:extLst>
              <a:ext uri="{FF2B5EF4-FFF2-40B4-BE49-F238E27FC236}">
                <a16:creationId xmlns:a16="http://schemas.microsoft.com/office/drawing/2014/main" id="{D917A988-3FEB-9594-64EC-808C03801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19C89-2C8A-EA3C-151D-01232FD89912}"/>
              </a:ext>
            </a:extLst>
          </p:cNvPr>
          <p:cNvSpPr>
            <a:spLocks noGrp="1"/>
          </p:cNvSpPr>
          <p:nvPr>
            <p:ph type="sldNum" sz="quarter" idx="12"/>
          </p:nvPr>
        </p:nvSpPr>
        <p:spPr/>
        <p:txBody>
          <a:bodyPr/>
          <a:lstStyle/>
          <a:p>
            <a:fld id="{529F621C-9C9C-47B3-BDE8-82F4A8C0470E}" type="slidenum">
              <a:rPr lang="en-IN" smtClean="0"/>
              <a:t>‹#›</a:t>
            </a:fld>
            <a:endParaRPr lang="en-IN"/>
          </a:p>
        </p:txBody>
      </p:sp>
    </p:spTree>
    <p:extLst>
      <p:ext uri="{BB962C8B-B14F-4D97-AF65-F5344CB8AC3E}">
        <p14:creationId xmlns:p14="http://schemas.microsoft.com/office/powerpoint/2010/main" val="457397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2E84-6781-F884-1E69-1831A78BF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57AF8F-7E34-D8CF-303C-861EA8C34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6C9306-146B-44EC-B693-E5F8094A6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D35085-EEAA-FD5D-18DE-B09F51E556D9}"/>
              </a:ext>
            </a:extLst>
          </p:cNvPr>
          <p:cNvSpPr>
            <a:spLocks noGrp="1"/>
          </p:cNvSpPr>
          <p:nvPr>
            <p:ph type="dt" sz="half" idx="10"/>
          </p:nvPr>
        </p:nvSpPr>
        <p:spPr/>
        <p:txBody>
          <a:bodyPr/>
          <a:lstStyle/>
          <a:p>
            <a:fld id="{C137D12F-909C-4D1B-A2A8-953C8C846D3B}" type="datetimeFigureOut">
              <a:rPr lang="en-IN" smtClean="0"/>
              <a:t>24-02-2025</a:t>
            </a:fld>
            <a:endParaRPr lang="en-IN"/>
          </a:p>
        </p:txBody>
      </p:sp>
      <p:sp>
        <p:nvSpPr>
          <p:cNvPr id="6" name="Footer Placeholder 5">
            <a:extLst>
              <a:ext uri="{FF2B5EF4-FFF2-40B4-BE49-F238E27FC236}">
                <a16:creationId xmlns:a16="http://schemas.microsoft.com/office/drawing/2014/main" id="{963C5367-F7A6-E1B2-9DC0-C8FFE38FCB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C2B458-A08A-76F9-0BF2-0F26C49A6A92}"/>
              </a:ext>
            </a:extLst>
          </p:cNvPr>
          <p:cNvSpPr>
            <a:spLocks noGrp="1"/>
          </p:cNvSpPr>
          <p:nvPr>
            <p:ph type="sldNum" sz="quarter" idx="12"/>
          </p:nvPr>
        </p:nvSpPr>
        <p:spPr/>
        <p:txBody>
          <a:bodyPr/>
          <a:lstStyle/>
          <a:p>
            <a:fld id="{529F621C-9C9C-47B3-BDE8-82F4A8C0470E}" type="slidenum">
              <a:rPr lang="en-IN" smtClean="0"/>
              <a:t>‹#›</a:t>
            </a:fld>
            <a:endParaRPr lang="en-IN"/>
          </a:p>
        </p:txBody>
      </p:sp>
    </p:spTree>
    <p:extLst>
      <p:ext uri="{BB962C8B-B14F-4D97-AF65-F5344CB8AC3E}">
        <p14:creationId xmlns:p14="http://schemas.microsoft.com/office/powerpoint/2010/main" val="178419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A9927-9955-169D-9C47-2F4581C17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8D955B-6130-7968-90AB-CC5D17083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17309-2735-27B4-87CD-A0C84525A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7D12F-909C-4D1B-A2A8-953C8C846D3B}" type="datetimeFigureOut">
              <a:rPr lang="en-IN" smtClean="0"/>
              <a:t>24-02-2025</a:t>
            </a:fld>
            <a:endParaRPr lang="en-IN"/>
          </a:p>
        </p:txBody>
      </p:sp>
      <p:sp>
        <p:nvSpPr>
          <p:cNvPr id="5" name="Footer Placeholder 4">
            <a:extLst>
              <a:ext uri="{FF2B5EF4-FFF2-40B4-BE49-F238E27FC236}">
                <a16:creationId xmlns:a16="http://schemas.microsoft.com/office/drawing/2014/main" id="{52B44F07-4AC3-7F72-4A42-AAB4C25CB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8F6E69-4E4B-37E3-7AA9-ED0090693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9F621C-9C9C-47B3-BDE8-82F4A8C0470E}" type="slidenum">
              <a:rPr lang="en-IN" smtClean="0"/>
              <a:t>‹#›</a:t>
            </a:fld>
            <a:endParaRPr lang="en-IN"/>
          </a:p>
        </p:txBody>
      </p:sp>
    </p:spTree>
    <p:extLst>
      <p:ext uri="{BB962C8B-B14F-4D97-AF65-F5344CB8AC3E}">
        <p14:creationId xmlns:p14="http://schemas.microsoft.com/office/powerpoint/2010/main" val="2388801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txBox="1"/>
          <p:nvPr/>
        </p:nvSpPr>
        <p:spPr>
          <a:xfrm>
            <a:off x="977600" y="4606278"/>
            <a:ext cx="10236800" cy="1231066"/>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n-GB" sz="3200" b="1" dirty="0">
                <a:solidFill>
                  <a:srgbClr val="000000"/>
                </a:solidFill>
                <a:latin typeface="Times New Roman" panose="02020603050405020304" pitchFamily="18" charset="0"/>
                <a:ea typeface="Lato"/>
                <a:cs typeface="Times New Roman" panose="02020603050405020304" pitchFamily="18" charset="0"/>
                <a:sym typeface="Lato"/>
              </a:rPr>
              <a:t>Capstone Project: </a:t>
            </a:r>
            <a:endParaRPr sz="3200" b="1" dirty="0">
              <a:solidFill>
                <a:srgbClr val="000000"/>
              </a:solidFill>
              <a:latin typeface="Times New Roman" panose="02020603050405020304" pitchFamily="18" charset="0"/>
              <a:ea typeface="Lato"/>
              <a:cs typeface="Times New Roman" panose="02020603050405020304" pitchFamily="18" charset="0"/>
              <a:sym typeface="Lato"/>
            </a:endParaRPr>
          </a:p>
          <a:p>
            <a:pPr>
              <a:buClr>
                <a:schemeClr val="dk1"/>
              </a:buClr>
              <a:buSzPts val="1100"/>
            </a:pPr>
            <a:r>
              <a:rPr lang="en-GB" sz="3200" b="1" dirty="0">
                <a:solidFill>
                  <a:srgbClr val="000000"/>
                </a:solidFill>
                <a:latin typeface="Times New Roman" panose="02020603050405020304" pitchFamily="18" charset="0"/>
                <a:ea typeface="Lato"/>
                <a:cs typeface="Times New Roman" panose="02020603050405020304" pitchFamily="18" charset="0"/>
                <a:sym typeface="Lato"/>
              </a:rPr>
              <a:t>Analytical CRM Development for a Bank</a:t>
            </a:r>
            <a:endParaRPr sz="3200" b="1" dirty="0">
              <a:solidFill>
                <a:schemeClr val="dk1"/>
              </a:solidFill>
              <a:latin typeface="Times New Roman" panose="02020603050405020304" pitchFamily="18" charset="0"/>
              <a:ea typeface="Lato"/>
              <a:cs typeface="Times New Roman" panose="02020603050405020304" pitchFamily="18" charset="0"/>
              <a:sym typeface="Lato"/>
            </a:endParaRPr>
          </a:p>
        </p:txBody>
      </p:sp>
      <p:sp>
        <p:nvSpPr>
          <p:cNvPr id="2" name="TextBox 1">
            <a:extLst>
              <a:ext uri="{FF2B5EF4-FFF2-40B4-BE49-F238E27FC236}">
                <a16:creationId xmlns:a16="http://schemas.microsoft.com/office/drawing/2014/main" id="{0EF9D086-346C-1D97-EFD4-74EA89ACB992}"/>
              </a:ext>
            </a:extLst>
          </p:cNvPr>
          <p:cNvSpPr txBox="1"/>
          <p:nvPr/>
        </p:nvSpPr>
        <p:spPr>
          <a:xfrm>
            <a:off x="977600" y="5801032"/>
            <a:ext cx="39525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By – Prasoon Bisht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B4EE-D204-2339-5FE1-39F88E7F4EF0}"/>
              </a:ext>
            </a:extLst>
          </p:cNvPr>
          <p:cNvSpPr>
            <a:spLocks noGrp="1"/>
          </p:cNvSpPr>
          <p:nvPr>
            <p:ph type="title"/>
          </p:nvPr>
        </p:nvSpPr>
        <p:spPr/>
        <p:txBody>
          <a:bodyPr/>
          <a:lstStyle/>
          <a:p>
            <a:pPr>
              <a:buNone/>
            </a:pPr>
            <a:r>
              <a:rPr lang="en-US" sz="2400" b="1" dirty="0">
                <a:effectLst/>
                <a:latin typeface="Times New Roman" panose="02020603050405020304" pitchFamily="18" charset="0"/>
                <a:cs typeface="Times New Roman" panose="02020603050405020304" pitchFamily="18" charset="0"/>
              </a:rPr>
              <a:t>Churn Analysis by Demographics</a:t>
            </a:r>
            <a:endParaRPr lang="en-IN" sz="2000" dirty="0"/>
          </a:p>
        </p:txBody>
      </p:sp>
      <p:sp>
        <p:nvSpPr>
          <p:cNvPr id="3" name="Text Placeholder 2">
            <a:extLst>
              <a:ext uri="{FF2B5EF4-FFF2-40B4-BE49-F238E27FC236}">
                <a16:creationId xmlns:a16="http://schemas.microsoft.com/office/drawing/2014/main" id="{BF13459A-6EC6-3480-1315-4801FF1797C3}"/>
              </a:ext>
            </a:extLst>
          </p:cNvPr>
          <p:cNvSpPr>
            <a:spLocks noGrp="1"/>
          </p:cNvSpPr>
          <p:nvPr>
            <p:ph type="body" idx="1"/>
          </p:nvPr>
        </p:nvSpPr>
        <p:spPr>
          <a:xfrm>
            <a:off x="415600" y="1536633"/>
            <a:ext cx="5680400" cy="4555200"/>
          </a:xfrm>
        </p:spPr>
        <p:txBody>
          <a:bodyPr/>
          <a:lstStyle/>
          <a:p>
            <a:pPr algn="just"/>
            <a:r>
              <a:rPr lang="en-IN" sz="2000" dirty="0">
                <a:latin typeface="Times New Roman" panose="02020603050405020304" pitchFamily="18" charset="0"/>
                <a:cs typeface="Times New Roman" panose="02020603050405020304" pitchFamily="18" charset="0"/>
              </a:rPr>
              <a:t>Female Churn Rate</a:t>
            </a:r>
          </a:p>
          <a:p>
            <a:pPr lvl="1" algn="just"/>
            <a:r>
              <a:rPr lang="en-US" sz="2000" i="0" dirty="0">
                <a:solidFill>
                  <a:srgbClr val="000000"/>
                </a:solidFill>
                <a:effectLst/>
                <a:latin typeface="Times New Roman" panose="02020603050405020304" pitchFamily="18" charset="0"/>
                <a:cs typeface="Times New Roman" panose="02020603050405020304" pitchFamily="18" charset="0"/>
              </a:rPr>
              <a:t>Female Exit </a:t>
            </a:r>
            <a:r>
              <a:rPr lang="en-US" sz="2000" dirty="0">
                <a:latin typeface="Times New Roman" panose="02020603050405020304" pitchFamily="18" charset="0"/>
                <a:cs typeface="Times New Roman" panose="02020603050405020304" pitchFamily="18" charset="0"/>
              </a:rPr>
              <a:t>P</a:t>
            </a:r>
            <a:r>
              <a:rPr lang="en-US" sz="2000" i="0" dirty="0">
                <a:solidFill>
                  <a:srgbClr val="000000"/>
                </a:solidFill>
                <a:effectLst/>
                <a:latin typeface="Times New Roman" panose="02020603050405020304" pitchFamily="18" charset="0"/>
                <a:cs typeface="Times New Roman" panose="02020603050405020304" pitchFamily="18" charset="0"/>
              </a:rPr>
              <a:t>ercent – 55.92% </a:t>
            </a:r>
          </a:p>
          <a:p>
            <a:pPr lvl="1" algn="just"/>
            <a:r>
              <a:rPr lang="en-US" sz="2000" i="0" dirty="0">
                <a:solidFill>
                  <a:srgbClr val="000000"/>
                </a:solidFill>
                <a:effectLst/>
                <a:latin typeface="Times New Roman" panose="02020603050405020304" pitchFamily="18" charset="0"/>
                <a:cs typeface="Times New Roman" panose="02020603050405020304" pitchFamily="18" charset="0"/>
              </a:rPr>
              <a:t>Female customers exhibit a significantly higher churn rate compared to their male counterparts, indicating a greater risk of exit within this demographic.</a:t>
            </a:r>
          </a:p>
          <a:p>
            <a:endParaRPr lang="en-IN" dirty="0"/>
          </a:p>
        </p:txBody>
      </p:sp>
      <p:pic>
        <p:nvPicPr>
          <p:cNvPr id="6" name="Picture 5">
            <a:extLst>
              <a:ext uri="{FF2B5EF4-FFF2-40B4-BE49-F238E27FC236}">
                <a16:creationId xmlns:a16="http://schemas.microsoft.com/office/drawing/2014/main" id="{91D13326-318E-0A23-37F7-7AF162D2F53D}"/>
              </a:ext>
            </a:extLst>
          </p:cNvPr>
          <p:cNvPicPr>
            <a:picLocks noChangeAspect="1"/>
          </p:cNvPicPr>
          <p:nvPr/>
        </p:nvPicPr>
        <p:blipFill>
          <a:blip r:embed="rId2"/>
          <a:stretch>
            <a:fillRect/>
          </a:stretch>
        </p:blipFill>
        <p:spPr>
          <a:xfrm>
            <a:off x="7235556" y="2586270"/>
            <a:ext cx="4170646" cy="2455925"/>
          </a:xfrm>
          <a:prstGeom prst="rect">
            <a:avLst/>
          </a:prstGeom>
        </p:spPr>
      </p:pic>
    </p:spTree>
    <p:extLst>
      <p:ext uri="{BB962C8B-B14F-4D97-AF65-F5344CB8AC3E}">
        <p14:creationId xmlns:p14="http://schemas.microsoft.com/office/powerpoint/2010/main" val="405771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55BAD-A363-9230-3E1D-82252B782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0482B-2FA6-E2A2-3B71-254F49E90334}"/>
              </a:ext>
            </a:extLst>
          </p:cNvPr>
          <p:cNvSpPr>
            <a:spLocks noGrp="1"/>
          </p:cNvSpPr>
          <p:nvPr>
            <p:ph type="title"/>
          </p:nvPr>
        </p:nvSpPr>
        <p:spPr/>
        <p:txBody>
          <a:bodyPr/>
          <a:lstStyle/>
          <a:p>
            <a:pPr>
              <a:buNone/>
            </a:pPr>
            <a:r>
              <a:rPr lang="en-US" sz="2400" b="1" dirty="0">
                <a:effectLst/>
                <a:latin typeface="Times New Roman" panose="02020603050405020304" pitchFamily="18" charset="0"/>
                <a:cs typeface="Times New Roman" panose="02020603050405020304" pitchFamily="18" charset="0"/>
              </a:rPr>
              <a:t>Churn Analysis by Demographics</a:t>
            </a:r>
            <a:endParaRPr lang="en-IN" sz="2000" dirty="0"/>
          </a:p>
        </p:txBody>
      </p:sp>
      <p:sp>
        <p:nvSpPr>
          <p:cNvPr id="3" name="Text Placeholder 2">
            <a:extLst>
              <a:ext uri="{FF2B5EF4-FFF2-40B4-BE49-F238E27FC236}">
                <a16:creationId xmlns:a16="http://schemas.microsoft.com/office/drawing/2014/main" id="{50F66172-90CD-0EB2-CAF6-8C1308F53906}"/>
              </a:ext>
            </a:extLst>
          </p:cNvPr>
          <p:cNvSpPr>
            <a:spLocks noGrp="1"/>
          </p:cNvSpPr>
          <p:nvPr>
            <p:ph type="body" idx="1"/>
          </p:nvPr>
        </p:nvSpPr>
        <p:spPr>
          <a:xfrm>
            <a:off x="415600" y="1536633"/>
            <a:ext cx="5680400" cy="4555200"/>
          </a:xfrm>
        </p:spPr>
        <p:txBody>
          <a:bodyPr/>
          <a:lstStyle/>
          <a:p>
            <a:pPr algn="just"/>
            <a:r>
              <a:rPr lang="en-US" sz="2000" i="0" dirty="0">
                <a:solidFill>
                  <a:srgbClr val="000000"/>
                </a:solidFill>
                <a:effectLst/>
                <a:latin typeface="Times New Roman" panose="02020603050405020304" pitchFamily="18" charset="0"/>
                <a:cs typeface="Times New Roman" panose="02020603050405020304" pitchFamily="18" charset="0"/>
              </a:rPr>
              <a:t>Customers Over 40 Years</a:t>
            </a:r>
          </a:p>
          <a:p>
            <a:pPr lvl="1" algn="just"/>
            <a:r>
              <a:rPr lang="en-US" sz="2000" i="0" dirty="0">
                <a:solidFill>
                  <a:srgbClr val="000000"/>
                </a:solidFill>
                <a:effectLst/>
                <a:latin typeface="Times New Roman" panose="02020603050405020304" pitchFamily="18" charset="0"/>
                <a:cs typeface="Times New Roman" panose="02020603050405020304" pitchFamily="18" charset="0"/>
              </a:rPr>
              <a:t>Higher Exit Count</a:t>
            </a:r>
          </a:p>
          <a:p>
            <a:pPr lvl="1" algn="just"/>
            <a:r>
              <a:rPr lang="en-US" sz="2000" i="0" dirty="0">
                <a:solidFill>
                  <a:srgbClr val="000000"/>
                </a:solidFill>
                <a:effectLst/>
                <a:latin typeface="Times New Roman" panose="02020603050405020304" pitchFamily="18" charset="0"/>
                <a:cs typeface="Times New Roman" panose="02020603050405020304" pitchFamily="18" charset="0"/>
              </a:rPr>
              <a:t>Individuals aged over 40 show increased churn rates, highlighting this age group as a critical segment for retention strategies. This analysis underscores the importance of targeted retention efforts for both female customers and those over 40 to mitigate financial risk for the bank.</a:t>
            </a:r>
          </a:p>
          <a:p>
            <a:endParaRPr lang="en-IN" dirty="0"/>
          </a:p>
        </p:txBody>
      </p:sp>
      <p:pic>
        <p:nvPicPr>
          <p:cNvPr id="5" name="Picture 4">
            <a:extLst>
              <a:ext uri="{FF2B5EF4-FFF2-40B4-BE49-F238E27FC236}">
                <a16:creationId xmlns:a16="http://schemas.microsoft.com/office/drawing/2014/main" id="{71602D0B-0C4A-9C94-FF8F-DEA53E07D0AC}"/>
              </a:ext>
            </a:extLst>
          </p:cNvPr>
          <p:cNvPicPr>
            <a:picLocks noChangeAspect="1"/>
          </p:cNvPicPr>
          <p:nvPr/>
        </p:nvPicPr>
        <p:blipFill>
          <a:blip r:embed="rId2"/>
          <a:stretch>
            <a:fillRect/>
          </a:stretch>
        </p:blipFill>
        <p:spPr>
          <a:xfrm>
            <a:off x="7241952" y="2567960"/>
            <a:ext cx="4173300" cy="2492546"/>
          </a:xfrm>
          <a:prstGeom prst="rect">
            <a:avLst/>
          </a:prstGeom>
        </p:spPr>
      </p:pic>
    </p:spTree>
    <p:extLst>
      <p:ext uri="{BB962C8B-B14F-4D97-AF65-F5344CB8AC3E}">
        <p14:creationId xmlns:p14="http://schemas.microsoft.com/office/powerpoint/2010/main" val="179871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3F52-C827-D23D-F787-89551818B8D5}"/>
              </a:ext>
            </a:extLst>
          </p:cNvPr>
          <p:cNvSpPr>
            <a:spLocks noGrp="1"/>
          </p:cNvSpPr>
          <p:nvPr>
            <p:ph type="title"/>
          </p:nvPr>
        </p:nvSpPr>
        <p:spPr/>
        <p:txBody>
          <a:bodyPr/>
          <a:lstStyle/>
          <a:p>
            <a:pPr>
              <a:buNone/>
            </a:pPr>
            <a:r>
              <a:rPr lang="en-IN" sz="2400" b="1" dirty="0">
                <a:latin typeface="Times New Roman" panose="02020603050405020304" pitchFamily="18" charset="0"/>
                <a:cs typeface="Times New Roman" panose="02020603050405020304" pitchFamily="18" charset="0"/>
              </a:rPr>
              <a:t>Churn Analysis by Credit Card</a:t>
            </a:r>
          </a:p>
        </p:txBody>
      </p:sp>
      <p:sp>
        <p:nvSpPr>
          <p:cNvPr id="3" name="Text Placeholder 2">
            <a:extLst>
              <a:ext uri="{FF2B5EF4-FFF2-40B4-BE49-F238E27FC236}">
                <a16:creationId xmlns:a16="http://schemas.microsoft.com/office/drawing/2014/main" id="{BF551F35-2411-F284-19CD-954539D56D8C}"/>
              </a:ext>
            </a:extLst>
          </p:cNvPr>
          <p:cNvSpPr>
            <a:spLocks noGrp="1"/>
          </p:cNvSpPr>
          <p:nvPr>
            <p:ph type="body" idx="1"/>
          </p:nvPr>
        </p:nvSpPr>
        <p:spPr>
          <a:xfrm>
            <a:off x="415600" y="1536633"/>
            <a:ext cx="5680400" cy="4555200"/>
          </a:xfrm>
        </p:spPr>
        <p:txBody>
          <a:bodyPr/>
          <a:lstStyle/>
          <a:p>
            <a:pPr algn="just"/>
            <a:r>
              <a:rPr lang="en-IN" sz="2000" dirty="0">
                <a:latin typeface="Times New Roman" panose="02020603050405020304" pitchFamily="18" charset="0"/>
                <a:cs typeface="Times New Roman" panose="02020603050405020304" pitchFamily="18" charset="0"/>
              </a:rPr>
              <a:t>Credit Card Holders</a:t>
            </a:r>
          </a:p>
          <a:p>
            <a:pPr lvl="1" algn="just"/>
            <a:r>
              <a:rPr lang="en-IN" sz="2000" dirty="0">
                <a:latin typeface="Times New Roman" panose="02020603050405020304" pitchFamily="18" charset="0"/>
                <a:cs typeface="Times New Roman" panose="02020603050405020304" pitchFamily="18" charset="0"/>
              </a:rPr>
              <a:t>Percent of customers who have credit card and have exited – 69.91% </a:t>
            </a:r>
          </a:p>
          <a:p>
            <a:pPr lvl="1" algn="just"/>
            <a:r>
              <a:rPr lang="en-IN" sz="2000" dirty="0">
                <a:latin typeface="Times New Roman" panose="02020603050405020304" pitchFamily="18" charset="0"/>
                <a:cs typeface="Times New Roman" panose="02020603050405020304" pitchFamily="18" charset="0"/>
              </a:rPr>
              <a:t>Customers with credit card exhibit more churn than the customers without credit card. This analysis shows the targeted retention for credit card holders.</a:t>
            </a:r>
          </a:p>
          <a:p>
            <a:pPr lvl="1"/>
            <a:endParaRPr lang="en-IN" dirty="0"/>
          </a:p>
        </p:txBody>
      </p:sp>
      <p:pic>
        <p:nvPicPr>
          <p:cNvPr id="7" name="Picture 6">
            <a:extLst>
              <a:ext uri="{FF2B5EF4-FFF2-40B4-BE49-F238E27FC236}">
                <a16:creationId xmlns:a16="http://schemas.microsoft.com/office/drawing/2014/main" id="{7A7986AD-8948-92F7-58BD-2642ECF936CD}"/>
              </a:ext>
            </a:extLst>
          </p:cNvPr>
          <p:cNvPicPr>
            <a:picLocks noChangeAspect="1"/>
          </p:cNvPicPr>
          <p:nvPr/>
        </p:nvPicPr>
        <p:blipFill>
          <a:blip r:embed="rId2"/>
          <a:stretch>
            <a:fillRect/>
          </a:stretch>
        </p:blipFill>
        <p:spPr>
          <a:xfrm>
            <a:off x="7451867" y="2640348"/>
            <a:ext cx="3986978" cy="2347770"/>
          </a:xfrm>
          <a:prstGeom prst="rect">
            <a:avLst/>
          </a:prstGeom>
        </p:spPr>
      </p:pic>
    </p:spTree>
    <p:extLst>
      <p:ext uri="{BB962C8B-B14F-4D97-AF65-F5344CB8AC3E}">
        <p14:creationId xmlns:p14="http://schemas.microsoft.com/office/powerpoint/2010/main" val="1570468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6367-F9CE-F003-9362-D4057996FB8C}"/>
              </a:ext>
            </a:extLst>
          </p:cNvPr>
          <p:cNvSpPr>
            <a:spLocks noGrp="1"/>
          </p:cNvSpPr>
          <p:nvPr>
            <p:ph type="title"/>
          </p:nvPr>
        </p:nvSpPr>
        <p:spPr/>
        <p:txBody>
          <a:bodyPr/>
          <a:lstStyle/>
          <a:p>
            <a:pPr>
              <a:buNone/>
            </a:pPr>
            <a:r>
              <a:rPr lang="en-US" sz="2400" b="1" dirty="0">
                <a:latin typeface="Times New Roman" panose="02020603050405020304" pitchFamily="18" charset="0"/>
                <a:cs typeface="Times New Roman" panose="02020603050405020304" pitchFamily="18" charset="0"/>
              </a:rPr>
              <a:t>Customer Segmentation Based on Credit Score</a:t>
            </a:r>
            <a:endParaRPr lang="en-IN" sz="2000" dirty="0"/>
          </a:p>
        </p:txBody>
      </p:sp>
      <p:sp>
        <p:nvSpPr>
          <p:cNvPr id="3" name="Text Placeholder 2">
            <a:extLst>
              <a:ext uri="{FF2B5EF4-FFF2-40B4-BE49-F238E27FC236}">
                <a16:creationId xmlns:a16="http://schemas.microsoft.com/office/drawing/2014/main" id="{DF3149CB-AE94-B72B-EF28-80751B11460F}"/>
              </a:ext>
            </a:extLst>
          </p:cNvPr>
          <p:cNvSpPr>
            <a:spLocks noGrp="1"/>
          </p:cNvSpPr>
          <p:nvPr>
            <p:ph type="body" idx="1"/>
          </p:nvPr>
        </p:nvSpPr>
        <p:spPr>
          <a:xfrm>
            <a:off x="415599" y="1536633"/>
            <a:ext cx="6083523" cy="4555200"/>
          </a:xfrm>
        </p:spPr>
        <p:txBody>
          <a:bodyPr/>
          <a:lstStyle/>
          <a:p>
            <a:pPr algn="just"/>
            <a:r>
              <a:rPr lang="en-US" sz="2000" dirty="0">
                <a:effectLst/>
                <a:latin typeface="Times New Roman" panose="02020603050405020304" pitchFamily="18" charset="0"/>
                <a:cs typeface="Times New Roman" panose="02020603050405020304" pitchFamily="18" charset="0"/>
              </a:rPr>
              <a:t>Customers with Excellent credit scores (800 and above) exhibit the lowest churn rates, indicating strong loyalty and engagement with the bank.</a:t>
            </a:r>
            <a:endParaRPr lang="en-IN" sz="2000" dirty="0">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cs typeface="Times New Roman" panose="02020603050405020304" pitchFamily="18" charset="0"/>
              </a:rPr>
              <a:t>Customers in the Fair credit score range (580-668) have the highest churn rates, suggesting a lack of satisfaction and potential financial instability.</a:t>
            </a:r>
            <a:endParaRPr lang="en-IN" sz="2000" dirty="0">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cs typeface="Times New Roman" panose="02020603050405020304" pitchFamily="18" charset="0"/>
              </a:rPr>
              <a:t>Targeted marketing strategies can be developed for credit card holders, who represent over 70% of the customer base, to cross-sell additional financial products such as personal loans and insurance</a:t>
            </a:r>
          </a:p>
          <a:p>
            <a:pPr algn="just"/>
            <a:r>
              <a:rPr lang="en-US" sz="2000" dirty="0">
                <a:effectLst/>
                <a:latin typeface="Times New Roman" panose="02020603050405020304" pitchFamily="18" charset="0"/>
                <a:cs typeface="Times New Roman" panose="02020603050405020304" pitchFamily="18" charset="0"/>
              </a:rPr>
              <a:t>The high churn rate among customers with average credit scores (500-649) poses a significant financial risk, necessitating immediate attention to retention strategies to mitigate potential losses.</a:t>
            </a:r>
            <a:endParaRPr lang="en-IN" sz="2000" dirty="0">
              <a:latin typeface="Times New Roman" panose="02020603050405020304" pitchFamily="18" charset="0"/>
              <a:cs typeface="Times New Roman" panose="02020603050405020304" pitchFamily="18" charset="0"/>
            </a:endParaRPr>
          </a:p>
          <a:p>
            <a:pPr algn="just"/>
            <a:endParaRPr lang="en-IN" dirty="0"/>
          </a:p>
        </p:txBody>
      </p:sp>
      <p:pic>
        <p:nvPicPr>
          <p:cNvPr id="6" name="Picture 5">
            <a:extLst>
              <a:ext uri="{FF2B5EF4-FFF2-40B4-BE49-F238E27FC236}">
                <a16:creationId xmlns:a16="http://schemas.microsoft.com/office/drawing/2014/main" id="{7B5405AF-95EC-0FFF-D553-4DAF0B4A4F73}"/>
              </a:ext>
            </a:extLst>
          </p:cNvPr>
          <p:cNvPicPr>
            <a:picLocks noChangeAspect="1"/>
          </p:cNvPicPr>
          <p:nvPr/>
        </p:nvPicPr>
        <p:blipFill>
          <a:blip r:embed="rId2"/>
          <a:stretch>
            <a:fillRect/>
          </a:stretch>
        </p:blipFill>
        <p:spPr>
          <a:xfrm>
            <a:off x="6625131" y="1522315"/>
            <a:ext cx="5448882" cy="3813370"/>
          </a:xfrm>
          <a:prstGeom prst="rect">
            <a:avLst/>
          </a:prstGeom>
        </p:spPr>
      </p:pic>
    </p:spTree>
    <p:extLst>
      <p:ext uri="{BB962C8B-B14F-4D97-AF65-F5344CB8AC3E}">
        <p14:creationId xmlns:p14="http://schemas.microsoft.com/office/powerpoint/2010/main" val="2860444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C1D2-3294-E4FD-80C6-79B82DD4DA59}"/>
              </a:ext>
            </a:extLst>
          </p:cNvPr>
          <p:cNvSpPr>
            <a:spLocks noGrp="1"/>
          </p:cNvSpPr>
          <p:nvPr>
            <p:ph type="title"/>
          </p:nvPr>
        </p:nvSpPr>
        <p:spPr/>
        <p:txBody>
          <a:bodyPr/>
          <a:lstStyle/>
          <a:p>
            <a:pPr>
              <a:buNone/>
            </a:pPr>
            <a:r>
              <a:rPr lang="en-IN" sz="2400" b="1" dirty="0">
                <a:latin typeface="Times New Roman" panose="02020603050405020304" pitchFamily="18" charset="0"/>
                <a:cs typeface="Times New Roman" panose="02020603050405020304" pitchFamily="18" charset="0"/>
              </a:rPr>
              <a:t>Customer Retention Strategies</a:t>
            </a:r>
          </a:p>
        </p:txBody>
      </p:sp>
      <p:sp>
        <p:nvSpPr>
          <p:cNvPr id="4" name="TextBox 3">
            <a:extLst>
              <a:ext uri="{FF2B5EF4-FFF2-40B4-BE49-F238E27FC236}">
                <a16:creationId xmlns:a16="http://schemas.microsoft.com/office/drawing/2014/main" id="{5556024F-B1AD-470E-EBB0-865544AB8F8E}"/>
              </a:ext>
            </a:extLst>
          </p:cNvPr>
          <p:cNvSpPr txBox="1"/>
          <p:nvPr/>
        </p:nvSpPr>
        <p:spPr>
          <a:xfrm>
            <a:off x="584821" y="1963497"/>
            <a:ext cx="3479180"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Personalized Rewards Programs</a:t>
            </a:r>
          </a:p>
        </p:txBody>
      </p:sp>
      <p:sp>
        <p:nvSpPr>
          <p:cNvPr id="5" name="TextBox 4">
            <a:extLst>
              <a:ext uri="{FF2B5EF4-FFF2-40B4-BE49-F238E27FC236}">
                <a16:creationId xmlns:a16="http://schemas.microsoft.com/office/drawing/2014/main" id="{36B16608-0601-FA44-022C-E37FFFE17B36}"/>
              </a:ext>
            </a:extLst>
          </p:cNvPr>
          <p:cNvSpPr txBox="1"/>
          <p:nvPr/>
        </p:nvSpPr>
        <p:spPr>
          <a:xfrm>
            <a:off x="4287025" y="1963497"/>
            <a:ext cx="3479180"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Personalized Rewards Programs</a:t>
            </a:r>
          </a:p>
        </p:txBody>
      </p:sp>
      <p:sp>
        <p:nvSpPr>
          <p:cNvPr id="6" name="TextBox 5">
            <a:extLst>
              <a:ext uri="{FF2B5EF4-FFF2-40B4-BE49-F238E27FC236}">
                <a16:creationId xmlns:a16="http://schemas.microsoft.com/office/drawing/2014/main" id="{7D64536A-90B3-5E46-C717-F5511613911E}"/>
              </a:ext>
            </a:extLst>
          </p:cNvPr>
          <p:cNvSpPr txBox="1"/>
          <p:nvPr/>
        </p:nvSpPr>
        <p:spPr>
          <a:xfrm>
            <a:off x="8157737" y="1963497"/>
            <a:ext cx="3479180"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Personalized Rewards Programs</a:t>
            </a:r>
          </a:p>
        </p:txBody>
      </p:sp>
      <p:sp>
        <p:nvSpPr>
          <p:cNvPr id="7" name="TextBox 6">
            <a:extLst>
              <a:ext uri="{FF2B5EF4-FFF2-40B4-BE49-F238E27FC236}">
                <a16:creationId xmlns:a16="http://schemas.microsoft.com/office/drawing/2014/main" id="{19FD8821-2D7D-09F1-2F45-D2FF48FA1DD1}"/>
              </a:ext>
            </a:extLst>
          </p:cNvPr>
          <p:cNvSpPr txBox="1"/>
          <p:nvPr/>
        </p:nvSpPr>
        <p:spPr>
          <a:xfrm>
            <a:off x="584821" y="2706911"/>
            <a:ext cx="3479180" cy="2413481"/>
          </a:xfrm>
          <a:prstGeom prst="rect">
            <a:avLst/>
          </a:prstGeom>
          <a:noFill/>
        </p:spPr>
        <p:txBody>
          <a:bodyPr wrap="square" rtlCol="0">
            <a:spAutoFit/>
          </a:bodyPr>
          <a:lstStyle/>
          <a:p>
            <a:pPr algn="ctr" rtl="0"/>
            <a:r>
              <a:rPr lang="en-US" sz="2000" dirty="0">
                <a:solidFill>
                  <a:srgbClr val="000000"/>
                </a:solidFill>
                <a:latin typeface="Times New Roman" panose="02020603050405020304" pitchFamily="18" charset="0"/>
                <a:cs typeface="Times New Roman" panose="02020603050405020304" pitchFamily="18" charset="0"/>
              </a:rPr>
              <a:t>Tailor rewards based on customer behavior and preferences to enhance engagement.</a:t>
            </a:r>
          </a:p>
          <a:p>
            <a:pPr algn="ctr">
              <a:spcBef>
                <a:spcPts val="1333"/>
              </a:spcBef>
            </a:pPr>
            <a:r>
              <a:rPr lang="en-US" sz="2000" dirty="0">
                <a:solidFill>
                  <a:srgbClr val="000000"/>
                </a:solidFill>
                <a:latin typeface="Times New Roman" panose="02020603050405020304" pitchFamily="18" charset="0"/>
                <a:cs typeface="Times New Roman" panose="02020603050405020304" pitchFamily="18" charset="0"/>
              </a:rPr>
              <a:t>Focus on high-risk segments identified through churn analysis to increase retention.</a:t>
            </a:r>
          </a:p>
        </p:txBody>
      </p:sp>
      <p:sp>
        <p:nvSpPr>
          <p:cNvPr id="8" name="TextBox 7">
            <a:extLst>
              <a:ext uri="{FF2B5EF4-FFF2-40B4-BE49-F238E27FC236}">
                <a16:creationId xmlns:a16="http://schemas.microsoft.com/office/drawing/2014/main" id="{8982955A-1765-2A33-2375-24EDCD29DC85}"/>
              </a:ext>
            </a:extLst>
          </p:cNvPr>
          <p:cNvSpPr txBox="1"/>
          <p:nvPr/>
        </p:nvSpPr>
        <p:spPr>
          <a:xfrm>
            <a:off x="4287023" y="2706912"/>
            <a:ext cx="3479180" cy="2413481"/>
          </a:xfrm>
          <a:prstGeom prst="rect">
            <a:avLst/>
          </a:prstGeom>
          <a:noFill/>
        </p:spPr>
        <p:txBody>
          <a:bodyPr wrap="square" rtlCol="0">
            <a:spAutoFit/>
          </a:bodyPr>
          <a:lstStyle/>
          <a:p>
            <a:pPr algn="ctr" rtl="0"/>
            <a:r>
              <a:rPr lang="en-US" sz="2000" dirty="0">
                <a:solidFill>
                  <a:srgbClr val="000000"/>
                </a:solidFill>
                <a:latin typeface="Times New Roman" panose="02020603050405020304" pitchFamily="18" charset="0"/>
                <a:cs typeface="Times New Roman" panose="02020603050405020304" pitchFamily="18" charset="0"/>
              </a:rPr>
              <a:t>Implement loyalty programs that incentivize long-term relationships, particularly for credit card holders.</a:t>
            </a:r>
          </a:p>
          <a:p>
            <a:pPr algn="ctr">
              <a:spcBef>
                <a:spcPts val="1333"/>
              </a:spcBef>
            </a:pPr>
            <a:r>
              <a:rPr lang="en-US" sz="2000" dirty="0">
                <a:solidFill>
                  <a:srgbClr val="000000"/>
                </a:solidFill>
                <a:latin typeface="Times New Roman" panose="02020603050405020304" pitchFamily="18" charset="0"/>
                <a:cs typeface="Times New Roman" panose="02020603050405020304" pitchFamily="18" charset="0"/>
              </a:rPr>
              <a:t>Offer exclusive benefits to customers with higher tenure to foster loyalty and reduce churn.</a:t>
            </a:r>
          </a:p>
        </p:txBody>
      </p:sp>
      <p:sp>
        <p:nvSpPr>
          <p:cNvPr id="11" name="TextBox 10">
            <a:extLst>
              <a:ext uri="{FF2B5EF4-FFF2-40B4-BE49-F238E27FC236}">
                <a16:creationId xmlns:a16="http://schemas.microsoft.com/office/drawing/2014/main" id="{76BC44E0-252C-B5B7-F3F4-30C08706AFB0}"/>
              </a:ext>
            </a:extLst>
          </p:cNvPr>
          <p:cNvSpPr txBox="1"/>
          <p:nvPr/>
        </p:nvSpPr>
        <p:spPr>
          <a:xfrm>
            <a:off x="8157737" y="2706911"/>
            <a:ext cx="3479180" cy="3029034"/>
          </a:xfrm>
          <a:prstGeom prst="rect">
            <a:avLst/>
          </a:prstGeom>
          <a:noFill/>
        </p:spPr>
        <p:txBody>
          <a:bodyPr wrap="square" rtlCol="0">
            <a:spAutoFit/>
          </a:bodyPr>
          <a:lstStyle/>
          <a:p>
            <a:pPr algn="ctr" rtl="0"/>
            <a:r>
              <a:rPr lang="en-US" sz="2000" dirty="0">
                <a:solidFill>
                  <a:srgbClr val="000000"/>
                </a:solidFill>
                <a:latin typeface="Times New Roman" panose="02020603050405020304" pitchFamily="18" charset="0"/>
                <a:cs typeface="Times New Roman" panose="02020603050405020304" pitchFamily="18" charset="0"/>
              </a:rPr>
              <a:t>Utilize demographic insights to create personalized marketing strategies aimed at specific customer segments.</a:t>
            </a:r>
          </a:p>
          <a:p>
            <a:pPr algn="ctr">
              <a:spcBef>
                <a:spcPts val="1333"/>
              </a:spcBef>
            </a:pPr>
            <a:r>
              <a:rPr lang="en-US" sz="2000" dirty="0">
                <a:solidFill>
                  <a:srgbClr val="000000"/>
                </a:solidFill>
                <a:latin typeface="Times New Roman" panose="02020603050405020304" pitchFamily="18" charset="0"/>
                <a:cs typeface="Times New Roman" panose="02020603050405020304" pitchFamily="18" charset="0"/>
              </a:rPr>
              <a:t>Leverage data analytics to assess the effectiveness of campaigns and adjust strategies based on customer feedback and behavior patterns.</a:t>
            </a:r>
          </a:p>
        </p:txBody>
      </p:sp>
    </p:spTree>
    <p:extLst>
      <p:ext uri="{BB962C8B-B14F-4D97-AF65-F5344CB8AC3E}">
        <p14:creationId xmlns:p14="http://schemas.microsoft.com/office/powerpoint/2010/main" val="170370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36FDD-9D82-4880-2016-0F049F943E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A0124-8357-CC07-2C0D-9473025E9518}"/>
              </a:ext>
            </a:extLst>
          </p:cNvPr>
          <p:cNvSpPr>
            <a:spLocks noGrp="1"/>
          </p:cNvSpPr>
          <p:nvPr>
            <p:ph type="title"/>
          </p:nvPr>
        </p:nvSpPr>
        <p:spPr/>
        <p:txBody>
          <a:bodyPr/>
          <a:lstStyle/>
          <a:p>
            <a:pPr>
              <a:buNone/>
            </a:pPr>
            <a:r>
              <a:rPr lang="en-IN" sz="2400" b="1" dirty="0">
                <a:latin typeface="Times New Roman" panose="02020603050405020304" pitchFamily="18" charset="0"/>
                <a:cs typeface="Times New Roman" panose="02020603050405020304" pitchFamily="18" charset="0"/>
              </a:rPr>
              <a:t>Dashboard</a:t>
            </a:r>
          </a:p>
        </p:txBody>
      </p:sp>
      <p:pic>
        <p:nvPicPr>
          <p:cNvPr id="4" name="Picture 3">
            <a:extLst>
              <a:ext uri="{FF2B5EF4-FFF2-40B4-BE49-F238E27FC236}">
                <a16:creationId xmlns:a16="http://schemas.microsoft.com/office/drawing/2014/main" id="{2CEBB9FF-8237-0A0D-EC9E-62F133DE92D2}"/>
              </a:ext>
            </a:extLst>
          </p:cNvPr>
          <p:cNvPicPr>
            <a:picLocks noChangeAspect="1"/>
          </p:cNvPicPr>
          <p:nvPr/>
        </p:nvPicPr>
        <p:blipFill>
          <a:blip r:embed="rId2"/>
          <a:stretch>
            <a:fillRect/>
          </a:stretch>
        </p:blipFill>
        <p:spPr>
          <a:xfrm>
            <a:off x="1119709" y="1188606"/>
            <a:ext cx="9952582" cy="5464013"/>
          </a:xfrm>
          <a:prstGeom prst="rect">
            <a:avLst/>
          </a:prstGeom>
        </p:spPr>
      </p:pic>
    </p:spTree>
    <p:extLst>
      <p:ext uri="{BB962C8B-B14F-4D97-AF65-F5344CB8AC3E}">
        <p14:creationId xmlns:p14="http://schemas.microsoft.com/office/powerpoint/2010/main" val="421587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C673-9FB6-8A0E-A771-A3D9C8EDA357}"/>
              </a:ext>
            </a:extLst>
          </p:cNvPr>
          <p:cNvSpPr>
            <a:spLocks noGrp="1"/>
          </p:cNvSpPr>
          <p:nvPr>
            <p:ph type="title"/>
          </p:nvPr>
        </p:nvSpPr>
        <p:spPr/>
        <p:txBody>
          <a:bodyPr/>
          <a:lstStyle/>
          <a:p>
            <a:pPr>
              <a:buNone/>
            </a:pPr>
            <a:r>
              <a:rPr lang="en-IN" sz="2400" b="1" dirty="0">
                <a:latin typeface="Times New Roman" panose="02020603050405020304" pitchFamily="18" charset="0"/>
                <a:cs typeface="Times New Roman" panose="02020603050405020304" pitchFamily="18" charset="0"/>
              </a:rPr>
              <a:t>Dashboard</a:t>
            </a:r>
          </a:p>
        </p:txBody>
      </p:sp>
      <p:pic>
        <p:nvPicPr>
          <p:cNvPr id="9" name="Picture 8">
            <a:extLst>
              <a:ext uri="{FF2B5EF4-FFF2-40B4-BE49-F238E27FC236}">
                <a16:creationId xmlns:a16="http://schemas.microsoft.com/office/drawing/2014/main" id="{EEFF402B-4A24-BE74-0F81-DB921D703851}"/>
              </a:ext>
            </a:extLst>
          </p:cNvPr>
          <p:cNvPicPr>
            <a:picLocks noChangeAspect="1"/>
          </p:cNvPicPr>
          <p:nvPr/>
        </p:nvPicPr>
        <p:blipFill>
          <a:blip r:embed="rId2"/>
          <a:stretch>
            <a:fillRect/>
          </a:stretch>
        </p:blipFill>
        <p:spPr>
          <a:xfrm>
            <a:off x="1096847" y="1178401"/>
            <a:ext cx="9998306" cy="5563082"/>
          </a:xfrm>
          <a:prstGeom prst="rect">
            <a:avLst/>
          </a:prstGeom>
        </p:spPr>
      </p:pic>
    </p:spTree>
    <p:extLst>
      <p:ext uri="{BB962C8B-B14F-4D97-AF65-F5344CB8AC3E}">
        <p14:creationId xmlns:p14="http://schemas.microsoft.com/office/powerpoint/2010/main" val="286746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3BAD-B856-C169-5817-D1BA4AE26EEE}"/>
              </a:ext>
            </a:extLst>
          </p:cNvPr>
          <p:cNvSpPr>
            <a:spLocks noGrp="1"/>
          </p:cNvSpPr>
          <p:nvPr>
            <p:ph type="title"/>
          </p:nvPr>
        </p:nvSpPr>
        <p:spPr/>
        <p:txBody>
          <a:bodyPr/>
          <a:lstStyle/>
          <a:p>
            <a:pPr>
              <a:buNone/>
            </a:pPr>
            <a:r>
              <a:rPr lang="en-IN" sz="2400" b="1" dirty="0">
                <a:latin typeface="Times New Roman" panose="02020603050405020304" pitchFamily="18" charset="0"/>
                <a:cs typeface="Times New Roman" panose="02020603050405020304" pitchFamily="18" charset="0"/>
              </a:rPr>
              <a:t>Conclusion</a:t>
            </a:r>
          </a:p>
        </p:txBody>
      </p:sp>
      <p:sp>
        <p:nvSpPr>
          <p:cNvPr id="4" name="Rectangle 3">
            <a:extLst>
              <a:ext uri="{FF2B5EF4-FFF2-40B4-BE49-F238E27FC236}">
                <a16:creationId xmlns:a16="http://schemas.microsoft.com/office/drawing/2014/main" id="{EEB8FE3A-419F-730A-1B10-53FAA9C851EC}"/>
              </a:ext>
            </a:extLst>
          </p:cNvPr>
          <p:cNvSpPr/>
          <p:nvPr/>
        </p:nvSpPr>
        <p:spPr>
          <a:xfrm>
            <a:off x="693854" y="1498346"/>
            <a:ext cx="3003396" cy="6145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Customer Churn Insights</a:t>
            </a:r>
          </a:p>
        </p:txBody>
      </p:sp>
      <p:sp>
        <p:nvSpPr>
          <p:cNvPr id="5" name="Rectangle 4">
            <a:extLst>
              <a:ext uri="{FF2B5EF4-FFF2-40B4-BE49-F238E27FC236}">
                <a16:creationId xmlns:a16="http://schemas.microsoft.com/office/drawing/2014/main" id="{4B32ADE8-B373-A2F6-A568-78DE4D9074B7}"/>
              </a:ext>
            </a:extLst>
          </p:cNvPr>
          <p:cNvSpPr/>
          <p:nvPr/>
        </p:nvSpPr>
        <p:spPr>
          <a:xfrm>
            <a:off x="3940098" y="1498346"/>
            <a:ext cx="3003396" cy="6145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Demographic Vulnerabilities</a:t>
            </a:r>
          </a:p>
        </p:txBody>
      </p:sp>
      <p:sp>
        <p:nvSpPr>
          <p:cNvPr id="6" name="Rectangle 5">
            <a:extLst>
              <a:ext uri="{FF2B5EF4-FFF2-40B4-BE49-F238E27FC236}">
                <a16:creationId xmlns:a16="http://schemas.microsoft.com/office/drawing/2014/main" id="{1C0DEC05-BB9A-F5C9-0944-EFD3BEB7332A}"/>
              </a:ext>
            </a:extLst>
          </p:cNvPr>
          <p:cNvSpPr/>
          <p:nvPr/>
        </p:nvSpPr>
        <p:spPr>
          <a:xfrm>
            <a:off x="7587785" y="1498346"/>
            <a:ext cx="3003396" cy="6145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Credit Card Ownership Impact</a:t>
            </a:r>
          </a:p>
        </p:txBody>
      </p:sp>
      <p:sp>
        <p:nvSpPr>
          <p:cNvPr id="7" name="Rectangle 6">
            <a:extLst>
              <a:ext uri="{FF2B5EF4-FFF2-40B4-BE49-F238E27FC236}">
                <a16:creationId xmlns:a16="http://schemas.microsoft.com/office/drawing/2014/main" id="{BD07CB14-976E-D583-4D26-5063FE7B702A}"/>
              </a:ext>
            </a:extLst>
          </p:cNvPr>
          <p:cNvSpPr/>
          <p:nvPr/>
        </p:nvSpPr>
        <p:spPr>
          <a:xfrm>
            <a:off x="2027755" y="4044542"/>
            <a:ext cx="3003396" cy="6145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Activity Status Correlation</a:t>
            </a:r>
          </a:p>
        </p:txBody>
      </p:sp>
      <p:sp>
        <p:nvSpPr>
          <p:cNvPr id="8" name="Rectangle 7">
            <a:extLst>
              <a:ext uri="{FF2B5EF4-FFF2-40B4-BE49-F238E27FC236}">
                <a16:creationId xmlns:a16="http://schemas.microsoft.com/office/drawing/2014/main" id="{5F411802-073A-575D-931A-47075C6ED4AE}"/>
              </a:ext>
            </a:extLst>
          </p:cNvPr>
          <p:cNvSpPr/>
          <p:nvPr/>
        </p:nvSpPr>
        <p:spPr>
          <a:xfrm>
            <a:off x="6824547" y="4044542"/>
            <a:ext cx="3003396" cy="6145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Customer Churn Insights</a:t>
            </a:r>
          </a:p>
        </p:txBody>
      </p:sp>
      <p:sp>
        <p:nvSpPr>
          <p:cNvPr id="9" name="Rectangle 8">
            <a:extLst>
              <a:ext uri="{FF2B5EF4-FFF2-40B4-BE49-F238E27FC236}">
                <a16:creationId xmlns:a16="http://schemas.microsoft.com/office/drawing/2014/main" id="{C191AA8B-3F5B-DC8A-7F9B-2D6FF84659EC}"/>
              </a:ext>
            </a:extLst>
          </p:cNvPr>
          <p:cNvSpPr/>
          <p:nvPr/>
        </p:nvSpPr>
        <p:spPr>
          <a:xfrm>
            <a:off x="693854" y="2112902"/>
            <a:ext cx="3003396" cy="14927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The overall churn rate stands at 20.37%, with significant variations across demographics, highlighting the need for targeted retention strategies.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3A2ADA7-1FD5-4349-F7DE-92907F2F49BA}"/>
              </a:ext>
            </a:extLst>
          </p:cNvPr>
          <p:cNvSpPr/>
          <p:nvPr/>
        </p:nvSpPr>
        <p:spPr>
          <a:xfrm>
            <a:off x="3940098" y="2244475"/>
            <a:ext cx="3003396" cy="14927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Customers over 40 years old and female customers (60.37% churn rate) are identified as high-risk segments, necessitating focused engagement efforts.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786F694-19C1-035F-518D-8E6B6783C72C}"/>
              </a:ext>
            </a:extLst>
          </p:cNvPr>
          <p:cNvSpPr/>
          <p:nvPr/>
        </p:nvSpPr>
        <p:spPr>
          <a:xfrm>
            <a:off x="7587783" y="2112902"/>
            <a:ext cx="3003396" cy="14927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 notable 69.91% of exited customers were credit card holders, indicating potential opportunities for cross-selling and retention initiatives.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142F8DC-A49D-9C88-8ADF-061435310982}"/>
              </a:ext>
            </a:extLst>
          </p:cNvPr>
          <p:cNvSpPr/>
          <p:nvPr/>
        </p:nvSpPr>
        <p:spPr>
          <a:xfrm>
            <a:off x="2027755" y="4790936"/>
            <a:ext cx="3003396" cy="14927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Inactive members exhibit a higher exit rate (1302) compared to active members (735), underscoring the importance of maintaining customer engagement.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E4C6482-306D-E90A-D987-8E3E7D210798}"/>
              </a:ext>
            </a:extLst>
          </p:cNvPr>
          <p:cNvSpPr/>
          <p:nvPr/>
        </p:nvSpPr>
        <p:spPr>
          <a:xfrm>
            <a:off x="6824547" y="4790935"/>
            <a:ext cx="3003396" cy="14927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Leveraging analytical CRM tools can enhance understanding of customer behavior, enabling the bank to implement effective retention strategies and drive business growth.</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536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4"/>
          <p:cNvPicPr preferRelativeResize="0"/>
          <p:nvPr/>
        </p:nvPicPr>
        <p:blipFill rotWithShape="1">
          <a:blip r:embed="rId3">
            <a:alphaModFix/>
          </a:blip>
          <a:srcRect/>
          <a:stretch/>
        </p:blipFill>
        <p:spPr>
          <a:xfrm>
            <a:off x="2038334" y="1143000"/>
            <a:ext cx="8115300" cy="45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p:nvPr/>
        </p:nvSpPr>
        <p:spPr>
          <a:xfrm>
            <a:off x="630167" y="1291518"/>
            <a:ext cx="6560800" cy="4398408"/>
          </a:xfrm>
          <a:prstGeom prst="rect">
            <a:avLst/>
          </a:prstGeom>
          <a:noFill/>
          <a:ln>
            <a:noFill/>
          </a:ln>
        </p:spPr>
        <p:txBody>
          <a:bodyPr spcFirstLastPara="1" wrap="square" lIns="121900" tIns="121900" rIns="121900" bIns="121900" anchor="t" anchorCtr="0">
            <a:spAutoFit/>
          </a:bodyPr>
          <a:lstStyle/>
          <a:p>
            <a:pPr marL="609585" indent="-457189">
              <a:lnSpc>
                <a:spcPct val="115000"/>
              </a:lnSpc>
              <a:buClr>
                <a:srgbClr val="000000"/>
              </a:buClr>
              <a:buSzPts val="1800"/>
              <a:buFont typeface="Lato"/>
              <a:buChar char="❏"/>
            </a:pPr>
            <a:r>
              <a:rPr lang="en-GB" sz="2133" dirty="0">
                <a:solidFill>
                  <a:srgbClr val="000000"/>
                </a:solidFill>
                <a:latin typeface="Times New Roman" panose="02020603050405020304" pitchFamily="18" charset="0"/>
                <a:ea typeface="Lato"/>
                <a:cs typeface="Times New Roman" panose="02020603050405020304" pitchFamily="18" charset="0"/>
                <a:sym typeface="Lato"/>
              </a:rPr>
              <a:t>Problem Statement</a:t>
            </a:r>
            <a:endParaRPr sz="2133" dirty="0">
              <a:solidFill>
                <a:srgbClr val="000000"/>
              </a:solidFill>
              <a:latin typeface="Times New Roman" panose="02020603050405020304" pitchFamily="18" charset="0"/>
              <a:ea typeface="Lato"/>
              <a:cs typeface="Times New Roman" panose="02020603050405020304" pitchFamily="18" charset="0"/>
              <a:sym typeface="Lato"/>
            </a:endParaRPr>
          </a:p>
          <a:p>
            <a:pPr marL="609585" indent="-457189">
              <a:lnSpc>
                <a:spcPct val="115000"/>
              </a:lnSpc>
              <a:buClr>
                <a:srgbClr val="000000"/>
              </a:buClr>
              <a:buSzPts val="1800"/>
              <a:buFont typeface="Lato"/>
              <a:buChar char="❏"/>
            </a:pPr>
            <a:r>
              <a:rPr lang="en-GB" sz="2133" dirty="0">
                <a:solidFill>
                  <a:srgbClr val="000000"/>
                </a:solidFill>
                <a:latin typeface="Times New Roman" panose="02020603050405020304" pitchFamily="18" charset="0"/>
                <a:ea typeface="Lato"/>
                <a:cs typeface="Times New Roman" panose="02020603050405020304" pitchFamily="18" charset="0"/>
                <a:sym typeface="Lato"/>
              </a:rPr>
              <a:t>Data Description</a:t>
            </a:r>
            <a:endParaRPr sz="2133" dirty="0">
              <a:solidFill>
                <a:srgbClr val="000000"/>
              </a:solidFill>
              <a:latin typeface="Times New Roman" panose="02020603050405020304" pitchFamily="18" charset="0"/>
              <a:ea typeface="Lato"/>
              <a:cs typeface="Times New Roman" panose="02020603050405020304" pitchFamily="18" charset="0"/>
              <a:sym typeface="Lato"/>
            </a:endParaRPr>
          </a:p>
          <a:p>
            <a:pPr marL="609585" indent="-457189">
              <a:lnSpc>
                <a:spcPct val="115000"/>
              </a:lnSpc>
              <a:buClr>
                <a:srgbClr val="000000"/>
              </a:buClr>
              <a:buSzPts val="1800"/>
              <a:buFont typeface="Lato"/>
              <a:buChar char="❏"/>
            </a:pPr>
            <a:r>
              <a:rPr lang="en-IN" sz="2133" dirty="0">
                <a:solidFill>
                  <a:srgbClr val="000000"/>
                </a:solidFill>
                <a:latin typeface="Times New Roman" panose="02020603050405020304" pitchFamily="18" charset="0"/>
                <a:ea typeface="Lato"/>
                <a:cs typeface="Times New Roman" panose="02020603050405020304" pitchFamily="18" charset="0"/>
                <a:sym typeface="Lato"/>
              </a:rPr>
              <a:t>Introduction to Analytical CRM</a:t>
            </a:r>
            <a:endParaRPr sz="2133" dirty="0">
              <a:solidFill>
                <a:srgbClr val="000000"/>
              </a:solidFill>
              <a:latin typeface="Times New Roman" panose="02020603050405020304" pitchFamily="18" charset="0"/>
              <a:ea typeface="Lato"/>
              <a:cs typeface="Times New Roman" panose="02020603050405020304" pitchFamily="18" charset="0"/>
              <a:sym typeface="Lato"/>
            </a:endParaRPr>
          </a:p>
          <a:p>
            <a:pPr marL="609585" indent="-457189">
              <a:lnSpc>
                <a:spcPct val="115000"/>
              </a:lnSpc>
              <a:buClr>
                <a:srgbClr val="000000"/>
              </a:buClr>
              <a:buSzPts val="1800"/>
              <a:buFont typeface="Lato"/>
              <a:buChar char="❏"/>
            </a:pPr>
            <a:r>
              <a:rPr lang="en-IN" sz="2133" dirty="0">
                <a:solidFill>
                  <a:srgbClr val="000000"/>
                </a:solidFill>
                <a:latin typeface="Times New Roman" panose="02020603050405020304" pitchFamily="18" charset="0"/>
                <a:ea typeface="Lato"/>
                <a:cs typeface="Times New Roman" panose="02020603050405020304" pitchFamily="18" charset="0"/>
                <a:sym typeface="Lato"/>
              </a:rPr>
              <a:t>Customer Data Analysis Techniques</a:t>
            </a:r>
          </a:p>
          <a:p>
            <a:pPr marL="609585" indent="-457189">
              <a:lnSpc>
                <a:spcPct val="115000"/>
              </a:lnSpc>
              <a:buClr>
                <a:srgbClr val="000000"/>
              </a:buClr>
              <a:buSzPts val="1800"/>
              <a:buFont typeface="Lato"/>
              <a:buChar char="❏"/>
            </a:pPr>
            <a:r>
              <a:rPr lang="en-IN" sz="2133" dirty="0">
                <a:latin typeface="Times New Roman" panose="02020603050405020304" pitchFamily="18" charset="0"/>
                <a:ea typeface="Lato"/>
                <a:cs typeface="Times New Roman" panose="02020603050405020304" pitchFamily="18" charset="0"/>
                <a:sym typeface="Lato"/>
              </a:rPr>
              <a:t>Churn Analysis by Region</a:t>
            </a:r>
          </a:p>
          <a:p>
            <a:pPr marL="609585" indent="-457189">
              <a:lnSpc>
                <a:spcPct val="115000"/>
              </a:lnSpc>
              <a:buClr>
                <a:srgbClr val="000000"/>
              </a:buClr>
              <a:buSzPts val="1800"/>
              <a:buFont typeface="Lato"/>
              <a:buChar char="❏"/>
            </a:pPr>
            <a:r>
              <a:rPr lang="en-IN" sz="2133" dirty="0">
                <a:latin typeface="Times New Roman" panose="02020603050405020304" pitchFamily="18" charset="0"/>
                <a:ea typeface="Lato"/>
                <a:cs typeface="Times New Roman" panose="02020603050405020304" pitchFamily="18" charset="0"/>
                <a:sym typeface="Lato"/>
              </a:rPr>
              <a:t>Churn Analysis by Demographics</a:t>
            </a:r>
          </a:p>
          <a:p>
            <a:pPr marL="609585" indent="-457189">
              <a:lnSpc>
                <a:spcPct val="115000"/>
              </a:lnSpc>
              <a:buClr>
                <a:srgbClr val="000000"/>
              </a:buClr>
              <a:buSzPts val="1800"/>
              <a:buFont typeface="Lato"/>
              <a:buChar char="❏"/>
            </a:pPr>
            <a:r>
              <a:rPr lang="en-IN" sz="2133" dirty="0">
                <a:latin typeface="Times New Roman" panose="02020603050405020304" pitchFamily="18" charset="0"/>
                <a:ea typeface="Lato"/>
                <a:cs typeface="Times New Roman" panose="02020603050405020304" pitchFamily="18" charset="0"/>
                <a:sym typeface="Lato"/>
              </a:rPr>
              <a:t>Churn Analysis by Credit Card</a:t>
            </a:r>
          </a:p>
          <a:p>
            <a:pPr marL="609585" indent="-457189">
              <a:lnSpc>
                <a:spcPct val="115000"/>
              </a:lnSpc>
              <a:buClr>
                <a:srgbClr val="000000"/>
              </a:buClr>
              <a:buSzPts val="1800"/>
              <a:buFont typeface="Lato"/>
              <a:buChar char="❏"/>
            </a:pPr>
            <a:r>
              <a:rPr lang="en-IN" sz="2133" dirty="0">
                <a:latin typeface="Times New Roman" panose="02020603050405020304" pitchFamily="18" charset="0"/>
                <a:ea typeface="Lato"/>
                <a:cs typeface="Times New Roman" panose="02020603050405020304" pitchFamily="18" charset="0"/>
                <a:sym typeface="Lato"/>
              </a:rPr>
              <a:t>Customer Segmentation Based on Credit Score</a:t>
            </a:r>
            <a:endParaRPr lang="en-US" sz="2133" dirty="0">
              <a:latin typeface="Times New Roman" panose="02020603050405020304" pitchFamily="18" charset="0"/>
              <a:ea typeface="Lato"/>
              <a:cs typeface="Times New Roman" panose="02020603050405020304" pitchFamily="18" charset="0"/>
              <a:sym typeface="Lato"/>
            </a:endParaRPr>
          </a:p>
          <a:p>
            <a:pPr marL="609585" indent="-457189">
              <a:lnSpc>
                <a:spcPct val="115000"/>
              </a:lnSpc>
              <a:buClr>
                <a:srgbClr val="000000"/>
              </a:buClr>
              <a:buSzPts val="1800"/>
              <a:buFont typeface="Lato"/>
              <a:buChar char="❏"/>
            </a:pPr>
            <a:r>
              <a:rPr lang="en-US" sz="2133" dirty="0">
                <a:latin typeface="Times New Roman" panose="02020603050405020304" pitchFamily="18" charset="0"/>
                <a:ea typeface="Lato"/>
                <a:cs typeface="Times New Roman" panose="02020603050405020304" pitchFamily="18" charset="0"/>
                <a:sym typeface="Lato"/>
              </a:rPr>
              <a:t>Customer Retention Strategies</a:t>
            </a:r>
          </a:p>
          <a:p>
            <a:pPr marL="609585" indent="-457189">
              <a:lnSpc>
                <a:spcPct val="115000"/>
              </a:lnSpc>
              <a:buClr>
                <a:srgbClr val="000000"/>
              </a:buClr>
              <a:buSzPts val="1800"/>
              <a:buFont typeface="Lato"/>
              <a:buChar char="❏"/>
            </a:pPr>
            <a:r>
              <a:rPr lang="en-US" sz="2133" dirty="0">
                <a:latin typeface="Times New Roman" panose="02020603050405020304" pitchFamily="18" charset="0"/>
                <a:ea typeface="Lato"/>
                <a:cs typeface="Times New Roman" panose="02020603050405020304" pitchFamily="18" charset="0"/>
                <a:sym typeface="Lato"/>
              </a:rPr>
              <a:t>Dashboard</a:t>
            </a:r>
          </a:p>
          <a:p>
            <a:pPr marL="609585" indent="-457189">
              <a:lnSpc>
                <a:spcPct val="115000"/>
              </a:lnSpc>
              <a:buClr>
                <a:srgbClr val="000000"/>
              </a:buClr>
              <a:buSzPts val="1800"/>
              <a:buFont typeface="Lato"/>
              <a:buChar char="❏"/>
            </a:pPr>
            <a:r>
              <a:rPr lang="en-IN" sz="2133" dirty="0">
                <a:solidFill>
                  <a:srgbClr val="000000"/>
                </a:solidFill>
                <a:latin typeface="Times New Roman" panose="02020603050405020304" pitchFamily="18" charset="0"/>
                <a:ea typeface="Lato"/>
                <a:cs typeface="Times New Roman" panose="02020603050405020304" pitchFamily="18" charset="0"/>
                <a:sym typeface="Lato"/>
              </a:rPr>
              <a:t>Conclusion</a:t>
            </a:r>
            <a:endParaRPr sz="2133"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59" name="Google Shape;59;p2"/>
          <p:cNvSpPr txBox="1"/>
          <p:nvPr/>
        </p:nvSpPr>
        <p:spPr>
          <a:xfrm>
            <a:off x="744700" y="538200"/>
            <a:ext cx="5527200" cy="648000"/>
          </a:xfrm>
          <a:prstGeom prst="rect">
            <a:avLst/>
          </a:prstGeom>
          <a:noFill/>
          <a:ln>
            <a:noFill/>
          </a:ln>
        </p:spPr>
        <p:txBody>
          <a:bodyPr spcFirstLastPara="1" wrap="square" lIns="121900" tIns="60933" rIns="121900" bIns="60933" anchor="b" anchorCtr="0">
            <a:noAutofit/>
          </a:bodyPr>
          <a:lstStyle/>
          <a:p>
            <a:pPr>
              <a:lnSpc>
                <a:spcPct val="90000"/>
              </a:lnSpc>
              <a:buClr>
                <a:srgbClr val="000000"/>
              </a:buClr>
              <a:buSzPts val="2400"/>
            </a:pPr>
            <a:r>
              <a:rPr lang="en-GB" sz="3200" dirty="0">
                <a:solidFill>
                  <a:srgbClr val="000000"/>
                </a:solidFill>
                <a:latin typeface="Times New Roman" panose="02020603050405020304" pitchFamily="18" charset="0"/>
                <a:ea typeface="Lato"/>
                <a:cs typeface="Times New Roman" panose="02020603050405020304" pitchFamily="18" charset="0"/>
                <a:sym typeface="Lato"/>
              </a:rPr>
              <a:t>Agenda</a:t>
            </a:r>
            <a:endParaRPr sz="3200" dirty="0">
              <a:solidFill>
                <a:srgbClr val="000000"/>
              </a:solidFill>
              <a:latin typeface="Times New Roman" panose="02020603050405020304" pitchFamily="18" charset="0"/>
              <a:ea typeface="Lato"/>
              <a:cs typeface="Times New Roman" panose="02020603050405020304" pitchFamily="18" charset="0"/>
              <a:sym typeface="Lato"/>
            </a:endParaRPr>
          </a:p>
        </p:txBody>
      </p:sp>
      <p:pic>
        <p:nvPicPr>
          <p:cNvPr id="60" name="Google Shape;60;p2"/>
          <p:cNvPicPr preferRelativeResize="0"/>
          <p:nvPr/>
        </p:nvPicPr>
        <p:blipFill rotWithShape="1">
          <a:blip r:embed="rId3">
            <a:alphaModFix/>
          </a:blip>
          <a:srcRect/>
          <a:stretch/>
        </p:blipFill>
        <p:spPr>
          <a:xfrm>
            <a:off x="7832567" y="1394318"/>
            <a:ext cx="3729267" cy="40693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p:nvPr/>
        </p:nvSpPr>
        <p:spPr>
          <a:xfrm>
            <a:off x="570200" y="743500"/>
            <a:ext cx="11051600" cy="2339061"/>
          </a:xfrm>
          <a:prstGeom prst="rect">
            <a:avLst/>
          </a:prstGeom>
          <a:noFill/>
          <a:ln>
            <a:noFill/>
          </a:ln>
        </p:spPr>
        <p:txBody>
          <a:bodyPr spcFirstLastPara="1" wrap="square" lIns="121900" tIns="121900" rIns="121900" bIns="121900" anchor="t" anchorCtr="0">
            <a:spAutoFit/>
          </a:bodyPr>
          <a:lstStyle/>
          <a:p>
            <a:pPr algn="just">
              <a:lnSpc>
                <a:spcPct val="150000"/>
              </a:lnSpc>
              <a:buClr>
                <a:srgbClr val="000000"/>
              </a:buClr>
              <a:buSzPts val="1600"/>
            </a:pPr>
            <a:r>
              <a:rPr lang="en-GB" sz="2400" b="1" dirty="0">
                <a:solidFill>
                  <a:schemeClr val="dk1"/>
                </a:solidFill>
                <a:latin typeface="Times New Roman" panose="02020603050405020304" pitchFamily="18" charset="0"/>
                <a:ea typeface="Lato"/>
                <a:cs typeface="Times New Roman" panose="02020603050405020304" pitchFamily="18" charset="0"/>
                <a:sym typeface="Lato"/>
              </a:rPr>
              <a:t>Problem Statement</a:t>
            </a:r>
            <a:endParaRPr sz="2400" dirty="0">
              <a:solidFill>
                <a:schemeClr val="dk1"/>
              </a:solidFill>
              <a:latin typeface="Times New Roman" panose="02020603050405020304" pitchFamily="18" charset="0"/>
              <a:ea typeface="Lato"/>
              <a:cs typeface="Times New Roman" panose="02020603050405020304" pitchFamily="18" charset="0"/>
              <a:sym typeface="Lato"/>
            </a:endParaRPr>
          </a:p>
          <a:p>
            <a:pPr algn="just">
              <a:buClr>
                <a:srgbClr val="000000"/>
              </a:buClr>
              <a:buSzPts val="1600"/>
            </a:pPr>
            <a:r>
              <a:rPr lang="en-GB" sz="2000" dirty="0">
                <a:solidFill>
                  <a:schemeClr val="dk1"/>
                </a:solidFill>
                <a:latin typeface="Times New Roman" panose="02020603050405020304" pitchFamily="18" charset="0"/>
                <a:ea typeface="Lato"/>
                <a:cs typeface="Times New Roman" panose="02020603050405020304" pitchFamily="18" charset="0"/>
                <a:sym typeface="Lato"/>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endParaRPr sz="2000" dirty="0">
              <a:solidFill>
                <a:schemeClr val="dk1"/>
              </a:solidFill>
              <a:latin typeface="Times New Roman" panose="02020603050405020304" pitchFamily="18" charset="0"/>
              <a:ea typeface="Lato"/>
              <a:cs typeface="Times New Roman" panose="02020603050405020304" pitchFamily="18" charset="0"/>
              <a:sym typeface="Lato"/>
            </a:endParaRPr>
          </a:p>
        </p:txBody>
      </p:sp>
      <p:pic>
        <p:nvPicPr>
          <p:cNvPr id="66" name="Google Shape;66;p3"/>
          <p:cNvPicPr preferRelativeResize="0"/>
          <p:nvPr/>
        </p:nvPicPr>
        <p:blipFill rotWithShape="1">
          <a:blip r:embed="rId3">
            <a:alphaModFix/>
          </a:blip>
          <a:srcRect/>
          <a:stretch/>
        </p:blipFill>
        <p:spPr>
          <a:xfrm>
            <a:off x="2615801" y="3124301"/>
            <a:ext cx="6960391" cy="332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p:nvPr/>
        </p:nvSpPr>
        <p:spPr>
          <a:xfrm>
            <a:off x="670600" y="575401"/>
            <a:ext cx="10850800" cy="670913"/>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SzPts val="1800"/>
            </a:pPr>
            <a:r>
              <a:rPr lang="en-GB" sz="2400">
                <a:solidFill>
                  <a:schemeClr val="dk1"/>
                </a:solidFill>
                <a:latin typeface="Times New Roman" panose="02020603050405020304" pitchFamily="18" charset="0"/>
                <a:ea typeface="Lato"/>
                <a:cs typeface="Times New Roman" panose="02020603050405020304" pitchFamily="18" charset="0"/>
                <a:sym typeface="Lato"/>
              </a:rPr>
              <a:t>The image above displays details about Bank Customer data, including:</a:t>
            </a:r>
            <a:endParaRPr sz="2400">
              <a:solidFill>
                <a:schemeClr val="dk1"/>
              </a:solidFill>
              <a:latin typeface="Times New Roman" panose="02020603050405020304" pitchFamily="18" charset="0"/>
              <a:ea typeface="Lato"/>
              <a:cs typeface="Times New Roman" panose="02020603050405020304" pitchFamily="18" charset="0"/>
              <a:sym typeface="Lato"/>
            </a:endParaRPr>
          </a:p>
        </p:txBody>
      </p:sp>
      <p:sp>
        <p:nvSpPr>
          <p:cNvPr id="72" name="Google Shape;72;p4"/>
          <p:cNvSpPr txBox="1"/>
          <p:nvPr/>
        </p:nvSpPr>
        <p:spPr>
          <a:xfrm>
            <a:off x="791800" y="1313834"/>
            <a:ext cx="10608400" cy="5357837"/>
          </a:xfrm>
          <a:prstGeom prst="rect">
            <a:avLst/>
          </a:prstGeom>
          <a:noFill/>
          <a:ln>
            <a:noFill/>
          </a:ln>
        </p:spPr>
        <p:txBody>
          <a:bodyPr spcFirstLastPara="1" wrap="square" lIns="121900" tIns="121900" rIns="121900" bIns="121900" anchor="t" anchorCtr="0">
            <a:spAutoFit/>
          </a:bodyPr>
          <a:lstStyle/>
          <a:p>
            <a:pPr marL="609585" indent="-431789">
              <a:lnSpc>
                <a:spcPct val="115000"/>
              </a:lnSpc>
              <a:buClr>
                <a:schemeClr val="dk1"/>
              </a:buClr>
              <a:buSzPts val="1500"/>
              <a:buFont typeface="Lato"/>
              <a:buChar char="➔"/>
            </a:pPr>
            <a:r>
              <a:rPr lang="en-GB" sz="2000" b="1">
                <a:solidFill>
                  <a:schemeClr val="dk1"/>
                </a:solidFill>
                <a:latin typeface="Times New Roman" panose="02020603050405020304" pitchFamily="18" charset="0"/>
                <a:ea typeface="Lato"/>
                <a:cs typeface="Times New Roman" panose="02020603050405020304" pitchFamily="18" charset="0"/>
                <a:sym typeface="Lato"/>
              </a:rPr>
              <a:t>RowNumber:</a:t>
            </a:r>
            <a:r>
              <a:rPr lang="en-GB" sz="2000">
                <a:solidFill>
                  <a:schemeClr val="dk1"/>
                </a:solidFill>
                <a:latin typeface="Times New Roman" panose="02020603050405020304" pitchFamily="18" charset="0"/>
                <a:ea typeface="Lato"/>
                <a:cs typeface="Times New Roman" panose="02020603050405020304" pitchFamily="18" charset="0"/>
                <a:sym typeface="Lato"/>
              </a:rPr>
              <a:t> The row number in the dataset, likely used for reference or indexing.</a:t>
            </a:r>
            <a:endParaRPr sz="2000">
              <a:solidFill>
                <a:schemeClr val="dk1"/>
              </a:solidFill>
              <a:latin typeface="Times New Roman" panose="02020603050405020304" pitchFamily="18" charset="0"/>
              <a:ea typeface="Lato"/>
              <a:cs typeface="Times New Roman" panose="02020603050405020304" pitchFamily="18" charset="0"/>
              <a:sym typeface="Lato"/>
            </a:endParaRPr>
          </a:p>
          <a:p>
            <a:pPr marL="609585" indent="-431789">
              <a:lnSpc>
                <a:spcPct val="115000"/>
              </a:lnSpc>
              <a:spcBef>
                <a:spcPts val="1333"/>
              </a:spcBef>
              <a:buClr>
                <a:schemeClr val="dk1"/>
              </a:buClr>
              <a:buSzPts val="1500"/>
              <a:buFont typeface="Lato"/>
              <a:buChar char="➔"/>
            </a:pPr>
            <a:r>
              <a:rPr lang="en-GB" sz="2000" b="1">
                <a:solidFill>
                  <a:schemeClr val="dk1"/>
                </a:solidFill>
                <a:latin typeface="Times New Roman" panose="02020603050405020304" pitchFamily="18" charset="0"/>
                <a:ea typeface="Lato"/>
                <a:cs typeface="Times New Roman" panose="02020603050405020304" pitchFamily="18" charset="0"/>
                <a:sym typeface="Lato"/>
              </a:rPr>
              <a:t>CustomerId:</a:t>
            </a:r>
            <a:r>
              <a:rPr lang="en-GB" sz="2000">
                <a:solidFill>
                  <a:schemeClr val="dk1"/>
                </a:solidFill>
                <a:latin typeface="Times New Roman" panose="02020603050405020304" pitchFamily="18" charset="0"/>
                <a:ea typeface="Lato"/>
                <a:cs typeface="Times New Roman" panose="02020603050405020304" pitchFamily="18" charset="0"/>
                <a:sym typeface="Lato"/>
              </a:rPr>
              <a:t> A unique identifier for each customer.</a:t>
            </a:r>
            <a:endParaRPr sz="2000">
              <a:solidFill>
                <a:schemeClr val="dk1"/>
              </a:solidFill>
              <a:latin typeface="Times New Roman" panose="02020603050405020304" pitchFamily="18" charset="0"/>
              <a:ea typeface="Lato"/>
              <a:cs typeface="Times New Roman" panose="02020603050405020304" pitchFamily="18" charset="0"/>
              <a:sym typeface="Lato"/>
            </a:endParaRPr>
          </a:p>
          <a:p>
            <a:pPr marL="609585" indent="-431789">
              <a:spcBef>
                <a:spcPts val="1333"/>
              </a:spcBef>
              <a:buClr>
                <a:schemeClr val="dk1"/>
              </a:buClr>
              <a:buSzPts val="1500"/>
              <a:buFont typeface="Lato"/>
              <a:buChar char="➔"/>
            </a:pPr>
            <a:r>
              <a:rPr lang="en-GB" sz="2000" b="1">
                <a:solidFill>
                  <a:schemeClr val="dk1"/>
                </a:solidFill>
                <a:latin typeface="Times New Roman" panose="02020603050405020304" pitchFamily="18" charset="0"/>
                <a:ea typeface="Lato"/>
                <a:cs typeface="Times New Roman" panose="02020603050405020304" pitchFamily="18" charset="0"/>
                <a:sym typeface="Lato"/>
              </a:rPr>
              <a:t>CreditScore: </a:t>
            </a:r>
            <a:r>
              <a:rPr lang="en-GB" sz="2000">
                <a:solidFill>
                  <a:schemeClr val="dk1"/>
                </a:solidFill>
                <a:latin typeface="Times New Roman" panose="02020603050405020304" pitchFamily="18" charset="0"/>
                <a:ea typeface="Lato"/>
                <a:cs typeface="Times New Roman" panose="02020603050405020304" pitchFamily="18" charset="0"/>
                <a:sym typeface="Lato"/>
              </a:rPr>
              <a:t>A numerical representation of the customer's creditworthiness.</a:t>
            </a:r>
            <a:endParaRPr sz="2000">
              <a:solidFill>
                <a:schemeClr val="dk1"/>
              </a:solidFill>
              <a:latin typeface="Times New Roman" panose="02020603050405020304" pitchFamily="18" charset="0"/>
              <a:ea typeface="Lato"/>
              <a:cs typeface="Times New Roman" panose="02020603050405020304" pitchFamily="18" charset="0"/>
              <a:sym typeface="Lato"/>
            </a:endParaRPr>
          </a:p>
          <a:p>
            <a:pPr marL="1219170" lvl="1" indent="-431789">
              <a:buClr>
                <a:schemeClr val="dk1"/>
              </a:buClr>
              <a:buSzPts val="1500"/>
              <a:buFont typeface="Lato"/>
              <a:buChar char="◆"/>
            </a:pPr>
            <a:r>
              <a:rPr lang="en-GB" sz="2000" b="1">
                <a:solidFill>
                  <a:schemeClr val="dk1"/>
                </a:solidFill>
                <a:latin typeface="Times New Roman" panose="02020603050405020304" pitchFamily="18" charset="0"/>
                <a:ea typeface="Lato"/>
                <a:cs typeface="Times New Roman" panose="02020603050405020304" pitchFamily="18" charset="0"/>
                <a:sym typeface="Lato"/>
              </a:rPr>
              <a:t>Credit score: </a:t>
            </a:r>
            <a:endParaRPr sz="2000" b="1">
              <a:solidFill>
                <a:schemeClr val="dk1"/>
              </a:solidFill>
              <a:latin typeface="Times New Roman" panose="02020603050405020304" pitchFamily="18" charset="0"/>
              <a:ea typeface="Lato"/>
              <a:cs typeface="Times New Roman" panose="02020603050405020304" pitchFamily="18" charset="0"/>
              <a:sym typeface="Lato"/>
            </a:endParaRPr>
          </a:p>
          <a:p>
            <a:pPr marL="1828754" lvl="2" indent="-431789">
              <a:buClr>
                <a:schemeClr val="dk1"/>
              </a:buClr>
              <a:buSzPts val="1500"/>
              <a:buFont typeface="Lato"/>
              <a:buChar char="●"/>
            </a:pPr>
            <a:r>
              <a:rPr lang="en-GB" sz="2000">
                <a:solidFill>
                  <a:schemeClr val="dk1"/>
                </a:solidFill>
                <a:latin typeface="Times New Roman" panose="02020603050405020304" pitchFamily="18" charset="0"/>
                <a:ea typeface="Lato"/>
                <a:cs typeface="Times New Roman" panose="02020603050405020304" pitchFamily="18" charset="0"/>
                <a:sym typeface="Lato"/>
              </a:rPr>
              <a:t>Excellent: 800–850</a:t>
            </a:r>
            <a:endParaRPr sz="2000">
              <a:solidFill>
                <a:schemeClr val="dk1"/>
              </a:solidFill>
              <a:latin typeface="Times New Roman" panose="02020603050405020304" pitchFamily="18" charset="0"/>
              <a:ea typeface="Lato"/>
              <a:cs typeface="Times New Roman" panose="02020603050405020304" pitchFamily="18" charset="0"/>
              <a:sym typeface="Lato"/>
            </a:endParaRPr>
          </a:p>
          <a:p>
            <a:pPr marL="1828754" lvl="2" indent="-431789">
              <a:buClr>
                <a:schemeClr val="dk1"/>
              </a:buClr>
              <a:buSzPts val="1500"/>
              <a:buFont typeface="Lato"/>
              <a:buChar char="●"/>
            </a:pPr>
            <a:r>
              <a:rPr lang="en-GB" sz="2000">
                <a:solidFill>
                  <a:schemeClr val="dk1"/>
                </a:solidFill>
                <a:latin typeface="Times New Roman" panose="02020603050405020304" pitchFamily="18" charset="0"/>
                <a:ea typeface="Lato"/>
                <a:cs typeface="Times New Roman" panose="02020603050405020304" pitchFamily="18" charset="0"/>
                <a:sym typeface="Lato"/>
              </a:rPr>
              <a:t>Very Good: 740–799</a:t>
            </a:r>
            <a:endParaRPr sz="2000">
              <a:solidFill>
                <a:schemeClr val="dk1"/>
              </a:solidFill>
              <a:latin typeface="Times New Roman" panose="02020603050405020304" pitchFamily="18" charset="0"/>
              <a:ea typeface="Lato"/>
              <a:cs typeface="Times New Roman" panose="02020603050405020304" pitchFamily="18" charset="0"/>
              <a:sym typeface="Lato"/>
            </a:endParaRPr>
          </a:p>
          <a:p>
            <a:pPr marL="1828754" lvl="2" indent="-431789">
              <a:buClr>
                <a:schemeClr val="dk1"/>
              </a:buClr>
              <a:buSzPts val="1500"/>
              <a:buFont typeface="Lato"/>
              <a:buChar char="●"/>
            </a:pPr>
            <a:r>
              <a:rPr lang="en-GB" sz="2000">
                <a:solidFill>
                  <a:schemeClr val="dk1"/>
                </a:solidFill>
                <a:latin typeface="Times New Roman" panose="02020603050405020304" pitchFamily="18" charset="0"/>
                <a:ea typeface="Lato"/>
                <a:cs typeface="Times New Roman" panose="02020603050405020304" pitchFamily="18" charset="0"/>
                <a:sym typeface="Lato"/>
              </a:rPr>
              <a:t>Good: 670–739</a:t>
            </a:r>
            <a:endParaRPr sz="2000">
              <a:solidFill>
                <a:schemeClr val="dk1"/>
              </a:solidFill>
              <a:latin typeface="Times New Roman" panose="02020603050405020304" pitchFamily="18" charset="0"/>
              <a:ea typeface="Lato"/>
              <a:cs typeface="Times New Roman" panose="02020603050405020304" pitchFamily="18" charset="0"/>
              <a:sym typeface="Lato"/>
            </a:endParaRPr>
          </a:p>
          <a:p>
            <a:pPr marL="1828754" lvl="2" indent="-431789">
              <a:buClr>
                <a:schemeClr val="dk1"/>
              </a:buClr>
              <a:buSzPts val="1500"/>
              <a:buFont typeface="Lato"/>
              <a:buChar char="●"/>
            </a:pPr>
            <a:r>
              <a:rPr lang="en-GB" sz="2000">
                <a:solidFill>
                  <a:schemeClr val="dk1"/>
                </a:solidFill>
                <a:latin typeface="Times New Roman" panose="02020603050405020304" pitchFamily="18" charset="0"/>
                <a:ea typeface="Lato"/>
                <a:cs typeface="Times New Roman" panose="02020603050405020304" pitchFamily="18" charset="0"/>
                <a:sym typeface="Lato"/>
              </a:rPr>
              <a:t>Fair: 580–669</a:t>
            </a:r>
            <a:endParaRPr sz="2000">
              <a:solidFill>
                <a:schemeClr val="dk1"/>
              </a:solidFill>
              <a:latin typeface="Times New Roman" panose="02020603050405020304" pitchFamily="18" charset="0"/>
              <a:ea typeface="Lato"/>
              <a:cs typeface="Times New Roman" panose="02020603050405020304" pitchFamily="18" charset="0"/>
              <a:sym typeface="Lato"/>
            </a:endParaRPr>
          </a:p>
          <a:p>
            <a:pPr marL="1828754" lvl="2" indent="-431789">
              <a:buClr>
                <a:schemeClr val="dk1"/>
              </a:buClr>
              <a:buSzPts val="1500"/>
              <a:buFont typeface="Lato"/>
              <a:buChar char="●"/>
            </a:pPr>
            <a:r>
              <a:rPr lang="en-GB" sz="2000">
                <a:solidFill>
                  <a:schemeClr val="dk1"/>
                </a:solidFill>
                <a:latin typeface="Times New Roman" panose="02020603050405020304" pitchFamily="18" charset="0"/>
                <a:ea typeface="Lato"/>
                <a:cs typeface="Times New Roman" panose="02020603050405020304" pitchFamily="18" charset="0"/>
                <a:sym typeface="Lato"/>
              </a:rPr>
              <a:t>Poor: 300–579</a:t>
            </a:r>
            <a:endParaRPr sz="2000">
              <a:solidFill>
                <a:schemeClr val="dk1"/>
              </a:solidFill>
              <a:latin typeface="Times New Roman" panose="02020603050405020304" pitchFamily="18" charset="0"/>
              <a:ea typeface="Lato"/>
              <a:cs typeface="Times New Roman" panose="02020603050405020304" pitchFamily="18" charset="0"/>
              <a:sym typeface="Lato"/>
            </a:endParaRPr>
          </a:p>
          <a:p>
            <a:pPr marL="609585" indent="-431789">
              <a:lnSpc>
                <a:spcPct val="115000"/>
              </a:lnSpc>
              <a:spcBef>
                <a:spcPts val="1333"/>
              </a:spcBef>
              <a:buClr>
                <a:schemeClr val="dk1"/>
              </a:buClr>
              <a:buSzPts val="1500"/>
              <a:buFont typeface="Lato"/>
              <a:buChar char="➔"/>
            </a:pPr>
            <a:r>
              <a:rPr lang="en-GB" sz="2000" b="1">
                <a:solidFill>
                  <a:schemeClr val="dk1"/>
                </a:solidFill>
                <a:latin typeface="Times New Roman" panose="02020603050405020304" pitchFamily="18" charset="0"/>
                <a:ea typeface="Lato"/>
                <a:cs typeface="Times New Roman" panose="02020603050405020304" pitchFamily="18" charset="0"/>
                <a:sym typeface="Lato"/>
              </a:rPr>
              <a:t>GeographyID:</a:t>
            </a:r>
            <a:r>
              <a:rPr lang="en-GB" sz="2000">
                <a:solidFill>
                  <a:schemeClr val="dk1"/>
                </a:solidFill>
                <a:latin typeface="Times New Roman" panose="02020603050405020304" pitchFamily="18" charset="0"/>
                <a:ea typeface="Lato"/>
                <a:cs typeface="Times New Roman" panose="02020603050405020304" pitchFamily="18" charset="0"/>
                <a:sym typeface="Lato"/>
              </a:rPr>
              <a:t> A numerical identifier that likely corresponds to a geographical location, such as a country or region.</a:t>
            </a:r>
            <a:endParaRPr sz="2000">
              <a:solidFill>
                <a:schemeClr val="dk1"/>
              </a:solidFill>
              <a:latin typeface="Times New Roman" panose="02020603050405020304" pitchFamily="18" charset="0"/>
              <a:ea typeface="Lato"/>
              <a:cs typeface="Times New Roman" panose="02020603050405020304" pitchFamily="18" charset="0"/>
              <a:sym typeface="Lato"/>
            </a:endParaRPr>
          </a:p>
          <a:p>
            <a:pPr marL="609585" indent="-431789">
              <a:lnSpc>
                <a:spcPct val="115000"/>
              </a:lnSpc>
              <a:spcBef>
                <a:spcPts val="1333"/>
              </a:spcBef>
              <a:spcAft>
                <a:spcPts val="1333"/>
              </a:spcAft>
              <a:buClr>
                <a:schemeClr val="dk1"/>
              </a:buClr>
              <a:buSzPts val="1500"/>
              <a:buFont typeface="Lato"/>
              <a:buChar char="➔"/>
            </a:pPr>
            <a:r>
              <a:rPr lang="en-GB" sz="2000" b="1">
                <a:solidFill>
                  <a:schemeClr val="dk1"/>
                </a:solidFill>
                <a:latin typeface="Times New Roman" panose="02020603050405020304" pitchFamily="18" charset="0"/>
                <a:ea typeface="Lato"/>
                <a:cs typeface="Times New Roman" panose="02020603050405020304" pitchFamily="18" charset="0"/>
                <a:sym typeface="Lato"/>
              </a:rPr>
              <a:t>GenderID:</a:t>
            </a:r>
            <a:r>
              <a:rPr lang="en-GB" sz="2000">
                <a:solidFill>
                  <a:schemeClr val="dk1"/>
                </a:solidFill>
                <a:latin typeface="Times New Roman" panose="02020603050405020304" pitchFamily="18" charset="0"/>
                <a:ea typeface="Lato"/>
                <a:cs typeface="Times New Roman" panose="02020603050405020304" pitchFamily="18" charset="0"/>
                <a:sym typeface="Lato"/>
              </a:rPr>
              <a:t> A numerical identifier for the customer's gender, where for example, '1' could represent male and '2' could represent female.</a:t>
            </a:r>
            <a:endParaRPr sz="2000">
              <a:solidFill>
                <a:schemeClr val="dk1"/>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5"/>
          <p:cNvSpPr txBox="1"/>
          <p:nvPr/>
        </p:nvSpPr>
        <p:spPr>
          <a:xfrm>
            <a:off x="670600" y="769334"/>
            <a:ext cx="10850800" cy="623656"/>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SzPts val="1600"/>
            </a:pPr>
            <a:r>
              <a:rPr lang="en-GB" sz="2133">
                <a:solidFill>
                  <a:schemeClr val="dk1"/>
                </a:solidFill>
                <a:latin typeface="Times New Roman" panose="02020603050405020304" pitchFamily="18" charset="0"/>
                <a:ea typeface="Lato"/>
                <a:cs typeface="Times New Roman" panose="02020603050405020304" pitchFamily="18" charset="0"/>
                <a:sym typeface="Lato"/>
              </a:rPr>
              <a:t>The image above displays details about bank customer  data, including: </a:t>
            </a:r>
            <a:r>
              <a:rPr lang="en-GB" sz="2133" b="1">
                <a:solidFill>
                  <a:schemeClr val="dk1"/>
                </a:solidFill>
                <a:latin typeface="Times New Roman" panose="02020603050405020304" pitchFamily="18" charset="0"/>
                <a:ea typeface="Lato"/>
                <a:cs typeface="Times New Roman" panose="02020603050405020304" pitchFamily="18" charset="0"/>
                <a:sym typeface="Lato"/>
              </a:rPr>
              <a:t>(Cont..)</a:t>
            </a:r>
            <a:endParaRPr sz="2133" b="1">
              <a:solidFill>
                <a:schemeClr val="dk1"/>
              </a:solidFill>
              <a:latin typeface="Times New Roman" panose="02020603050405020304" pitchFamily="18" charset="0"/>
              <a:ea typeface="Lato"/>
              <a:cs typeface="Times New Roman" panose="02020603050405020304" pitchFamily="18" charset="0"/>
              <a:sym typeface="Lato"/>
            </a:endParaRPr>
          </a:p>
        </p:txBody>
      </p:sp>
      <p:sp>
        <p:nvSpPr>
          <p:cNvPr id="78" name="Google Shape;78;p5"/>
          <p:cNvSpPr txBox="1"/>
          <p:nvPr/>
        </p:nvSpPr>
        <p:spPr>
          <a:xfrm>
            <a:off x="668400" y="1505301"/>
            <a:ext cx="10855200" cy="4844876"/>
          </a:xfrm>
          <a:prstGeom prst="rect">
            <a:avLst/>
          </a:prstGeom>
          <a:noFill/>
          <a:ln>
            <a:noFill/>
          </a:ln>
        </p:spPr>
        <p:txBody>
          <a:bodyPr spcFirstLastPara="1" wrap="square" lIns="121900" tIns="121900" rIns="121900" bIns="121900" anchor="t" anchorCtr="0">
            <a:spAutoFit/>
          </a:bodyPr>
          <a:lstStyle/>
          <a:p>
            <a:pPr marL="609585" indent="-431789">
              <a:lnSpc>
                <a:spcPct val="115000"/>
              </a:lnSpc>
              <a:buClr>
                <a:srgbClr val="000000"/>
              </a:buClr>
              <a:buSzPts val="1500"/>
              <a:buFont typeface="Arial"/>
              <a:buChar char="➔"/>
            </a:pPr>
            <a:r>
              <a:rPr lang="en-GB" sz="2000" b="1" dirty="0">
                <a:solidFill>
                  <a:schemeClr val="dk1"/>
                </a:solidFill>
                <a:latin typeface="Times New Roman" panose="02020603050405020304" pitchFamily="18" charset="0"/>
                <a:ea typeface="Lato"/>
                <a:cs typeface="Times New Roman" panose="02020603050405020304" pitchFamily="18" charset="0"/>
                <a:sym typeface="Lato"/>
              </a:rPr>
              <a:t>Age:</a:t>
            </a:r>
            <a:r>
              <a:rPr lang="en-GB" sz="2000" dirty="0">
                <a:solidFill>
                  <a:schemeClr val="dk1"/>
                </a:solidFill>
                <a:latin typeface="Times New Roman" panose="02020603050405020304" pitchFamily="18" charset="0"/>
                <a:ea typeface="Lato"/>
                <a:cs typeface="Times New Roman" panose="02020603050405020304" pitchFamily="18" charset="0"/>
                <a:sym typeface="Lato"/>
              </a:rPr>
              <a:t> The age of the customer.</a:t>
            </a:r>
            <a:endParaRPr sz="2000" b="1" dirty="0">
              <a:solidFill>
                <a:srgbClr val="000000"/>
              </a:solidFill>
              <a:latin typeface="Times New Roman" panose="02020603050405020304" pitchFamily="18" charset="0"/>
              <a:ea typeface="Lato"/>
              <a:cs typeface="Times New Roman" panose="02020603050405020304" pitchFamily="18" charset="0"/>
              <a:sym typeface="Lato"/>
            </a:endParaRPr>
          </a:p>
          <a:p>
            <a:pPr marL="609585" indent="-431789">
              <a:lnSpc>
                <a:spcPct val="125000"/>
              </a:lnSpc>
              <a:spcBef>
                <a:spcPts val="1333"/>
              </a:spcBef>
              <a:buClr>
                <a:srgbClr val="000000"/>
              </a:buClr>
              <a:buSzPts val="1500"/>
              <a:buFont typeface="Arial"/>
              <a:buChar char="➔"/>
            </a:pPr>
            <a:r>
              <a:rPr lang="en-GB" sz="2000" b="1" dirty="0">
                <a:solidFill>
                  <a:srgbClr val="000000"/>
                </a:solidFill>
                <a:latin typeface="Times New Roman" panose="02020603050405020304" pitchFamily="18" charset="0"/>
                <a:ea typeface="Lato"/>
                <a:cs typeface="Times New Roman" panose="02020603050405020304" pitchFamily="18" charset="0"/>
                <a:sym typeface="Lato"/>
              </a:rPr>
              <a:t>Tenure: </a:t>
            </a:r>
            <a:r>
              <a:rPr lang="en-GB" sz="2000" dirty="0">
                <a:solidFill>
                  <a:srgbClr val="000000"/>
                </a:solidFill>
                <a:latin typeface="Times New Roman" panose="02020603050405020304" pitchFamily="18" charset="0"/>
                <a:ea typeface="Lato"/>
                <a:cs typeface="Times New Roman" panose="02020603050405020304" pitchFamily="18" charset="0"/>
                <a:sym typeface="Lato"/>
              </a:rPr>
              <a:t>The number of years the customer has been with the bank.</a:t>
            </a:r>
            <a:endParaRPr sz="2000" dirty="0">
              <a:solidFill>
                <a:srgbClr val="000000"/>
              </a:solidFill>
              <a:latin typeface="Times New Roman" panose="02020603050405020304" pitchFamily="18" charset="0"/>
              <a:ea typeface="Lato"/>
              <a:cs typeface="Times New Roman" panose="02020603050405020304" pitchFamily="18" charset="0"/>
              <a:sym typeface="Lato"/>
            </a:endParaRPr>
          </a:p>
          <a:p>
            <a:pPr marL="609585" indent="-431789">
              <a:lnSpc>
                <a:spcPct val="125000"/>
              </a:lnSpc>
              <a:spcBef>
                <a:spcPts val="1333"/>
              </a:spcBef>
              <a:buClr>
                <a:srgbClr val="000000"/>
              </a:buClr>
              <a:buSzPts val="1500"/>
              <a:buFont typeface="Arial"/>
              <a:buChar char="➔"/>
            </a:pPr>
            <a:r>
              <a:rPr lang="en-GB" sz="2000" b="1" dirty="0">
                <a:solidFill>
                  <a:srgbClr val="000000"/>
                </a:solidFill>
                <a:latin typeface="Times New Roman" panose="02020603050405020304" pitchFamily="18" charset="0"/>
                <a:ea typeface="Lato"/>
                <a:cs typeface="Times New Roman" panose="02020603050405020304" pitchFamily="18" charset="0"/>
                <a:sym typeface="Lato"/>
              </a:rPr>
              <a:t>Balance: </a:t>
            </a:r>
            <a:r>
              <a:rPr lang="en-GB" sz="2000" dirty="0">
                <a:solidFill>
                  <a:srgbClr val="000000"/>
                </a:solidFill>
                <a:latin typeface="Times New Roman" panose="02020603050405020304" pitchFamily="18" charset="0"/>
                <a:ea typeface="Lato"/>
                <a:cs typeface="Times New Roman" panose="02020603050405020304" pitchFamily="18" charset="0"/>
                <a:sym typeface="Lato"/>
              </a:rPr>
              <a:t>Current balance in the customer's account.</a:t>
            </a:r>
            <a:endParaRPr sz="2000" dirty="0">
              <a:solidFill>
                <a:srgbClr val="000000"/>
              </a:solidFill>
              <a:latin typeface="Times New Roman" panose="02020603050405020304" pitchFamily="18" charset="0"/>
              <a:ea typeface="Lato"/>
              <a:cs typeface="Times New Roman" panose="02020603050405020304" pitchFamily="18" charset="0"/>
              <a:sym typeface="Lato"/>
            </a:endParaRPr>
          </a:p>
          <a:p>
            <a:pPr marL="609585" indent="-431789">
              <a:lnSpc>
                <a:spcPct val="125000"/>
              </a:lnSpc>
              <a:spcBef>
                <a:spcPts val="1333"/>
              </a:spcBef>
              <a:buClr>
                <a:srgbClr val="000000"/>
              </a:buClr>
              <a:buSzPts val="1500"/>
              <a:buFont typeface="Arial"/>
              <a:buChar char="➔"/>
            </a:pPr>
            <a:r>
              <a:rPr lang="en-GB" sz="2000" b="1" dirty="0" err="1">
                <a:solidFill>
                  <a:srgbClr val="000000"/>
                </a:solidFill>
                <a:latin typeface="Times New Roman" panose="02020603050405020304" pitchFamily="18" charset="0"/>
                <a:ea typeface="Lato"/>
                <a:cs typeface="Times New Roman" panose="02020603050405020304" pitchFamily="18" charset="0"/>
                <a:sym typeface="Lato"/>
              </a:rPr>
              <a:t>NumOfProducts</a:t>
            </a:r>
            <a:r>
              <a:rPr lang="en-GB" sz="2000" dirty="0">
                <a:solidFill>
                  <a:srgbClr val="000000"/>
                </a:solidFill>
                <a:latin typeface="Times New Roman" panose="02020603050405020304" pitchFamily="18" charset="0"/>
                <a:ea typeface="Lato"/>
                <a:cs typeface="Times New Roman" panose="02020603050405020304" pitchFamily="18" charset="0"/>
                <a:sym typeface="Lato"/>
              </a:rPr>
              <a:t>: refers to the number of products that a customer has purchased through the bank. </a:t>
            </a:r>
            <a:endParaRPr sz="2000" dirty="0">
              <a:solidFill>
                <a:srgbClr val="000000"/>
              </a:solidFill>
              <a:latin typeface="Times New Roman" panose="02020603050405020304" pitchFamily="18" charset="0"/>
              <a:ea typeface="Lato"/>
              <a:cs typeface="Times New Roman" panose="02020603050405020304" pitchFamily="18" charset="0"/>
              <a:sym typeface="Lato"/>
            </a:endParaRPr>
          </a:p>
          <a:p>
            <a:pPr marL="609585" indent="-431789">
              <a:lnSpc>
                <a:spcPct val="125000"/>
              </a:lnSpc>
              <a:spcBef>
                <a:spcPts val="1333"/>
              </a:spcBef>
              <a:buClr>
                <a:srgbClr val="000000"/>
              </a:buClr>
              <a:buSzPts val="1500"/>
              <a:buFont typeface="Arial"/>
              <a:buChar char="➔"/>
            </a:pPr>
            <a:r>
              <a:rPr lang="en-GB" sz="2000" b="1" dirty="0" err="1">
                <a:solidFill>
                  <a:srgbClr val="000000"/>
                </a:solidFill>
                <a:latin typeface="Times New Roman" panose="02020603050405020304" pitchFamily="18" charset="0"/>
                <a:ea typeface="Lato"/>
                <a:cs typeface="Times New Roman" panose="02020603050405020304" pitchFamily="18" charset="0"/>
                <a:sym typeface="Lato"/>
              </a:rPr>
              <a:t>HasCrCard</a:t>
            </a:r>
            <a:r>
              <a:rPr lang="en-GB" sz="2000" dirty="0">
                <a:solidFill>
                  <a:srgbClr val="000000"/>
                </a:solidFill>
                <a:latin typeface="Times New Roman" panose="02020603050405020304" pitchFamily="18" charset="0"/>
                <a:ea typeface="Lato"/>
                <a:cs typeface="Times New Roman" panose="02020603050405020304" pitchFamily="18" charset="0"/>
                <a:sym typeface="Lato"/>
              </a:rPr>
              <a:t>: denotes whether or not a customer has a credit card. This column is also relevant, since people with a credit card are less likely to leave the bank.</a:t>
            </a:r>
            <a:endParaRPr sz="2000" dirty="0">
              <a:solidFill>
                <a:srgbClr val="000000"/>
              </a:solidFill>
              <a:latin typeface="Times New Roman" panose="02020603050405020304" pitchFamily="18" charset="0"/>
              <a:ea typeface="Lato"/>
              <a:cs typeface="Times New Roman" panose="02020603050405020304" pitchFamily="18" charset="0"/>
              <a:sym typeface="Lato"/>
            </a:endParaRPr>
          </a:p>
          <a:p>
            <a:pPr marL="1828754" lvl="2" indent="-431789">
              <a:lnSpc>
                <a:spcPct val="125000"/>
              </a:lnSpc>
              <a:spcBef>
                <a:spcPts val="1333"/>
              </a:spcBef>
              <a:buClr>
                <a:srgbClr val="000000"/>
              </a:buClr>
              <a:buSzPts val="1500"/>
              <a:buFont typeface="Arial"/>
              <a:buChar char="●"/>
            </a:pPr>
            <a:r>
              <a:rPr lang="en-GB" sz="2000" dirty="0">
                <a:solidFill>
                  <a:srgbClr val="000000"/>
                </a:solidFill>
                <a:latin typeface="Times New Roman" panose="02020603050405020304" pitchFamily="18" charset="0"/>
                <a:ea typeface="Lato"/>
                <a:cs typeface="Times New Roman" panose="02020603050405020304" pitchFamily="18" charset="0"/>
                <a:sym typeface="Lato"/>
              </a:rPr>
              <a:t>1 represents credit card holder</a:t>
            </a:r>
            <a:endParaRPr sz="2000" dirty="0">
              <a:solidFill>
                <a:srgbClr val="000000"/>
              </a:solidFill>
              <a:latin typeface="Times New Roman" panose="02020603050405020304" pitchFamily="18" charset="0"/>
              <a:ea typeface="Lato"/>
              <a:cs typeface="Times New Roman" panose="02020603050405020304" pitchFamily="18" charset="0"/>
              <a:sym typeface="Lato"/>
            </a:endParaRPr>
          </a:p>
          <a:p>
            <a:pPr marL="1828754" lvl="2" indent="-431789">
              <a:lnSpc>
                <a:spcPct val="125000"/>
              </a:lnSpc>
              <a:spcBef>
                <a:spcPts val="1333"/>
              </a:spcBef>
              <a:spcAft>
                <a:spcPts val="1333"/>
              </a:spcAft>
              <a:buClr>
                <a:srgbClr val="000000"/>
              </a:buClr>
              <a:buSzPts val="1500"/>
              <a:buFont typeface="Arial"/>
              <a:buChar char="●"/>
            </a:pPr>
            <a:r>
              <a:rPr lang="en-GB" sz="2000" dirty="0">
                <a:solidFill>
                  <a:srgbClr val="000000"/>
                </a:solidFill>
                <a:latin typeface="Times New Roman" panose="02020603050405020304" pitchFamily="18" charset="0"/>
                <a:ea typeface="Lato"/>
                <a:cs typeface="Times New Roman" panose="02020603050405020304" pitchFamily="18" charset="0"/>
                <a:sym typeface="Lato"/>
              </a:rPr>
              <a:t>0 represents non credit card holder</a:t>
            </a:r>
            <a:endParaRPr sz="2000" dirty="0">
              <a:solidFill>
                <a:srgbClr val="000000"/>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p:nvPr/>
        </p:nvSpPr>
        <p:spPr>
          <a:xfrm>
            <a:off x="740000" y="1607234"/>
            <a:ext cx="10712000" cy="5016076"/>
          </a:xfrm>
          <a:prstGeom prst="rect">
            <a:avLst/>
          </a:prstGeom>
          <a:noFill/>
          <a:ln>
            <a:noFill/>
          </a:ln>
        </p:spPr>
        <p:txBody>
          <a:bodyPr spcFirstLastPara="1" wrap="square" lIns="121900" tIns="121900" rIns="121900" bIns="121900" anchor="t" anchorCtr="0">
            <a:spAutoFit/>
          </a:bodyPr>
          <a:lstStyle/>
          <a:p>
            <a:pPr marL="609585" indent="-440256">
              <a:lnSpc>
                <a:spcPct val="125000"/>
              </a:lnSpc>
              <a:buClr>
                <a:schemeClr val="dk1"/>
              </a:buClr>
              <a:buSzPts val="1600"/>
              <a:buFont typeface="Arial"/>
              <a:buChar char="➔"/>
            </a:pPr>
            <a:r>
              <a:rPr lang="en-GB" sz="2133" b="1">
                <a:solidFill>
                  <a:schemeClr val="dk1"/>
                </a:solidFill>
                <a:latin typeface="Times New Roman" panose="02020603050405020304" pitchFamily="18" charset="0"/>
                <a:ea typeface="Lato"/>
                <a:cs typeface="Times New Roman" panose="02020603050405020304" pitchFamily="18" charset="0"/>
                <a:sym typeface="Lato"/>
              </a:rPr>
              <a:t>IsActiveMember:</a:t>
            </a:r>
            <a:r>
              <a:rPr lang="en-GB" sz="2133">
                <a:solidFill>
                  <a:schemeClr val="dk1"/>
                </a:solidFill>
                <a:latin typeface="Times New Roman" panose="02020603050405020304" pitchFamily="18" charset="0"/>
                <a:ea typeface="Lato"/>
                <a:cs typeface="Times New Roman" panose="02020603050405020304" pitchFamily="18" charset="0"/>
                <a:sym typeface="Lato"/>
              </a:rPr>
              <a:t> active customers are less likely to leave the bank (as per the criteria defined by the bank for identifying the activeness).</a:t>
            </a:r>
            <a:endParaRPr sz="2133">
              <a:solidFill>
                <a:schemeClr val="dk1"/>
              </a:solidFill>
              <a:latin typeface="Times New Roman" panose="02020603050405020304" pitchFamily="18" charset="0"/>
              <a:ea typeface="Lato"/>
              <a:cs typeface="Times New Roman" panose="02020603050405020304" pitchFamily="18" charset="0"/>
              <a:sym typeface="Lato"/>
            </a:endParaRPr>
          </a:p>
          <a:p>
            <a:pPr marL="1828754" lvl="2" indent="-440256">
              <a:lnSpc>
                <a:spcPct val="125000"/>
              </a:lnSpc>
              <a:buClr>
                <a:schemeClr val="dk1"/>
              </a:buClr>
              <a:buSzPts val="1600"/>
              <a:buFont typeface="Arial"/>
              <a:buChar char="●"/>
            </a:pPr>
            <a:r>
              <a:rPr lang="en-GB" sz="2133">
                <a:solidFill>
                  <a:schemeClr val="dk1"/>
                </a:solidFill>
                <a:latin typeface="Times New Roman" panose="02020603050405020304" pitchFamily="18" charset="0"/>
                <a:ea typeface="Lato"/>
                <a:cs typeface="Times New Roman" panose="02020603050405020304" pitchFamily="18" charset="0"/>
                <a:sym typeface="Lato"/>
              </a:rPr>
              <a:t>1 represents Active Member</a:t>
            </a:r>
            <a:endParaRPr sz="2133">
              <a:solidFill>
                <a:schemeClr val="dk1"/>
              </a:solidFill>
              <a:latin typeface="Times New Roman" panose="02020603050405020304" pitchFamily="18" charset="0"/>
              <a:ea typeface="Lato"/>
              <a:cs typeface="Times New Roman" panose="02020603050405020304" pitchFamily="18" charset="0"/>
              <a:sym typeface="Lato"/>
            </a:endParaRPr>
          </a:p>
          <a:p>
            <a:pPr marL="1828754" lvl="2" indent="-440256">
              <a:lnSpc>
                <a:spcPct val="125000"/>
              </a:lnSpc>
              <a:buClr>
                <a:schemeClr val="dk1"/>
              </a:buClr>
              <a:buSzPts val="1600"/>
              <a:buFont typeface="Arial"/>
              <a:buChar char="●"/>
            </a:pPr>
            <a:r>
              <a:rPr lang="en-GB" sz="2133">
                <a:solidFill>
                  <a:schemeClr val="dk1"/>
                </a:solidFill>
                <a:latin typeface="Times New Roman" panose="02020603050405020304" pitchFamily="18" charset="0"/>
                <a:ea typeface="Lato"/>
                <a:cs typeface="Times New Roman" panose="02020603050405020304" pitchFamily="18" charset="0"/>
                <a:sym typeface="Lato"/>
              </a:rPr>
              <a:t>0 represents Inactive Member</a:t>
            </a:r>
            <a:endParaRPr sz="2133">
              <a:solidFill>
                <a:schemeClr val="dk1"/>
              </a:solidFill>
              <a:latin typeface="Times New Roman" panose="02020603050405020304" pitchFamily="18" charset="0"/>
              <a:ea typeface="Lato"/>
              <a:cs typeface="Times New Roman" panose="02020603050405020304" pitchFamily="18" charset="0"/>
              <a:sym typeface="Lato"/>
            </a:endParaRPr>
          </a:p>
          <a:p>
            <a:pPr marL="609585" indent="-440256">
              <a:lnSpc>
                <a:spcPct val="125000"/>
              </a:lnSpc>
              <a:spcBef>
                <a:spcPts val="1333"/>
              </a:spcBef>
              <a:buClr>
                <a:schemeClr val="dk1"/>
              </a:buClr>
              <a:buSzPts val="1600"/>
              <a:buFont typeface="Arial"/>
              <a:buChar char="➔"/>
            </a:pPr>
            <a:r>
              <a:rPr lang="en-GB" sz="2133" b="1">
                <a:solidFill>
                  <a:schemeClr val="dk1"/>
                </a:solidFill>
                <a:latin typeface="Times New Roman" panose="02020603050405020304" pitchFamily="18" charset="0"/>
                <a:ea typeface="Lato"/>
                <a:cs typeface="Times New Roman" panose="02020603050405020304" pitchFamily="18" charset="0"/>
                <a:sym typeface="Lato"/>
              </a:rPr>
              <a:t>Estimated Salary: </a:t>
            </a:r>
            <a:r>
              <a:rPr lang="en-GB" sz="2133">
                <a:solidFill>
                  <a:schemeClr val="dk1"/>
                </a:solidFill>
                <a:latin typeface="Times New Roman" panose="02020603050405020304" pitchFamily="18" charset="0"/>
                <a:ea typeface="Lato"/>
                <a:cs typeface="Times New Roman" panose="02020603050405020304" pitchFamily="18" charset="0"/>
                <a:sym typeface="Lato"/>
              </a:rPr>
              <a:t>as with balance, people with lower salaries are more likely to leave the bank compared to those with higher salaries.</a:t>
            </a:r>
            <a:endParaRPr sz="2133">
              <a:solidFill>
                <a:schemeClr val="dk1"/>
              </a:solidFill>
              <a:latin typeface="Times New Roman" panose="02020603050405020304" pitchFamily="18" charset="0"/>
              <a:ea typeface="Lato"/>
              <a:cs typeface="Times New Roman" panose="02020603050405020304" pitchFamily="18" charset="0"/>
              <a:sym typeface="Lato"/>
            </a:endParaRPr>
          </a:p>
          <a:p>
            <a:pPr marL="609585" indent="-440256">
              <a:lnSpc>
                <a:spcPct val="125000"/>
              </a:lnSpc>
              <a:spcBef>
                <a:spcPts val="1333"/>
              </a:spcBef>
              <a:buClr>
                <a:schemeClr val="dk1"/>
              </a:buClr>
              <a:buSzPts val="1600"/>
              <a:buFont typeface="Arial"/>
              <a:buChar char="➔"/>
            </a:pPr>
            <a:r>
              <a:rPr lang="en-GB" sz="2133" b="1">
                <a:solidFill>
                  <a:schemeClr val="dk1"/>
                </a:solidFill>
                <a:latin typeface="Times New Roman" panose="02020603050405020304" pitchFamily="18" charset="0"/>
                <a:ea typeface="Lato"/>
                <a:cs typeface="Times New Roman" panose="02020603050405020304" pitchFamily="18" charset="0"/>
                <a:sym typeface="Lato"/>
              </a:rPr>
              <a:t>Exited:</a:t>
            </a:r>
            <a:r>
              <a:rPr lang="en-GB" sz="2133">
                <a:solidFill>
                  <a:schemeClr val="dk1"/>
                </a:solidFill>
                <a:latin typeface="Times New Roman" panose="02020603050405020304" pitchFamily="18" charset="0"/>
                <a:ea typeface="Lato"/>
                <a:cs typeface="Times New Roman" panose="02020603050405020304" pitchFamily="18" charset="0"/>
                <a:sym typeface="Lato"/>
              </a:rPr>
              <a:t> whether or not the customer left the bank.</a:t>
            </a:r>
            <a:endParaRPr sz="2133">
              <a:solidFill>
                <a:schemeClr val="dk1"/>
              </a:solidFill>
              <a:latin typeface="Times New Roman" panose="02020603050405020304" pitchFamily="18" charset="0"/>
              <a:ea typeface="Lato"/>
              <a:cs typeface="Times New Roman" panose="02020603050405020304" pitchFamily="18" charset="0"/>
              <a:sym typeface="Lato"/>
            </a:endParaRPr>
          </a:p>
          <a:p>
            <a:pPr marL="1828754" lvl="2" indent="-440256">
              <a:lnSpc>
                <a:spcPct val="125000"/>
              </a:lnSpc>
              <a:buClr>
                <a:schemeClr val="dk1"/>
              </a:buClr>
              <a:buSzPts val="1600"/>
              <a:buFont typeface="Arial"/>
              <a:buChar char="●"/>
            </a:pPr>
            <a:r>
              <a:rPr lang="en-GB" sz="2133">
                <a:solidFill>
                  <a:schemeClr val="dk1"/>
                </a:solidFill>
                <a:latin typeface="Times New Roman" panose="02020603050405020304" pitchFamily="18" charset="0"/>
                <a:ea typeface="Lato"/>
                <a:cs typeface="Times New Roman" panose="02020603050405020304" pitchFamily="18" charset="0"/>
                <a:sym typeface="Lato"/>
              </a:rPr>
              <a:t>0 represents Retain </a:t>
            </a:r>
            <a:endParaRPr sz="2133">
              <a:solidFill>
                <a:schemeClr val="dk1"/>
              </a:solidFill>
              <a:latin typeface="Times New Roman" panose="02020603050405020304" pitchFamily="18" charset="0"/>
              <a:ea typeface="Lato"/>
              <a:cs typeface="Times New Roman" panose="02020603050405020304" pitchFamily="18" charset="0"/>
              <a:sym typeface="Lato"/>
            </a:endParaRPr>
          </a:p>
          <a:p>
            <a:pPr marL="1828754" lvl="2" indent="-440256">
              <a:lnSpc>
                <a:spcPct val="125000"/>
              </a:lnSpc>
              <a:buClr>
                <a:schemeClr val="dk1"/>
              </a:buClr>
              <a:buSzPts val="1600"/>
              <a:buFont typeface="Arial"/>
              <a:buChar char="●"/>
            </a:pPr>
            <a:r>
              <a:rPr lang="en-GB" sz="2133">
                <a:solidFill>
                  <a:schemeClr val="dk1"/>
                </a:solidFill>
                <a:latin typeface="Times New Roman" panose="02020603050405020304" pitchFamily="18" charset="0"/>
                <a:ea typeface="Lato"/>
                <a:cs typeface="Times New Roman" panose="02020603050405020304" pitchFamily="18" charset="0"/>
                <a:sym typeface="Lato"/>
              </a:rPr>
              <a:t>1 represents Exit</a:t>
            </a:r>
            <a:endParaRPr sz="2133">
              <a:solidFill>
                <a:schemeClr val="dk1"/>
              </a:solidFill>
              <a:latin typeface="Times New Roman" panose="02020603050405020304" pitchFamily="18" charset="0"/>
              <a:ea typeface="Lato"/>
              <a:cs typeface="Times New Roman" panose="02020603050405020304" pitchFamily="18" charset="0"/>
              <a:sym typeface="Lato"/>
            </a:endParaRPr>
          </a:p>
          <a:p>
            <a:pPr marL="609585" indent="-440256">
              <a:lnSpc>
                <a:spcPct val="125000"/>
              </a:lnSpc>
              <a:spcBef>
                <a:spcPts val="1333"/>
              </a:spcBef>
              <a:spcAft>
                <a:spcPts val="1333"/>
              </a:spcAft>
              <a:buClr>
                <a:schemeClr val="dk1"/>
              </a:buClr>
              <a:buSzPts val="1600"/>
              <a:buFont typeface="Arial"/>
              <a:buChar char="➔"/>
            </a:pPr>
            <a:r>
              <a:rPr lang="en-GB" sz="2133" b="1">
                <a:solidFill>
                  <a:schemeClr val="dk1"/>
                </a:solidFill>
                <a:latin typeface="Times New Roman" panose="02020603050405020304" pitchFamily="18" charset="0"/>
                <a:ea typeface="Lato"/>
                <a:cs typeface="Times New Roman" panose="02020603050405020304" pitchFamily="18" charset="0"/>
                <a:sym typeface="Lato"/>
              </a:rPr>
              <a:t>Bank DOJ:</a:t>
            </a:r>
            <a:r>
              <a:rPr lang="en-GB" sz="2133">
                <a:solidFill>
                  <a:schemeClr val="dk1"/>
                </a:solidFill>
                <a:latin typeface="Times New Roman" panose="02020603050405020304" pitchFamily="18" charset="0"/>
                <a:ea typeface="Lato"/>
                <a:cs typeface="Times New Roman" panose="02020603050405020304" pitchFamily="18" charset="0"/>
                <a:sym typeface="Lato"/>
              </a:rPr>
              <a:t> date when the Customer associated/joined  with the bank.</a:t>
            </a:r>
            <a:endParaRPr sz="2133">
              <a:solidFill>
                <a:schemeClr val="dk1"/>
              </a:solidFill>
              <a:latin typeface="Times New Roman" panose="02020603050405020304" pitchFamily="18" charset="0"/>
              <a:ea typeface="Lato"/>
              <a:cs typeface="Times New Roman" panose="02020603050405020304" pitchFamily="18" charset="0"/>
              <a:sym typeface="Lato"/>
            </a:endParaRPr>
          </a:p>
        </p:txBody>
      </p:sp>
      <p:sp>
        <p:nvSpPr>
          <p:cNvPr id="84" name="Google Shape;84;p6"/>
          <p:cNvSpPr txBox="1"/>
          <p:nvPr/>
        </p:nvSpPr>
        <p:spPr>
          <a:xfrm>
            <a:off x="670600" y="769334"/>
            <a:ext cx="10850800" cy="623656"/>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SzPts val="1600"/>
            </a:pPr>
            <a:r>
              <a:rPr lang="en-GB" sz="2133">
                <a:solidFill>
                  <a:schemeClr val="dk1"/>
                </a:solidFill>
                <a:latin typeface="Times New Roman" panose="02020603050405020304" pitchFamily="18" charset="0"/>
                <a:ea typeface="Lato"/>
                <a:cs typeface="Times New Roman" panose="02020603050405020304" pitchFamily="18" charset="0"/>
                <a:sym typeface="Lato"/>
              </a:rPr>
              <a:t>The image above displays details about bank customer  data, including: </a:t>
            </a:r>
            <a:r>
              <a:rPr lang="en-GB" sz="2133" b="1">
                <a:solidFill>
                  <a:schemeClr val="dk1"/>
                </a:solidFill>
                <a:latin typeface="Times New Roman" panose="02020603050405020304" pitchFamily="18" charset="0"/>
                <a:ea typeface="Lato"/>
                <a:cs typeface="Times New Roman" panose="02020603050405020304" pitchFamily="18" charset="0"/>
                <a:sym typeface="Lato"/>
              </a:rPr>
              <a:t>(Cont..)</a:t>
            </a:r>
            <a:endParaRPr sz="2133" b="1">
              <a:solidFill>
                <a:schemeClr val="dk1"/>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0C58-D6DE-AFAA-BE0B-37A8FA9B945F}"/>
              </a:ext>
            </a:extLst>
          </p:cNvPr>
          <p:cNvSpPr>
            <a:spLocks noGrp="1"/>
          </p:cNvSpPr>
          <p:nvPr>
            <p:ph type="title"/>
          </p:nvPr>
        </p:nvSpPr>
        <p:spPr/>
        <p:txBody>
          <a:bodyPr/>
          <a:lstStyle/>
          <a:p>
            <a:pPr>
              <a:buNone/>
            </a:pPr>
            <a:r>
              <a:rPr lang="en-US" sz="2400" b="1" dirty="0">
                <a:latin typeface="Times New Roman" panose="02020603050405020304" pitchFamily="18" charset="0"/>
                <a:cs typeface="Times New Roman" panose="02020603050405020304" pitchFamily="18" charset="0"/>
              </a:rPr>
              <a:t>Introduction to Analytical CRM in Banking</a:t>
            </a:r>
            <a:endParaRPr lang="en-IN" sz="24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918BF6E-8744-488D-C503-05078CE164B1}"/>
              </a:ext>
            </a:extLst>
          </p:cNvPr>
          <p:cNvSpPr>
            <a:spLocks noGrp="1"/>
          </p:cNvSpPr>
          <p:nvPr>
            <p:ph type="body" idx="1"/>
          </p:nvPr>
        </p:nvSpPr>
        <p:spPr/>
        <p:txBody>
          <a:bodyPr/>
          <a:lstStyle/>
          <a:p>
            <a:pPr marL="186262" indent="0">
              <a:buNone/>
            </a:pPr>
            <a:r>
              <a:rPr lang="en-US" sz="2000" b="1" i="0" dirty="0">
                <a:solidFill>
                  <a:srgbClr val="000000"/>
                </a:solidFill>
                <a:effectLst/>
                <a:latin typeface="Times New Roman" panose="02020603050405020304" pitchFamily="18" charset="0"/>
                <a:cs typeface="Times New Roman" panose="02020603050405020304" pitchFamily="18" charset="0"/>
              </a:rPr>
              <a:t>Overview of Analytical CRM</a:t>
            </a:r>
          </a:p>
          <a:p>
            <a:pPr marL="186262" indent="0">
              <a:spcBef>
                <a:spcPts val="1867"/>
              </a:spcBef>
              <a:buNone/>
            </a:pPr>
            <a:r>
              <a:rPr lang="en-US" sz="2000" b="0" i="0" dirty="0">
                <a:solidFill>
                  <a:srgbClr val="000000"/>
                </a:solidFill>
                <a:effectLst/>
                <a:latin typeface="Times New Roman" panose="02020603050405020304" pitchFamily="18" charset="0"/>
                <a:cs typeface="Times New Roman" panose="02020603050405020304" pitchFamily="18" charset="0"/>
              </a:rPr>
              <a:t>Definition: Analytical Customer Relationship Management (CRM) focuses on analyzing customer data to enhance interactions and relationships.</a:t>
            </a:r>
          </a:p>
          <a:p>
            <a:pPr marL="186262" indent="0">
              <a:spcBef>
                <a:spcPts val="1867"/>
              </a:spcBef>
              <a:buNone/>
            </a:pPr>
            <a:r>
              <a:rPr lang="en-US" sz="2000" b="0" i="0" dirty="0">
                <a:solidFill>
                  <a:srgbClr val="000000"/>
                </a:solidFill>
                <a:effectLst/>
                <a:latin typeface="Times New Roman" panose="02020603050405020304" pitchFamily="18" charset="0"/>
                <a:cs typeface="Times New Roman" panose="02020603050405020304" pitchFamily="18" charset="0"/>
              </a:rPr>
              <a:t>Purpose: Aims to improve customer satisfaction and loyalty through data-driven insights.</a:t>
            </a:r>
          </a:p>
          <a:p>
            <a:pPr marL="186262" indent="0">
              <a:spcBef>
                <a:spcPts val="1867"/>
              </a:spcBef>
              <a:buNone/>
            </a:pPr>
            <a:r>
              <a:rPr lang="en-US" sz="2000" b="0" i="0" dirty="0">
                <a:solidFill>
                  <a:srgbClr val="000000"/>
                </a:solidFill>
                <a:effectLst/>
                <a:latin typeface="Times New Roman" panose="02020603050405020304" pitchFamily="18" charset="0"/>
                <a:cs typeface="Times New Roman" panose="02020603050405020304" pitchFamily="18" charset="0"/>
              </a:rPr>
              <a:t>Importance in the Banking Sector</a:t>
            </a:r>
          </a:p>
          <a:p>
            <a:pPr marL="186262" indent="0">
              <a:spcBef>
                <a:spcPts val="1867"/>
              </a:spcBef>
              <a:buNone/>
            </a:pPr>
            <a:r>
              <a:rPr lang="en-US" sz="2000" b="0" i="0" dirty="0">
                <a:solidFill>
                  <a:srgbClr val="000000"/>
                </a:solidFill>
                <a:effectLst/>
                <a:latin typeface="Times New Roman" panose="02020603050405020304" pitchFamily="18" charset="0"/>
                <a:cs typeface="Times New Roman" panose="02020603050405020304" pitchFamily="18" charset="0"/>
              </a:rPr>
              <a:t>Customer Insights: Helps banks understand customer demographics, behaviors, and preferences.</a:t>
            </a:r>
          </a:p>
          <a:p>
            <a:pPr marL="186262"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69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7402-73F4-2494-5D10-22429FC9C2B4}"/>
              </a:ext>
            </a:extLst>
          </p:cNvPr>
          <p:cNvSpPr>
            <a:spLocks noGrp="1"/>
          </p:cNvSpPr>
          <p:nvPr>
            <p:ph type="title"/>
          </p:nvPr>
        </p:nvSpPr>
        <p:spPr/>
        <p:txBody>
          <a:bodyPr/>
          <a:lstStyle/>
          <a:p>
            <a:pPr>
              <a:buNone/>
            </a:pPr>
            <a:r>
              <a:rPr lang="en-IN" sz="2400" b="1" dirty="0">
                <a:latin typeface="Times New Roman" panose="02020603050405020304" pitchFamily="18" charset="0"/>
                <a:cs typeface="Times New Roman" panose="02020603050405020304" pitchFamily="18" charset="0"/>
              </a:rPr>
              <a:t>Customer Data Analysis Techniques</a:t>
            </a:r>
          </a:p>
        </p:txBody>
      </p:sp>
      <p:sp>
        <p:nvSpPr>
          <p:cNvPr id="3" name="Text Placeholder 2">
            <a:extLst>
              <a:ext uri="{FF2B5EF4-FFF2-40B4-BE49-F238E27FC236}">
                <a16:creationId xmlns:a16="http://schemas.microsoft.com/office/drawing/2014/main" id="{F5DEF738-E1E2-40AF-5C71-7967A61DC86C}"/>
              </a:ext>
            </a:extLst>
          </p:cNvPr>
          <p:cNvSpPr>
            <a:spLocks noGrp="1"/>
          </p:cNvSpPr>
          <p:nvPr>
            <p:ph type="body" idx="1"/>
          </p:nvPr>
        </p:nvSpPr>
        <p:spPr>
          <a:xfrm>
            <a:off x="415600" y="1665249"/>
            <a:ext cx="11360800" cy="3940887"/>
          </a:xfrm>
        </p:spPr>
        <p:txBody>
          <a:bodyPr/>
          <a:lstStyle/>
          <a:p>
            <a:r>
              <a:rPr lang="en-IN" sz="2000" dirty="0">
                <a:latin typeface="Times New Roman" panose="02020603050405020304" pitchFamily="18" charset="0"/>
                <a:cs typeface="Times New Roman" panose="02020603050405020304" pitchFamily="18" charset="0"/>
              </a:rPr>
              <a:t>SQL Queries for Data Retrieval </a:t>
            </a:r>
          </a:p>
          <a:p>
            <a:pPr lvl="1"/>
            <a:r>
              <a:rPr lang="en-US" sz="2000" dirty="0">
                <a:effectLst/>
                <a:latin typeface="Times New Roman" panose="02020603050405020304" pitchFamily="18" charset="0"/>
                <a:cs typeface="Times New Roman" panose="02020603050405020304" pitchFamily="18" charset="0"/>
              </a:rPr>
              <a:t>Utilize SQL to extract customer information, such as average income by gender and geography, and churn rates across demographics.</a:t>
            </a:r>
            <a:endParaRPr lang="en-IN" sz="2000" dirty="0">
              <a:latin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cs typeface="Times New Roman" panose="02020603050405020304" pitchFamily="18" charset="0"/>
              </a:rPr>
              <a:t>DAX Formulas for Performance Metrics</a:t>
            </a:r>
          </a:p>
          <a:p>
            <a:pPr lvl="1"/>
            <a:r>
              <a:rPr lang="en-US" sz="2000" b="0" i="0" dirty="0">
                <a:solidFill>
                  <a:srgbClr val="000000"/>
                </a:solidFill>
                <a:effectLst/>
                <a:latin typeface="Times New Roman" panose="02020603050405020304" pitchFamily="18" charset="0"/>
                <a:cs typeface="Times New Roman" panose="02020603050405020304" pitchFamily="18" charset="0"/>
              </a:rPr>
              <a:t>Implement DAX formulas in Power BI to calculate key performance indicators, such as churn rates by gender and the average number of products used by credit card holders.</a:t>
            </a:r>
          </a:p>
          <a:p>
            <a:r>
              <a:rPr lang="en-IN" sz="2000" dirty="0">
                <a:effectLst/>
                <a:latin typeface="Times New Roman" panose="02020603050405020304" pitchFamily="18" charset="0"/>
                <a:cs typeface="Times New Roman" panose="02020603050405020304" pitchFamily="18" charset="0"/>
              </a:rPr>
              <a:t>Data Visualization Tools</a:t>
            </a:r>
            <a:endParaRPr lang="en-IN" sz="2000" dirty="0">
              <a:latin typeface="Times New Roman" panose="02020603050405020304" pitchFamily="18" charset="0"/>
              <a:cs typeface="Times New Roman" panose="02020603050405020304" pitchFamily="18" charset="0"/>
            </a:endParaRPr>
          </a:p>
          <a:p>
            <a:pPr lvl="1"/>
            <a:r>
              <a:rPr lang="en-US" sz="2000" dirty="0">
                <a:effectLst/>
                <a:latin typeface="Times New Roman" panose="02020603050405020304" pitchFamily="18" charset="0"/>
                <a:cs typeface="Times New Roman" panose="02020603050405020304" pitchFamily="18" charset="0"/>
              </a:rPr>
              <a:t>Leverage Power BI and Excel to create visual representations of customer data, including churn analysis by age and geographic location.</a:t>
            </a:r>
            <a:endParaRPr lang="en-I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79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4BCC-96D7-D8F7-AEDE-1D39EC07ED30}"/>
              </a:ext>
            </a:extLst>
          </p:cNvPr>
          <p:cNvSpPr>
            <a:spLocks noGrp="1"/>
          </p:cNvSpPr>
          <p:nvPr>
            <p:ph type="title"/>
          </p:nvPr>
        </p:nvSpPr>
        <p:spPr/>
        <p:txBody>
          <a:bodyPr/>
          <a:lstStyle/>
          <a:p>
            <a:pPr>
              <a:buNone/>
            </a:pPr>
            <a:r>
              <a:rPr lang="en-US" sz="2400" b="1" dirty="0">
                <a:effectLst/>
                <a:latin typeface="Times New Roman" panose="02020603050405020304" pitchFamily="18" charset="0"/>
                <a:cs typeface="Times New Roman" panose="02020603050405020304" pitchFamily="18" charset="0"/>
              </a:rPr>
              <a:t>Churn Analysis by Region</a:t>
            </a:r>
            <a:endParaRPr lang="en-IN" sz="2000" dirty="0"/>
          </a:p>
        </p:txBody>
      </p:sp>
      <p:sp>
        <p:nvSpPr>
          <p:cNvPr id="3" name="Text Placeholder 2">
            <a:extLst>
              <a:ext uri="{FF2B5EF4-FFF2-40B4-BE49-F238E27FC236}">
                <a16:creationId xmlns:a16="http://schemas.microsoft.com/office/drawing/2014/main" id="{C2225200-ECFB-3C65-DE72-A7F2BA0B862A}"/>
              </a:ext>
            </a:extLst>
          </p:cNvPr>
          <p:cNvSpPr>
            <a:spLocks noGrp="1"/>
          </p:cNvSpPr>
          <p:nvPr>
            <p:ph type="body" idx="1"/>
          </p:nvPr>
        </p:nvSpPr>
        <p:spPr>
          <a:xfrm>
            <a:off x="415600" y="1536633"/>
            <a:ext cx="5680400" cy="4555200"/>
          </a:xfrm>
        </p:spPr>
        <p:txBody>
          <a:bodyPr/>
          <a:lstStyle/>
          <a:p>
            <a:pPr algn="just"/>
            <a:r>
              <a:rPr lang="en-US" sz="2000" b="1" dirty="0">
                <a:latin typeface="Times New Roman" panose="02020603050405020304" pitchFamily="18" charset="0"/>
                <a:cs typeface="Times New Roman" panose="02020603050405020304" pitchFamily="18" charset="0"/>
              </a:rPr>
              <a:t>Germany and France</a:t>
            </a:r>
          </a:p>
          <a:p>
            <a:pPr marL="186262" indent="0" algn="just">
              <a:buNone/>
            </a:pPr>
            <a:r>
              <a:rPr lang="en-US" sz="2000" dirty="0">
                <a:latin typeface="Times New Roman" panose="02020603050405020304" pitchFamily="18" charset="0"/>
                <a:cs typeface="Times New Roman" panose="02020603050405020304" pitchFamily="18" charset="0"/>
              </a:rPr>
              <a:t>Both regions show high churn with 814 exited customers in Germany and 810 in France. This indicates a shared need for targeted retention strategies to reduce customer loss.</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Spain</a:t>
            </a:r>
          </a:p>
          <a:p>
            <a:pPr marL="186262" indent="0" algn="just">
              <a:buNone/>
            </a:pPr>
            <a:r>
              <a:rPr lang="en-US" sz="2000" dirty="0">
                <a:latin typeface="Times New Roman" panose="02020603050405020304" pitchFamily="18" charset="0"/>
                <a:cs typeface="Times New Roman" panose="02020603050405020304" pitchFamily="18" charset="0"/>
              </a:rPr>
              <a:t>With 414 exited customers, Spain presents a significant opportunity for improvement in retention efforts.</a:t>
            </a:r>
            <a:endParaRPr lang="en-IN" dirty="0"/>
          </a:p>
        </p:txBody>
      </p:sp>
      <p:pic>
        <p:nvPicPr>
          <p:cNvPr id="5" name="Picture 4">
            <a:extLst>
              <a:ext uri="{FF2B5EF4-FFF2-40B4-BE49-F238E27FC236}">
                <a16:creationId xmlns:a16="http://schemas.microsoft.com/office/drawing/2014/main" id="{8497603A-6F6B-D5E2-AE86-1C1F54286FDC}"/>
              </a:ext>
            </a:extLst>
          </p:cNvPr>
          <p:cNvPicPr>
            <a:picLocks noChangeAspect="1"/>
          </p:cNvPicPr>
          <p:nvPr/>
        </p:nvPicPr>
        <p:blipFill>
          <a:blip r:embed="rId2"/>
          <a:stretch>
            <a:fillRect/>
          </a:stretch>
        </p:blipFill>
        <p:spPr>
          <a:xfrm>
            <a:off x="7226710" y="2540969"/>
            <a:ext cx="4090220" cy="2546527"/>
          </a:xfrm>
          <a:prstGeom prst="rect">
            <a:avLst/>
          </a:prstGeom>
        </p:spPr>
      </p:pic>
    </p:spTree>
    <p:extLst>
      <p:ext uri="{BB962C8B-B14F-4D97-AF65-F5344CB8AC3E}">
        <p14:creationId xmlns:p14="http://schemas.microsoft.com/office/powerpoint/2010/main" val="3015666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271</TotalTime>
  <Words>1138</Words>
  <Application>Microsoft Office PowerPoint</Application>
  <PresentationFormat>Widescreen</PresentationFormat>
  <Paragraphs>105</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Lato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Introduction to Analytical CRM in Banking</vt:lpstr>
      <vt:lpstr>Customer Data Analysis Techniques</vt:lpstr>
      <vt:lpstr>Churn Analysis by Region</vt:lpstr>
      <vt:lpstr>Churn Analysis by Demographics</vt:lpstr>
      <vt:lpstr>Churn Analysis by Demographics</vt:lpstr>
      <vt:lpstr>Churn Analysis by Credit Card</vt:lpstr>
      <vt:lpstr>Customer Segmentation Based on Credit Score</vt:lpstr>
      <vt:lpstr>Customer Retention Strategies</vt:lpstr>
      <vt:lpstr>Dashboard</vt:lpstr>
      <vt:lpstr>Dashboard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Prasoon Bisht</dc:creator>
  <cp:lastModifiedBy>Prasoon Bisht</cp:lastModifiedBy>
  <cp:revision>14</cp:revision>
  <dcterms:created xsi:type="dcterms:W3CDTF">2025-02-19T18:00:12Z</dcterms:created>
  <dcterms:modified xsi:type="dcterms:W3CDTF">2025-02-24T07:36:07Z</dcterms:modified>
</cp:coreProperties>
</file>