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4" r:id="rId15"/>
    <p:sldId id="270" r:id="rId16"/>
    <p:sldId id="278" r:id="rId17"/>
    <p:sldId id="279" r:id="rId18"/>
    <p:sldId id="280" r:id="rId19"/>
    <p:sldId id="276" r:id="rId20"/>
    <p:sldId id="281" r:id="rId21"/>
    <p:sldId id="271" r:id="rId22"/>
    <p:sldId id="272"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courses\trainity\Bank%20Loan%20Case%20Study\work%20-bank%20loan%20case\merged_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courses\trainity\Bank%20Loan%20Case%20Study\work%20-bank%20loan%20case\merged_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courses\trainity\Bank%20Loan%20Case%20Study\work%20-bank%20loan%20case\merged_data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courses\trainity\Bank%20Loan%20Case%20Study\work%20-bank%20loan%20case\merged_data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courses\trainity\Bank%20Loan%20Case%20Study\work%20-bank%20loan%20case\merged_datase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[merged_dataset.xlsx]analysis!PivotTable2</c:name>
    <c:fmtId val="5"/>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Contract</a:t>
            </a:r>
            <a:r>
              <a:rPr lang="en-IN" baseline="0"/>
              <a:t> type vs Target</a:t>
            </a:r>
            <a:endParaRPr lang="en-I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analysis!$G$4:$G$5</c:f>
              <c:strCache>
                <c:ptCount val="1"/>
                <c:pt idx="0">
                  <c:v>0</c:v>
                </c:pt>
              </c:strCache>
            </c:strRef>
          </c:tx>
          <c:spPr>
            <a:solidFill>
              <a:schemeClr val="accent1"/>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analysis!$F$6:$F$8</c:f>
              <c:strCache>
                <c:ptCount val="2"/>
                <c:pt idx="0">
                  <c:v>Cash loans</c:v>
                </c:pt>
                <c:pt idx="1">
                  <c:v>Revolving loans</c:v>
                </c:pt>
              </c:strCache>
            </c:strRef>
          </c:cat>
          <c:val>
            <c:numRef>
              <c:f>analysis!$G$6:$G$8</c:f>
              <c:numCache>
                <c:formatCode>0.00%</c:formatCode>
                <c:ptCount val="2"/>
                <c:pt idx="0">
                  <c:v>0.80968494749124853</c:v>
                </c:pt>
                <c:pt idx="1">
                  <c:v>5.4064566316608324E-2</c:v>
                </c:pt>
              </c:numCache>
            </c:numRef>
          </c:val>
          <c:extLst>
            <c:ext xmlns:c16="http://schemas.microsoft.com/office/drawing/2014/chart" uri="{C3380CC4-5D6E-409C-BE32-E72D297353CC}">
              <c16:uniqueId val="{00000000-89D1-4B1B-B92E-8B3C45ABC3AB}"/>
            </c:ext>
          </c:extLst>
        </c:ser>
        <c:ser>
          <c:idx val="1"/>
          <c:order val="1"/>
          <c:tx>
            <c:strRef>
              <c:f>analysis!$H$4:$H$5</c:f>
              <c:strCache>
                <c:ptCount val="1"/>
                <c:pt idx="0">
                  <c:v>1</c:v>
                </c:pt>
              </c:strCache>
            </c:strRef>
          </c:tx>
          <c:spPr>
            <a:solidFill>
              <a:schemeClr val="accent2"/>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analysis!$F$6:$F$8</c:f>
              <c:strCache>
                <c:ptCount val="2"/>
                <c:pt idx="0">
                  <c:v>Cash loans</c:v>
                </c:pt>
                <c:pt idx="1">
                  <c:v>Revolving loans</c:v>
                </c:pt>
              </c:strCache>
            </c:strRef>
          </c:cat>
          <c:val>
            <c:numRef>
              <c:f>analysis!$H$6:$H$8</c:f>
              <c:numCache>
                <c:formatCode>0.00%</c:formatCode>
                <c:ptCount val="2"/>
                <c:pt idx="0">
                  <c:v>0.13169972773239985</c:v>
                </c:pt>
                <c:pt idx="1">
                  <c:v>4.5507584597432905E-3</c:v>
                </c:pt>
              </c:numCache>
            </c:numRef>
          </c:val>
          <c:extLst>
            <c:ext xmlns:c16="http://schemas.microsoft.com/office/drawing/2014/chart" uri="{C3380CC4-5D6E-409C-BE32-E72D297353CC}">
              <c16:uniqueId val="{00000001-89D1-4B1B-B92E-8B3C45ABC3AB}"/>
            </c:ext>
          </c:extLst>
        </c:ser>
        <c:dLbls>
          <c:dLblPos val="outEnd"/>
          <c:showLegendKey val="0"/>
          <c:showVal val="1"/>
          <c:showCatName val="0"/>
          <c:showSerName val="0"/>
          <c:showPercent val="0"/>
          <c:showBubbleSize val="0"/>
        </c:dLbls>
        <c:gapWidth val="444"/>
        <c:overlap val="-90"/>
        <c:axId val="157412272"/>
        <c:axId val="81552560"/>
      </c:barChart>
      <c:catAx>
        <c:axId val="157412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81552560"/>
        <c:crosses val="autoZero"/>
        <c:auto val="1"/>
        <c:lblAlgn val="ctr"/>
        <c:lblOffset val="100"/>
        <c:noMultiLvlLbl val="0"/>
      </c:catAx>
      <c:valAx>
        <c:axId val="81552560"/>
        <c:scaling>
          <c:orientation val="minMax"/>
        </c:scaling>
        <c:delete val="1"/>
        <c:axPos val="l"/>
        <c:numFmt formatCode="0.00%" sourceLinked="1"/>
        <c:majorTickMark val="none"/>
        <c:minorTickMark val="none"/>
        <c:tickLblPos val="nextTo"/>
        <c:crossAx val="157412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[merged_dataset.xlsx]analysis!PivotTable3</c:name>
    <c:fmtId val="6"/>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Distribution</a:t>
            </a:r>
            <a:r>
              <a:rPr lang="en-IN" baseline="0"/>
              <a:t> of purpose of loan with target</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analysis!$G$15:$G$16</c:f>
              <c:strCache>
                <c:ptCount val="1"/>
                <c:pt idx="0">
                  <c:v>0</c:v>
                </c:pt>
              </c:strCache>
            </c:strRef>
          </c:tx>
          <c:spPr>
            <a:solidFill>
              <a:schemeClr val="accent1"/>
            </a:solidFill>
            <a:ln>
              <a:noFill/>
            </a:ln>
            <a:effectLst/>
          </c:spPr>
          <c:invertIfNegative val="0"/>
          <c:cat>
            <c:strRef>
              <c:f>analysis!$F$17:$F$40</c:f>
              <c:strCache>
                <c:ptCount val="23"/>
                <c:pt idx="0">
                  <c:v>Building a house or an annex</c:v>
                </c:pt>
                <c:pt idx="1">
                  <c:v>Business development</c:v>
                </c:pt>
                <c:pt idx="2">
                  <c:v>Buying a garage</c:v>
                </c:pt>
                <c:pt idx="3">
                  <c:v>Buying a holiday home / land</c:v>
                </c:pt>
                <c:pt idx="4">
                  <c:v>Buying a home</c:v>
                </c:pt>
                <c:pt idx="5">
                  <c:v>Buying a new car</c:v>
                </c:pt>
                <c:pt idx="6">
                  <c:v>Buying a used car</c:v>
                </c:pt>
                <c:pt idx="7">
                  <c:v>Car repairs</c:v>
                </c:pt>
                <c:pt idx="8">
                  <c:v>Education</c:v>
                </c:pt>
                <c:pt idx="9">
                  <c:v>Everyday expenses</c:v>
                </c:pt>
                <c:pt idx="10">
                  <c:v>Furniture</c:v>
                </c:pt>
                <c:pt idx="11">
                  <c:v>Gasification / water supply</c:v>
                </c:pt>
                <c:pt idx="12">
                  <c:v>Hobby</c:v>
                </c:pt>
                <c:pt idx="13">
                  <c:v>Journey</c:v>
                </c:pt>
                <c:pt idx="14">
                  <c:v>Medicine</c:v>
                </c:pt>
                <c:pt idx="15">
                  <c:v>Money for a third person</c:v>
                </c:pt>
                <c:pt idx="16">
                  <c:v>Other</c:v>
                </c:pt>
                <c:pt idx="17">
                  <c:v>Payments on other loans</c:v>
                </c:pt>
                <c:pt idx="18">
                  <c:v>Purchase of electronic equipment</c:v>
                </c:pt>
                <c:pt idx="19">
                  <c:v>Refusal to name the goal</c:v>
                </c:pt>
                <c:pt idx="20">
                  <c:v>Repairs</c:v>
                </c:pt>
                <c:pt idx="21">
                  <c:v>Urgent needs</c:v>
                </c:pt>
                <c:pt idx="22">
                  <c:v>Wedding / gift / holiday</c:v>
                </c:pt>
              </c:strCache>
            </c:strRef>
          </c:cat>
          <c:val>
            <c:numRef>
              <c:f>analysis!$G$17:$G$40</c:f>
              <c:numCache>
                <c:formatCode>0.00%</c:formatCode>
                <c:ptCount val="23"/>
                <c:pt idx="0">
                  <c:v>3.5161415791520809E-2</c:v>
                </c:pt>
                <c:pt idx="1">
                  <c:v>5.6787242318164137E-3</c:v>
                </c:pt>
                <c:pt idx="2">
                  <c:v>2.06145468689226E-3</c:v>
                </c:pt>
                <c:pt idx="3">
                  <c:v>7.1761960326721117E-3</c:v>
                </c:pt>
                <c:pt idx="4">
                  <c:v>1.1085180863477246E-2</c:v>
                </c:pt>
                <c:pt idx="5">
                  <c:v>1.5130299494360171E-2</c:v>
                </c:pt>
                <c:pt idx="6">
                  <c:v>3.980941267989109E-2</c:v>
                </c:pt>
                <c:pt idx="7">
                  <c:v>1.0365616491637496E-2</c:v>
                </c:pt>
                <c:pt idx="8">
                  <c:v>2.0847919097627381E-2</c:v>
                </c:pt>
                <c:pt idx="9">
                  <c:v>2.987164527421237E-2</c:v>
                </c:pt>
                <c:pt idx="10">
                  <c:v>9.7432905484247379E-3</c:v>
                </c:pt>
                <c:pt idx="11">
                  <c:v>2.6059898872034227E-3</c:v>
                </c:pt>
                <c:pt idx="12">
                  <c:v>6.0287825748735896E-4</c:v>
                </c:pt>
                <c:pt idx="13">
                  <c:v>1.5966549980552313E-2</c:v>
                </c:pt>
                <c:pt idx="14">
                  <c:v>2.2831583041618048E-2</c:v>
                </c:pt>
                <c:pt idx="15">
                  <c:v>2.7226760015558151E-4</c:v>
                </c:pt>
                <c:pt idx="16">
                  <c:v>0.19179307662388176</c:v>
                </c:pt>
                <c:pt idx="17">
                  <c:v>2.2073123298327498E-2</c:v>
                </c:pt>
                <c:pt idx="18">
                  <c:v>1.3457798521975884E-2</c:v>
                </c:pt>
                <c:pt idx="19">
                  <c:v>1.7502917152858809E-4</c:v>
                </c:pt>
                <c:pt idx="20">
                  <c:v>0.29434072345390899</c:v>
                </c:pt>
                <c:pt idx="21">
                  <c:v>0.10105017502917153</c:v>
                </c:pt>
                <c:pt idx="22">
                  <c:v>1.1649163749513807E-2</c:v>
                </c:pt>
              </c:numCache>
            </c:numRef>
          </c:val>
          <c:extLst>
            <c:ext xmlns:c16="http://schemas.microsoft.com/office/drawing/2014/chart" uri="{C3380CC4-5D6E-409C-BE32-E72D297353CC}">
              <c16:uniqueId val="{00000000-B58F-4908-BB97-478898D8E6ED}"/>
            </c:ext>
          </c:extLst>
        </c:ser>
        <c:ser>
          <c:idx val="1"/>
          <c:order val="1"/>
          <c:tx>
            <c:strRef>
              <c:f>analysis!$H$15:$H$16</c:f>
              <c:strCache>
                <c:ptCount val="1"/>
                <c:pt idx="0">
                  <c:v>1</c:v>
                </c:pt>
              </c:strCache>
            </c:strRef>
          </c:tx>
          <c:spPr>
            <a:solidFill>
              <a:schemeClr val="accent2"/>
            </a:solidFill>
            <a:ln>
              <a:noFill/>
            </a:ln>
            <a:effectLst/>
          </c:spPr>
          <c:invertIfNegative val="0"/>
          <c:cat>
            <c:strRef>
              <c:f>analysis!$F$17:$F$40</c:f>
              <c:strCache>
                <c:ptCount val="23"/>
                <c:pt idx="0">
                  <c:v>Building a house or an annex</c:v>
                </c:pt>
                <c:pt idx="1">
                  <c:v>Business development</c:v>
                </c:pt>
                <c:pt idx="2">
                  <c:v>Buying a garage</c:v>
                </c:pt>
                <c:pt idx="3">
                  <c:v>Buying a holiday home / land</c:v>
                </c:pt>
                <c:pt idx="4">
                  <c:v>Buying a home</c:v>
                </c:pt>
                <c:pt idx="5">
                  <c:v>Buying a new car</c:v>
                </c:pt>
                <c:pt idx="6">
                  <c:v>Buying a used car</c:v>
                </c:pt>
                <c:pt idx="7">
                  <c:v>Car repairs</c:v>
                </c:pt>
                <c:pt idx="8">
                  <c:v>Education</c:v>
                </c:pt>
                <c:pt idx="9">
                  <c:v>Everyday expenses</c:v>
                </c:pt>
                <c:pt idx="10">
                  <c:v>Furniture</c:v>
                </c:pt>
                <c:pt idx="11">
                  <c:v>Gasification / water supply</c:v>
                </c:pt>
                <c:pt idx="12">
                  <c:v>Hobby</c:v>
                </c:pt>
                <c:pt idx="13">
                  <c:v>Journey</c:v>
                </c:pt>
                <c:pt idx="14">
                  <c:v>Medicine</c:v>
                </c:pt>
                <c:pt idx="15">
                  <c:v>Money for a third person</c:v>
                </c:pt>
                <c:pt idx="16">
                  <c:v>Other</c:v>
                </c:pt>
                <c:pt idx="17">
                  <c:v>Payments on other loans</c:v>
                </c:pt>
                <c:pt idx="18">
                  <c:v>Purchase of electronic equipment</c:v>
                </c:pt>
                <c:pt idx="19">
                  <c:v>Refusal to name the goal</c:v>
                </c:pt>
                <c:pt idx="20">
                  <c:v>Repairs</c:v>
                </c:pt>
                <c:pt idx="21">
                  <c:v>Urgent needs</c:v>
                </c:pt>
                <c:pt idx="22">
                  <c:v>Wedding / gift / holiday</c:v>
                </c:pt>
              </c:strCache>
            </c:strRef>
          </c:cat>
          <c:val>
            <c:numRef>
              <c:f>analysis!$H$17:$H$40</c:f>
              <c:numCache>
                <c:formatCode>0.00%</c:formatCode>
                <c:ptCount val="23"/>
                <c:pt idx="0">
                  <c:v>5.892648774795799E-3</c:v>
                </c:pt>
                <c:pt idx="1">
                  <c:v>8.9459354336833921E-4</c:v>
                </c:pt>
                <c:pt idx="2">
                  <c:v>1.1668611435239207E-4</c:v>
                </c:pt>
                <c:pt idx="3">
                  <c:v>1.0112796577207313E-3</c:v>
                </c:pt>
                <c:pt idx="4">
                  <c:v>1.5363671723064955E-3</c:v>
                </c:pt>
                <c:pt idx="5">
                  <c:v>1.5558148580318942E-3</c:v>
                </c:pt>
                <c:pt idx="6">
                  <c:v>6.0093348891481916E-3</c:v>
                </c:pt>
                <c:pt idx="7">
                  <c:v>2.4115130299494358E-3</c:v>
                </c:pt>
                <c:pt idx="8">
                  <c:v>2.35316997277324E-3</c:v>
                </c:pt>
                <c:pt idx="9">
                  <c:v>3.8895371450797353E-3</c:v>
                </c:pt>
                <c:pt idx="10">
                  <c:v>1.5752625437572929E-3</c:v>
                </c:pt>
                <c:pt idx="11">
                  <c:v>8.5569817191754184E-4</c:v>
                </c:pt>
                <c:pt idx="12">
                  <c:v>1.7502917152858809E-4</c:v>
                </c:pt>
                <c:pt idx="13">
                  <c:v>2.0225593154414626E-3</c:v>
                </c:pt>
                <c:pt idx="14">
                  <c:v>4.0451186308829252E-3</c:v>
                </c:pt>
                <c:pt idx="15">
                  <c:v>5.8343057176196036E-5</c:v>
                </c:pt>
                <c:pt idx="16">
                  <c:v>2.9307662388175806E-2</c:v>
                </c:pt>
                <c:pt idx="17">
                  <c:v>4.3757292882147022E-3</c:v>
                </c:pt>
                <c:pt idx="18">
                  <c:v>2.0420070011668611E-3</c:v>
                </c:pt>
                <c:pt idx="19">
                  <c:v>5.8343057176196036E-5</c:v>
                </c:pt>
                <c:pt idx="20">
                  <c:v>4.5760404511863091E-2</c:v>
                </c:pt>
                <c:pt idx="21">
                  <c:v>1.8669778296382729E-2</c:v>
                </c:pt>
                <c:pt idx="22">
                  <c:v>1.6336056009334889E-3</c:v>
                </c:pt>
              </c:numCache>
            </c:numRef>
          </c:val>
          <c:extLst>
            <c:ext xmlns:c16="http://schemas.microsoft.com/office/drawing/2014/chart" uri="{C3380CC4-5D6E-409C-BE32-E72D297353CC}">
              <c16:uniqueId val="{00000001-B58F-4908-BB97-478898D8E6ED}"/>
            </c:ext>
          </c:extLst>
        </c:ser>
        <c:dLbls>
          <c:showLegendKey val="0"/>
          <c:showVal val="0"/>
          <c:showCatName val="0"/>
          <c:showSerName val="0"/>
          <c:showPercent val="0"/>
          <c:showBubbleSize val="0"/>
        </c:dLbls>
        <c:gapWidth val="444"/>
        <c:overlap val="-90"/>
        <c:axId val="353363520"/>
        <c:axId val="79855616"/>
      </c:barChart>
      <c:catAx>
        <c:axId val="353363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79855616"/>
        <c:crosses val="autoZero"/>
        <c:auto val="1"/>
        <c:lblAlgn val="ctr"/>
        <c:lblOffset val="100"/>
        <c:noMultiLvlLbl val="0"/>
      </c:catAx>
      <c:valAx>
        <c:axId val="79855616"/>
        <c:scaling>
          <c:orientation val="minMax"/>
        </c:scaling>
        <c:delete val="1"/>
        <c:axPos val="l"/>
        <c:numFmt formatCode="0.00%" sourceLinked="1"/>
        <c:majorTickMark val="none"/>
        <c:minorTickMark val="none"/>
        <c:tickLblPos val="nextTo"/>
        <c:crossAx val="3533635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[merged_dataset.xlsx]analysis!PivotTable5</c:name>
    <c:fmtId val="5"/>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Amount of loan credited for different purposes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analysis!$G$46</c:f>
              <c:strCache>
                <c:ptCount val="1"/>
                <c:pt idx="0">
                  <c:v>Total</c:v>
                </c:pt>
              </c:strCache>
            </c:strRef>
          </c:tx>
          <c:spPr>
            <a:solidFill>
              <a:schemeClr val="accent1"/>
            </a:solidFill>
            <a:ln>
              <a:noFill/>
            </a:ln>
            <a:effectLst/>
          </c:spPr>
          <c:invertIfNegative val="0"/>
          <c:cat>
            <c:strRef>
              <c:f>analysis!$F$47:$F$70</c:f>
              <c:strCache>
                <c:ptCount val="23"/>
                <c:pt idx="0">
                  <c:v>Building a house or an annex</c:v>
                </c:pt>
                <c:pt idx="1">
                  <c:v>Business development</c:v>
                </c:pt>
                <c:pt idx="2">
                  <c:v>Buying a garage</c:v>
                </c:pt>
                <c:pt idx="3">
                  <c:v>Buying a holiday home / land</c:v>
                </c:pt>
                <c:pt idx="4">
                  <c:v>Buying a home</c:v>
                </c:pt>
                <c:pt idx="5">
                  <c:v>Buying a new car</c:v>
                </c:pt>
                <c:pt idx="6">
                  <c:v>Buying a used car</c:v>
                </c:pt>
                <c:pt idx="7">
                  <c:v>Car repairs</c:v>
                </c:pt>
                <c:pt idx="8">
                  <c:v>Education</c:v>
                </c:pt>
                <c:pt idx="9">
                  <c:v>Everyday expenses</c:v>
                </c:pt>
                <c:pt idx="10">
                  <c:v>Furniture</c:v>
                </c:pt>
                <c:pt idx="11">
                  <c:v>Gasification / water supply</c:v>
                </c:pt>
                <c:pt idx="12">
                  <c:v>Hobby</c:v>
                </c:pt>
                <c:pt idx="13">
                  <c:v>Journey</c:v>
                </c:pt>
                <c:pt idx="14">
                  <c:v>Medicine</c:v>
                </c:pt>
                <c:pt idx="15">
                  <c:v>Money for a third person</c:v>
                </c:pt>
                <c:pt idx="16">
                  <c:v>Other</c:v>
                </c:pt>
                <c:pt idx="17">
                  <c:v>Payments on other loans</c:v>
                </c:pt>
                <c:pt idx="18">
                  <c:v>Purchase of electronic equipment</c:v>
                </c:pt>
                <c:pt idx="19">
                  <c:v>Refusal to name the goal</c:v>
                </c:pt>
                <c:pt idx="20">
                  <c:v>Repairs</c:v>
                </c:pt>
                <c:pt idx="21">
                  <c:v>Urgent needs</c:v>
                </c:pt>
                <c:pt idx="22">
                  <c:v>Wedding / gift / holiday</c:v>
                </c:pt>
              </c:strCache>
            </c:strRef>
          </c:cat>
          <c:val>
            <c:numRef>
              <c:f>analysis!$G$47:$G$70</c:f>
              <c:numCache>
                <c:formatCode>0.00%</c:formatCode>
                <c:ptCount val="23"/>
                <c:pt idx="0">
                  <c:v>4.3767715668437845E-2</c:v>
                </c:pt>
                <c:pt idx="1">
                  <c:v>7.1484494006413789E-3</c:v>
                </c:pt>
                <c:pt idx="2">
                  <c:v>2.5650742752207248E-3</c:v>
                </c:pt>
                <c:pt idx="3">
                  <c:v>9.6027270050256797E-3</c:v>
                </c:pt>
                <c:pt idx="4">
                  <c:v>1.3176408201956043E-2</c:v>
                </c:pt>
                <c:pt idx="5">
                  <c:v>1.9294309898183887E-2</c:v>
                </c:pt>
                <c:pt idx="6">
                  <c:v>4.7479299854705163E-2</c:v>
                </c:pt>
                <c:pt idx="7">
                  <c:v>1.1669466642941405E-2</c:v>
                </c:pt>
                <c:pt idx="8">
                  <c:v>2.1683737616770848E-2</c:v>
                </c:pt>
                <c:pt idx="9">
                  <c:v>3.3689626175267509E-2</c:v>
                </c:pt>
                <c:pt idx="10">
                  <c:v>1.0509184819135287E-2</c:v>
                </c:pt>
                <c:pt idx="11">
                  <c:v>2.9909835499622398E-3</c:v>
                </c:pt>
                <c:pt idx="12">
                  <c:v>8.9201339944275241E-4</c:v>
                </c:pt>
                <c:pt idx="13">
                  <c:v>1.9525712100585981E-2</c:v>
                </c:pt>
                <c:pt idx="14">
                  <c:v>2.594606496314494E-2</c:v>
                </c:pt>
                <c:pt idx="15">
                  <c:v>3.3499329583439177E-4</c:v>
                </c:pt>
                <c:pt idx="16">
                  <c:v>0.22284264397446191</c:v>
                </c:pt>
                <c:pt idx="17">
                  <c:v>2.662478832907272E-2</c:v>
                </c:pt>
                <c:pt idx="18">
                  <c:v>1.4905320773000549E-2</c:v>
                </c:pt>
                <c:pt idx="19">
                  <c:v>2.2351122323893612E-4</c:v>
                </c:pt>
                <c:pt idx="20">
                  <c:v>0.34845970373738988</c:v>
                </c:pt>
                <c:pt idx="21">
                  <c:v>0.1043979479167695</c:v>
                </c:pt>
                <c:pt idx="22">
                  <c:v>1.2270317178810452E-2</c:v>
                </c:pt>
              </c:numCache>
            </c:numRef>
          </c:val>
          <c:extLst>
            <c:ext xmlns:c16="http://schemas.microsoft.com/office/drawing/2014/chart" uri="{C3380CC4-5D6E-409C-BE32-E72D297353CC}">
              <c16:uniqueId val="{00000000-FA59-4938-88EE-17A8C1B08BBA}"/>
            </c:ext>
          </c:extLst>
        </c:ser>
        <c:dLbls>
          <c:showLegendKey val="0"/>
          <c:showVal val="0"/>
          <c:showCatName val="0"/>
          <c:showSerName val="0"/>
          <c:showPercent val="0"/>
          <c:showBubbleSize val="0"/>
        </c:dLbls>
        <c:gapWidth val="444"/>
        <c:overlap val="-90"/>
        <c:axId val="348579344"/>
        <c:axId val="246245040"/>
      </c:barChart>
      <c:catAx>
        <c:axId val="348579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46245040"/>
        <c:crosses val="autoZero"/>
        <c:auto val="1"/>
        <c:lblAlgn val="ctr"/>
        <c:lblOffset val="100"/>
        <c:noMultiLvlLbl val="0"/>
      </c:catAx>
      <c:valAx>
        <c:axId val="246245040"/>
        <c:scaling>
          <c:orientation val="minMax"/>
        </c:scaling>
        <c:delete val="1"/>
        <c:axPos val="l"/>
        <c:numFmt formatCode="0.00%" sourceLinked="1"/>
        <c:majorTickMark val="none"/>
        <c:minorTickMark val="none"/>
        <c:tickLblPos val="nextTo"/>
        <c:crossAx val="348579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[merged_dataset.xlsx]analysis!PivotTable1</c:name>
    <c:fmtId val="4"/>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previous</a:t>
            </a:r>
            <a:r>
              <a:rPr lang="en-IN" baseline="0"/>
              <a:t> and current average amount credit for Target 0 in different income interval</a:t>
            </a:r>
            <a:endParaRPr lang="en-I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analysis!$G$92:$G$94</c:f>
              <c:strCache>
                <c:ptCount val="1"/>
                <c:pt idx="0">
                  <c:v>0 - Sum of AMT_CREDIT_y</c:v>
                </c:pt>
              </c:strCache>
            </c:strRef>
          </c:tx>
          <c:spPr>
            <a:solidFill>
              <a:schemeClr val="accent1"/>
            </a:solidFill>
            <a:ln>
              <a:noFill/>
            </a:ln>
            <a:effectLst/>
          </c:spPr>
          <c:invertIfNegative val="0"/>
          <c:cat>
            <c:strRef>
              <c:f>analysis!$F$95:$F$106</c:f>
              <c:strCache>
                <c:ptCount val="11"/>
                <c:pt idx="0">
                  <c:v>0 - 50 K</c:v>
                </c:pt>
                <c:pt idx="1">
                  <c:v>50 K - 1 Lacs</c:v>
                </c:pt>
                <c:pt idx="2">
                  <c:v>1 Lacs - 1.5 Lacs </c:v>
                </c:pt>
                <c:pt idx="3">
                  <c:v>1.5 Lacs - 2 Lacs</c:v>
                </c:pt>
                <c:pt idx="4">
                  <c:v>2 Lacs - 2.5 Lacs </c:v>
                </c:pt>
                <c:pt idx="5">
                  <c:v>2.5 Lacs - 3 Lacs</c:v>
                </c:pt>
                <c:pt idx="6">
                  <c:v>3 Lacs - 3.5 Lacs</c:v>
                </c:pt>
                <c:pt idx="7">
                  <c:v>3.5 Lacs - 4 Lacs </c:v>
                </c:pt>
                <c:pt idx="8">
                  <c:v>4 Lacs - 4.5 Lacs </c:v>
                </c:pt>
                <c:pt idx="9">
                  <c:v>4.5 Lacs - 5 Lacs</c:v>
                </c:pt>
                <c:pt idx="10">
                  <c:v>5 Lacs and above</c:v>
                </c:pt>
              </c:strCache>
            </c:strRef>
          </c:cat>
          <c:val>
            <c:numRef>
              <c:f>analysis!$G$95:$G$106</c:f>
              <c:numCache>
                <c:formatCode>0.00%</c:formatCode>
                <c:ptCount val="11"/>
                <c:pt idx="0">
                  <c:v>2.0156875808191861E-3</c:v>
                </c:pt>
                <c:pt idx="1">
                  <c:v>7.3078892099077128E-2</c:v>
                </c:pt>
                <c:pt idx="2">
                  <c:v>0.20956324282694197</c:v>
                </c:pt>
                <c:pt idx="3">
                  <c:v>0.21764336673453089</c:v>
                </c:pt>
                <c:pt idx="4">
                  <c:v>0.22971402543257663</c:v>
                </c:pt>
                <c:pt idx="5">
                  <c:v>9.8550803668726122E-2</c:v>
                </c:pt>
                <c:pt idx="6">
                  <c:v>5.9623491859810793E-2</c:v>
                </c:pt>
                <c:pt idx="7">
                  <c:v>4.2479986002018029E-2</c:v>
                </c:pt>
                <c:pt idx="8">
                  <c:v>3.4841734058238635E-2</c:v>
                </c:pt>
                <c:pt idx="9">
                  <c:v>4.6901748265550693E-3</c:v>
                </c:pt>
                <c:pt idx="10">
                  <c:v>2.7798594910705465E-2</c:v>
                </c:pt>
              </c:numCache>
            </c:numRef>
          </c:val>
          <c:extLst>
            <c:ext xmlns:c16="http://schemas.microsoft.com/office/drawing/2014/chart" uri="{C3380CC4-5D6E-409C-BE32-E72D297353CC}">
              <c16:uniqueId val="{00000000-08AE-4DA9-A301-8083C45204B0}"/>
            </c:ext>
          </c:extLst>
        </c:ser>
        <c:ser>
          <c:idx val="1"/>
          <c:order val="1"/>
          <c:tx>
            <c:strRef>
              <c:f>analysis!$H$92:$H$94</c:f>
              <c:strCache>
                <c:ptCount val="1"/>
                <c:pt idx="0">
                  <c:v>0 - Sum of AMT_CREDIT_x</c:v>
                </c:pt>
              </c:strCache>
            </c:strRef>
          </c:tx>
          <c:spPr>
            <a:solidFill>
              <a:schemeClr val="accent2"/>
            </a:solidFill>
            <a:ln>
              <a:noFill/>
            </a:ln>
            <a:effectLst/>
          </c:spPr>
          <c:invertIfNegative val="0"/>
          <c:cat>
            <c:strRef>
              <c:f>analysis!$F$95:$F$106</c:f>
              <c:strCache>
                <c:ptCount val="11"/>
                <c:pt idx="0">
                  <c:v>0 - 50 K</c:v>
                </c:pt>
                <c:pt idx="1">
                  <c:v>50 K - 1 Lacs</c:v>
                </c:pt>
                <c:pt idx="2">
                  <c:v>1 Lacs - 1.5 Lacs </c:v>
                </c:pt>
                <c:pt idx="3">
                  <c:v>1.5 Lacs - 2 Lacs</c:v>
                </c:pt>
                <c:pt idx="4">
                  <c:v>2 Lacs - 2.5 Lacs </c:v>
                </c:pt>
                <c:pt idx="5">
                  <c:v>2.5 Lacs - 3 Lacs</c:v>
                </c:pt>
                <c:pt idx="6">
                  <c:v>3 Lacs - 3.5 Lacs</c:v>
                </c:pt>
                <c:pt idx="7">
                  <c:v>3.5 Lacs - 4 Lacs </c:v>
                </c:pt>
                <c:pt idx="8">
                  <c:v>4 Lacs - 4.5 Lacs </c:v>
                </c:pt>
                <c:pt idx="9">
                  <c:v>4.5 Lacs - 5 Lacs</c:v>
                </c:pt>
                <c:pt idx="10">
                  <c:v>5 Lacs and above</c:v>
                </c:pt>
              </c:strCache>
            </c:strRef>
          </c:cat>
          <c:val>
            <c:numRef>
              <c:f>analysis!$H$95:$H$106</c:f>
              <c:numCache>
                <c:formatCode>0.00%</c:formatCode>
                <c:ptCount val="11"/>
                <c:pt idx="0">
                  <c:v>1.8042114147934964E-3</c:v>
                </c:pt>
                <c:pt idx="1">
                  <c:v>7.9006208409015496E-2</c:v>
                </c:pt>
                <c:pt idx="2">
                  <c:v>0.21978284114406177</c:v>
                </c:pt>
                <c:pt idx="3">
                  <c:v>0.22743176372400536</c:v>
                </c:pt>
                <c:pt idx="4">
                  <c:v>0.22193154926634118</c:v>
                </c:pt>
                <c:pt idx="5">
                  <c:v>9.9348247931165798E-2</c:v>
                </c:pt>
                <c:pt idx="6">
                  <c:v>5.4678966137045155E-2</c:v>
                </c:pt>
                <c:pt idx="7">
                  <c:v>4.0250245584183726E-2</c:v>
                </c:pt>
                <c:pt idx="8">
                  <c:v>3.0771440957835978E-2</c:v>
                </c:pt>
                <c:pt idx="9">
                  <c:v>3.531804349611352E-3</c:v>
                </c:pt>
                <c:pt idx="10">
                  <c:v>2.1462721081940712E-2</c:v>
                </c:pt>
              </c:numCache>
            </c:numRef>
          </c:val>
          <c:extLst>
            <c:ext xmlns:c16="http://schemas.microsoft.com/office/drawing/2014/chart" uri="{C3380CC4-5D6E-409C-BE32-E72D297353CC}">
              <c16:uniqueId val="{00000001-08AE-4DA9-A301-8083C45204B0}"/>
            </c:ext>
          </c:extLst>
        </c:ser>
        <c:dLbls>
          <c:showLegendKey val="0"/>
          <c:showVal val="0"/>
          <c:showCatName val="0"/>
          <c:showSerName val="0"/>
          <c:showPercent val="0"/>
          <c:showBubbleSize val="0"/>
        </c:dLbls>
        <c:gapWidth val="444"/>
        <c:overlap val="-90"/>
        <c:axId val="116904703"/>
        <c:axId val="456046399"/>
      </c:barChart>
      <c:catAx>
        <c:axId val="116904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56046399"/>
        <c:crosses val="autoZero"/>
        <c:auto val="1"/>
        <c:lblAlgn val="ctr"/>
        <c:lblOffset val="100"/>
        <c:noMultiLvlLbl val="0"/>
      </c:catAx>
      <c:valAx>
        <c:axId val="456046399"/>
        <c:scaling>
          <c:orientation val="minMax"/>
        </c:scaling>
        <c:delete val="1"/>
        <c:axPos val="l"/>
        <c:numFmt formatCode="0.00%" sourceLinked="1"/>
        <c:majorTickMark val="none"/>
        <c:minorTickMark val="none"/>
        <c:tickLblPos val="nextTo"/>
        <c:crossAx val="116904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[merged_dataset.xlsx]analysis!PivotTable4</c:name>
    <c:fmtId val="3"/>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cap="all" spc="120" normalizeH="0" baseline="0">
                <a:solidFill>
                  <a:sysClr val="windowText" lastClr="000000">
                    <a:lumMod val="65000"/>
                    <a:lumOff val="35000"/>
                  </a:sysClr>
                </a:solidFill>
                <a:latin typeface="+mn-lt"/>
                <a:ea typeface="+mn-ea"/>
                <a:cs typeface="+mn-cs"/>
              </a:defRPr>
            </a:pPr>
            <a:r>
              <a:rPr lang="en-IN" sz="1800" b="1" i="0" cap="all" baseline="0">
                <a:effectLst/>
              </a:rPr>
              <a:t>previous and current average amount credit for Target 1 in different income interval</a:t>
            </a:r>
            <a:endParaRPr lang="en-IN">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IN"/>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cap="all" spc="120" normalizeH="0" baseline="0">
              <a:solidFill>
                <a:sysClr val="windowText" lastClr="000000">
                  <a:lumMod val="65000"/>
                  <a:lumOff val="35000"/>
                </a:sys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analysis!$G$113:$G$115</c:f>
              <c:strCache>
                <c:ptCount val="1"/>
                <c:pt idx="0">
                  <c:v>1 - Sum of AMT_CREDIT_y</c:v>
                </c:pt>
              </c:strCache>
            </c:strRef>
          </c:tx>
          <c:spPr>
            <a:solidFill>
              <a:schemeClr val="accent1"/>
            </a:solidFill>
            <a:ln>
              <a:noFill/>
            </a:ln>
            <a:effectLst/>
          </c:spPr>
          <c:invertIfNegative val="0"/>
          <c:cat>
            <c:strRef>
              <c:f>analysis!$F$116:$F$127</c:f>
              <c:strCache>
                <c:ptCount val="11"/>
                <c:pt idx="0">
                  <c:v>0 - 50 K</c:v>
                </c:pt>
                <c:pt idx="1">
                  <c:v>50 K - 1 Lacs</c:v>
                </c:pt>
                <c:pt idx="2">
                  <c:v>1 Lacs - 1.5 Lacs </c:v>
                </c:pt>
                <c:pt idx="3">
                  <c:v>1.5 Lacs - 2 Lacs</c:v>
                </c:pt>
                <c:pt idx="4">
                  <c:v>2 Lacs - 2.5 Lacs </c:v>
                </c:pt>
                <c:pt idx="5">
                  <c:v>2.5 Lacs - 3 Lacs</c:v>
                </c:pt>
                <c:pt idx="6">
                  <c:v>3 Lacs - 3.5 Lacs</c:v>
                </c:pt>
                <c:pt idx="7">
                  <c:v>3.5 Lacs - 4 Lacs </c:v>
                </c:pt>
                <c:pt idx="8">
                  <c:v>4 Lacs - 4.5 Lacs </c:v>
                </c:pt>
                <c:pt idx="9">
                  <c:v>4.5 Lacs - 5 Lacs</c:v>
                </c:pt>
                <c:pt idx="10">
                  <c:v>5 Lacs and above</c:v>
                </c:pt>
              </c:strCache>
            </c:strRef>
          </c:cat>
          <c:val>
            <c:numRef>
              <c:f>analysis!$G$116:$G$127</c:f>
              <c:numCache>
                <c:formatCode>0.00%</c:formatCode>
                <c:ptCount val="11"/>
                <c:pt idx="0">
                  <c:v>3.335300265038478E-3</c:v>
                </c:pt>
                <c:pt idx="1">
                  <c:v>9.4263263696859015E-2</c:v>
                </c:pt>
                <c:pt idx="2">
                  <c:v>0.22189848116041128</c:v>
                </c:pt>
                <c:pt idx="3">
                  <c:v>0.24518176862389424</c:v>
                </c:pt>
                <c:pt idx="4">
                  <c:v>0.2206657940709946</c:v>
                </c:pt>
                <c:pt idx="5">
                  <c:v>7.6178097430248268E-2</c:v>
                </c:pt>
                <c:pt idx="6">
                  <c:v>3.9947232026770849E-2</c:v>
                </c:pt>
                <c:pt idx="7">
                  <c:v>3.9109051037202566E-2</c:v>
                </c:pt>
                <c:pt idx="8">
                  <c:v>3.1394594554645015E-2</c:v>
                </c:pt>
                <c:pt idx="9">
                  <c:v>2.2193865805413726E-3</c:v>
                </c:pt>
                <c:pt idx="10">
                  <c:v>2.5807030553394301E-2</c:v>
                </c:pt>
              </c:numCache>
            </c:numRef>
          </c:val>
          <c:extLst>
            <c:ext xmlns:c16="http://schemas.microsoft.com/office/drawing/2014/chart" uri="{C3380CC4-5D6E-409C-BE32-E72D297353CC}">
              <c16:uniqueId val="{00000000-4977-42A8-81C2-292415F79FD9}"/>
            </c:ext>
          </c:extLst>
        </c:ser>
        <c:ser>
          <c:idx val="1"/>
          <c:order val="1"/>
          <c:tx>
            <c:strRef>
              <c:f>analysis!$H$113:$H$115</c:f>
              <c:strCache>
                <c:ptCount val="1"/>
                <c:pt idx="0">
                  <c:v>1 - Sum of AMT_CREDIT_x</c:v>
                </c:pt>
              </c:strCache>
            </c:strRef>
          </c:tx>
          <c:spPr>
            <a:solidFill>
              <a:schemeClr val="accent2"/>
            </a:solidFill>
            <a:ln>
              <a:noFill/>
            </a:ln>
            <a:effectLst/>
          </c:spPr>
          <c:invertIfNegative val="0"/>
          <c:cat>
            <c:strRef>
              <c:f>analysis!$F$116:$F$127</c:f>
              <c:strCache>
                <c:ptCount val="11"/>
                <c:pt idx="0">
                  <c:v>0 - 50 K</c:v>
                </c:pt>
                <c:pt idx="1">
                  <c:v>50 K - 1 Lacs</c:v>
                </c:pt>
                <c:pt idx="2">
                  <c:v>1 Lacs - 1.5 Lacs </c:v>
                </c:pt>
                <c:pt idx="3">
                  <c:v>1.5 Lacs - 2 Lacs</c:v>
                </c:pt>
                <c:pt idx="4">
                  <c:v>2 Lacs - 2.5 Lacs </c:v>
                </c:pt>
                <c:pt idx="5">
                  <c:v>2.5 Lacs - 3 Lacs</c:v>
                </c:pt>
                <c:pt idx="6">
                  <c:v>3 Lacs - 3.5 Lacs</c:v>
                </c:pt>
                <c:pt idx="7">
                  <c:v>3.5 Lacs - 4 Lacs </c:v>
                </c:pt>
                <c:pt idx="8">
                  <c:v>4 Lacs - 4.5 Lacs </c:v>
                </c:pt>
                <c:pt idx="9">
                  <c:v>4.5 Lacs - 5 Lacs</c:v>
                </c:pt>
                <c:pt idx="10">
                  <c:v>5 Lacs and above</c:v>
                </c:pt>
              </c:strCache>
            </c:strRef>
          </c:cat>
          <c:val>
            <c:numRef>
              <c:f>analysis!$H$116:$H$127</c:f>
              <c:numCache>
                <c:formatCode>0.00%</c:formatCode>
                <c:ptCount val="11"/>
                <c:pt idx="0">
                  <c:v>3.6325700526713056E-3</c:v>
                </c:pt>
                <c:pt idx="1">
                  <c:v>0.10596574394412479</c:v>
                </c:pt>
                <c:pt idx="2">
                  <c:v>0.24055091649168153</c:v>
                </c:pt>
                <c:pt idx="3">
                  <c:v>0.24313200301659027</c:v>
                </c:pt>
                <c:pt idx="4">
                  <c:v>0.21725851508623134</c:v>
                </c:pt>
                <c:pt idx="5">
                  <c:v>7.1097148061697743E-2</c:v>
                </c:pt>
                <c:pt idx="6">
                  <c:v>3.7994189876312451E-2</c:v>
                </c:pt>
                <c:pt idx="7">
                  <c:v>3.3740942726015494E-2</c:v>
                </c:pt>
                <c:pt idx="8">
                  <c:v>2.7729036316859322E-2</c:v>
                </c:pt>
                <c:pt idx="9">
                  <c:v>1.9358293617634617E-3</c:v>
                </c:pt>
                <c:pt idx="10">
                  <c:v>1.6963105066052298E-2</c:v>
                </c:pt>
              </c:numCache>
            </c:numRef>
          </c:val>
          <c:extLst>
            <c:ext xmlns:c16="http://schemas.microsoft.com/office/drawing/2014/chart" uri="{C3380CC4-5D6E-409C-BE32-E72D297353CC}">
              <c16:uniqueId val="{00000001-4977-42A8-81C2-292415F79FD9}"/>
            </c:ext>
          </c:extLst>
        </c:ser>
        <c:dLbls>
          <c:showLegendKey val="0"/>
          <c:showVal val="0"/>
          <c:showCatName val="0"/>
          <c:showSerName val="0"/>
          <c:showPercent val="0"/>
          <c:showBubbleSize val="0"/>
        </c:dLbls>
        <c:gapWidth val="444"/>
        <c:overlap val="-90"/>
        <c:axId val="606205392"/>
        <c:axId val="2067750463"/>
      </c:barChart>
      <c:catAx>
        <c:axId val="606205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067750463"/>
        <c:crosses val="autoZero"/>
        <c:auto val="1"/>
        <c:lblAlgn val="ctr"/>
        <c:lblOffset val="100"/>
        <c:noMultiLvlLbl val="0"/>
      </c:catAx>
      <c:valAx>
        <c:axId val="2067750463"/>
        <c:scaling>
          <c:orientation val="minMax"/>
        </c:scaling>
        <c:delete val="1"/>
        <c:axPos val="l"/>
        <c:numFmt formatCode="0.00%" sourceLinked="1"/>
        <c:majorTickMark val="none"/>
        <c:minorTickMark val="none"/>
        <c:tickLblPos val="nextTo"/>
        <c:crossAx val="606205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C8B8-A322-7CC9-8F94-5569E5D75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D5013E-DB1E-703B-E64B-E8D5ABD08B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73D9D6-E1DC-2794-A356-614A61CED5D7}"/>
              </a:ext>
            </a:extLst>
          </p:cNvPr>
          <p:cNvSpPr>
            <a:spLocks noGrp="1"/>
          </p:cNvSpPr>
          <p:nvPr>
            <p:ph type="dt" sz="half" idx="10"/>
          </p:nvPr>
        </p:nvSpPr>
        <p:spPr/>
        <p:txBody>
          <a:bodyPr/>
          <a:lstStyle/>
          <a:p>
            <a:fld id="{97A6043C-FDD1-4810-A8B9-61044464A9B5}" type="datetimeFigureOut">
              <a:rPr lang="en-IN" smtClean="0"/>
              <a:t>12-05-2023</a:t>
            </a:fld>
            <a:endParaRPr lang="en-IN"/>
          </a:p>
        </p:txBody>
      </p:sp>
      <p:sp>
        <p:nvSpPr>
          <p:cNvPr id="5" name="Footer Placeholder 4">
            <a:extLst>
              <a:ext uri="{FF2B5EF4-FFF2-40B4-BE49-F238E27FC236}">
                <a16:creationId xmlns:a16="http://schemas.microsoft.com/office/drawing/2014/main" id="{AFA7AB34-85B5-8BEC-3853-0556DF02EE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66F054-17DF-34EC-9771-F8DD5208E68A}"/>
              </a:ext>
            </a:extLst>
          </p:cNvPr>
          <p:cNvSpPr>
            <a:spLocks noGrp="1"/>
          </p:cNvSpPr>
          <p:nvPr>
            <p:ph type="sldNum" sz="quarter" idx="12"/>
          </p:nvPr>
        </p:nvSpPr>
        <p:spPr/>
        <p:txBody>
          <a:bodyPr/>
          <a:lstStyle/>
          <a:p>
            <a:fld id="{D96BA129-69A3-4315-8506-A30C86C680F3}" type="slidenum">
              <a:rPr lang="en-IN" smtClean="0"/>
              <a:t>‹#›</a:t>
            </a:fld>
            <a:endParaRPr lang="en-IN"/>
          </a:p>
        </p:txBody>
      </p:sp>
    </p:spTree>
    <p:extLst>
      <p:ext uri="{BB962C8B-B14F-4D97-AF65-F5344CB8AC3E}">
        <p14:creationId xmlns:p14="http://schemas.microsoft.com/office/powerpoint/2010/main" val="56860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0788-3109-4447-2E59-BFE1F1A9D2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007847-5567-8A2D-C95E-959FA0837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46A0BC-678E-F26B-DF11-448C14F3BECE}"/>
              </a:ext>
            </a:extLst>
          </p:cNvPr>
          <p:cNvSpPr>
            <a:spLocks noGrp="1"/>
          </p:cNvSpPr>
          <p:nvPr>
            <p:ph type="dt" sz="half" idx="10"/>
          </p:nvPr>
        </p:nvSpPr>
        <p:spPr/>
        <p:txBody>
          <a:bodyPr/>
          <a:lstStyle/>
          <a:p>
            <a:fld id="{97A6043C-FDD1-4810-A8B9-61044464A9B5}" type="datetimeFigureOut">
              <a:rPr lang="en-IN" smtClean="0"/>
              <a:t>12-05-2023</a:t>
            </a:fld>
            <a:endParaRPr lang="en-IN"/>
          </a:p>
        </p:txBody>
      </p:sp>
      <p:sp>
        <p:nvSpPr>
          <p:cNvPr id="5" name="Footer Placeholder 4">
            <a:extLst>
              <a:ext uri="{FF2B5EF4-FFF2-40B4-BE49-F238E27FC236}">
                <a16:creationId xmlns:a16="http://schemas.microsoft.com/office/drawing/2014/main" id="{96A1AB17-B39B-C563-EAD9-E6417FF5B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CCF785-BE9E-C3C9-26BE-E6D9463FDFEA}"/>
              </a:ext>
            </a:extLst>
          </p:cNvPr>
          <p:cNvSpPr>
            <a:spLocks noGrp="1"/>
          </p:cNvSpPr>
          <p:nvPr>
            <p:ph type="sldNum" sz="quarter" idx="12"/>
          </p:nvPr>
        </p:nvSpPr>
        <p:spPr/>
        <p:txBody>
          <a:bodyPr/>
          <a:lstStyle/>
          <a:p>
            <a:fld id="{D96BA129-69A3-4315-8506-A30C86C680F3}" type="slidenum">
              <a:rPr lang="en-IN" smtClean="0"/>
              <a:t>‹#›</a:t>
            </a:fld>
            <a:endParaRPr lang="en-IN"/>
          </a:p>
        </p:txBody>
      </p:sp>
    </p:spTree>
    <p:extLst>
      <p:ext uri="{BB962C8B-B14F-4D97-AF65-F5344CB8AC3E}">
        <p14:creationId xmlns:p14="http://schemas.microsoft.com/office/powerpoint/2010/main" val="191058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CB2A7-6D2A-922F-41B5-E41495B2B8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BACAEE-9DFE-CBBE-66C9-862CC65DED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565E15-F914-6230-521E-3512333BED35}"/>
              </a:ext>
            </a:extLst>
          </p:cNvPr>
          <p:cNvSpPr>
            <a:spLocks noGrp="1"/>
          </p:cNvSpPr>
          <p:nvPr>
            <p:ph type="dt" sz="half" idx="10"/>
          </p:nvPr>
        </p:nvSpPr>
        <p:spPr/>
        <p:txBody>
          <a:bodyPr/>
          <a:lstStyle/>
          <a:p>
            <a:fld id="{97A6043C-FDD1-4810-A8B9-61044464A9B5}" type="datetimeFigureOut">
              <a:rPr lang="en-IN" smtClean="0"/>
              <a:t>12-05-2023</a:t>
            </a:fld>
            <a:endParaRPr lang="en-IN"/>
          </a:p>
        </p:txBody>
      </p:sp>
      <p:sp>
        <p:nvSpPr>
          <p:cNvPr id="5" name="Footer Placeholder 4">
            <a:extLst>
              <a:ext uri="{FF2B5EF4-FFF2-40B4-BE49-F238E27FC236}">
                <a16:creationId xmlns:a16="http://schemas.microsoft.com/office/drawing/2014/main" id="{34F56A31-2F4A-8704-2B58-DED20EE52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2A2701-A336-1BC9-C6B9-D2C0AC7507D4}"/>
              </a:ext>
            </a:extLst>
          </p:cNvPr>
          <p:cNvSpPr>
            <a:spLocks noGrp="1"/>
          </p:cNvSpPr>
          <p:nvPr>
            <p:ph type="sldNum" sz="quarter" idx="12"/>
          </p:nvPr>
        </p:nvSpPr>
        <p:spPr/>
        <p:txBody>
          <a:bodyPr/>
          <a:lstStyle/>
          <a:p>
            <a:fld id="{D96BA129-69A3-4315-8506-A30C86C680F3}" type="slidenum">
              <a:rPr lang="en-IN" smtClean="0"/>
              <a:t>‹#›</a:t>
            </a:fld>
            <a:endParaRPr lang="en-IN"/>
          </a:p>
        </p:txBody>
      </p:sp>
    </p:spTree>
    <p:extLst>
      <p:ext uri="{BB962C8B-B14F-4D97-AF65-F5344CB8AC3E}">
        <p14:creationId xmlns:p14="http://schemas.microsoft.com/office/powerpoint/2010/main" val="189629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A58F-3A75-9762-A38D-29536F6293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2ADA1F-4037-5AA4-10EF-DE9CDCD2CA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56922D-2A21-89CB-52C5-B4266F5BF0AC}"/>
              </a:ext>
            </a:extLst>
          </p:cNvPr>
          <p:cNvSpPr>
            <a:spLocks noGrp="1"/>
          </p:cNvSpPr>
          <p:nvPr>
            <p:ph type="dt" sz="half" idx="10"/>
          </p:nvPr>
        </p:nvSpPr>
        <p:spPr/>
        <p:txBody>
          <a:bodyPr/>
          <a:lstStyle/>
          <a:p>
            <a:fld id="{97A6043C-FDD1-4810-A8B9-61044464A9B5}" type="datetimeFigureOut">
              <a:rPr lang="en-IN" smtClean="0"/>
              <a:t>12-05-2023</a:t>
            </a:fld>
            <a:endParaRPr lang="en-IN"/>
          </a:p>
        </p:txBody>
      </p:sp>
      <p:sp>
        <p:nvSpPr>
          <p:cNvPr id="5" name="Footer Placeholder 4">
            <a:extLst>
              <a:ext uri="{FF2B5EF4-FFF2-40B4-BE49-F238E27FC236}">
                <a16:creationId xmlns:a16="http://schemas.microsoft.com/office/drawing/2014/main" id="{22DC4E17-A773-270C-AD35-54C08BC6B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B04183-221C-AF60-BB0F-D2C8C1F5E548}"/>
              </a:ext>
            </a:extLst>
          </p:cNvPr>
          <p:cNvSpPr>
            <a:spLocks noGrp="1"/>
          </p:cNvSpPr>
          <p:nvPr>
            <p:ph type="sldNum" sz="quarter" idx="12"/>
          </p:nvPr>
        </p:nvSpPr>
        <p:spPr/>
        <p:txBody>
          <a:bodyPr/>
          <a:lstStyle/>
          <a:p>
            <a:fld id="{D96BA129-69A3-4315-8506-A30C86C680F3}" type="slidenum">
              <a:rPr lang="en-IN" smtClean="0"/>
              <a:t>‹#›</a:t>
            </a:fld>
            <a:endParaRPr lang="en-IN"/>
          </a:p>
        </p:txBody>
      </p:sp>
    </p:spTree>
    <p:extLst>
      <p:ext uri="{BB962C8B-B14F-4D97-AF65-F5344CB8AC3E}">
        <p14:creationId xmlns:p14="http://schemas.microsoft.com/office/powerpoint/2010/main" val="201253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25FD-47E5-D850-AF55-31435A5270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F9F9-6807-364B-9E53-BD936B6CB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18E2C-8ED4-FAD5-6BCB-6AD14C417926}"/>
              </a:ext>
            </a:extLst>
          </p:cNvPr>
          <p:cNvSpPr>
            <a:spLocks noGrp="1"/>
          </p:cNvSpPr>
          <p:nvPr>
            <p:ph type="dt" sz="half" idx="10"/>
          </p:nvPr>
        </p:nvSpPr>
        <p:spPr/>
        <p:txBody>
          <a:bodyPr/>
          <a:lstStyle/>
          <a:p>
            <a:fld id="{97A6043C-FDD1-4810-A8B9-61044464A9B5}" type="datetimeFigureOut">
              <a:rPr lang="en-IN" smtClean="0"/>
              <a:t>12-05-2023</a:t>
            </a:fld>
            <a:endParaRPr lang="en-IN"/>
          </a:p>
        </p:txBody>
      </p:sp>
      <p:sp>
        <p:nvSpPr>
          <p:cNvPr id="5" name="Footer Placeholder 4">
            <a:extLst>
              <a:ext uri="{FF2B5EF4-FFF2-40B4-BE49-F238E27FC236}">
                <a16:creationId xmlns:a16="http://schemas.microsoft.com/office/drawing/2014/main" id="{43CFC703-2E19-0FEA-0798-636FB73AD1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788B0-F433-A908-3C4F-575D245E48AD}"/>
              </a:ext>
            </a:extLst>
          </p:cNvPr>
          <p:cNvSpPr>
            <a:spLocks noGrp="1"/>
          </p:cNvSpPr>
          <p:nvPr>
            <p:ph type="sldNum" sz="quarter" idx="12"/>
          </p:nvPr>
        </p:nvSpPr>
        <p:spPr/>
        <p:txBody>
          <a:bodyPr/>
          <a:lstStyle/>
          <a:p>
            <a:fld id="{D96BA129-69A3-4315-8506-A30C86C680F3}" type="slidenum">
              <a:rPr lang="en-IN" smtClean="0"/>
              <a:t>‹#›</a:t>
            </a:fld>
            <a:endParaRPr lang="en-IN"/>
          </a:p>
        </p:txBody>
      </p:sp>
    </p:spTree>
    <p:extLst>
      <p:ext uri="{BB962C8B-B14F-4D97-AF65-F5344CB8AC3E}">
        <p14:creationId xmlns:p14="http://schemas.microsoft.com/office/powerpoint/2010/main" val="80786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709-2337-A4CE-5729-4E1549F37B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1F1B24-9F26-FB2E-FC6E-604DFE73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2406D7-2756-6795-391A-7BF25B47B1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675CD2-8160-E114-5801-8CEE2D308D16}"/>
              </a:ext>
            </a:extLst>
          </p:cNvPr>
          <p:cNvSpPr>
            <a:spLocks noGrp="1"/>
          </p:cNvSpPr>
          <p:nvPr>
            <p:ph type="dt" sz="half" idx="10"/>
          </p:nvPr>
        </p:nvSpPr>
        <p:spPr/>
        <p:txBody>
          <a:bodyPr/>
          <a:lstStyle/>
          <a:p>
            <a:fld id="{97A6043C-FDD1-4810-A8B9-61044464A9B5}" type="datetimeFigureOut">
              <a:rPr lang="en-IN" smtClean="0"/>
              <a:t>12-05-2023</a:t>
            </a:fld>
            <a:endParaRPr lang="en-IN"/>
          </a:p>
        </p:txBody>
      </p:sp>
      <p:sp>
        <p:nvSpPr>
          <p:cNvPr id="6" name="Footer Placeholder 5">
            <a:extLst>
              <a:ext uri="{FF2B5EF4-FFF2-40B4-BE49-F238E27FC236}">
                <a16:creationId xmlns:a16="http://schemas.microsoft.com/office/drawing/2014/main" id="{0821D891-A12A-25AC-0527-3602E2F96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E83B9B-2649-1EA7-D893-F3A7FEB292F5}"/>
              </a:ext>
            </a:extLst>
          </p:cNvPr>
          <p:cNvSpPr>
            <a:spLocks noGrp="1"/>
          </p:cNvSpPr>
          <p:nvPr>
            <p:ph type="sldNum" sz="quarter" idx="12"/>
          </p:nvPr>
        </p:nvSpPr>
        <p:spPr/>
        <p:txBody>
          <a:bodyPr/>
          <a:lstStyle/>
          <a:p>
            <a:fld id="{D96BA129-69A3-4315-8506-A30C86C680F3}" type="slidenum">
              <a:rPr lang="en-IN" smtClean="0"/>
              <a:t>‹#›</a:t>
            </a:fld>
            <a:endParaRPr lang="en-IN"/>
          </a:p>
        </p:txBody>
      </p:sp>
    </p:spTree>
    <p:extLst>
      <p:ext uri="{BB962C8B-B14F-4D97-AF65-F5344CB8AC3E}">
        <p14:creationId xmlns:p14="http://schemas.microsoft.com/office/powerpoint/2010/main" val="155780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3962-CF08-F718-C242-72C50963EC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E0FD0E-DE6B-32FB-54D0-A5986401D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50C51-CE8F-97C0-F5CA-F864734ECF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5F9E46-8F68-DBB8-0C3D-8548558FF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949CB-7931-D79A-6964-332824C61A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0A6BC2-A8A0-6064-5809-EEB8D3AFDB81}"/>
              </a:ext>
            </a:extLst>
          </p:cNvPr>
          <p:cNvSpPr>
            <a:spLocks noGrp="1"/>
          </p:cNvSpPr>
          <p:nvPr>
            <p:ph type="dt" sz="half" idx="10"/>
          </p:nvPr>
        </p:nvSpPr>
        <p:spPr/>
        <p:txBody>
          <a:bodyPr/>
          <a:lstStyle/>
          <a:p>
            <a:fld id="{97A6043C-FDD1-4810-A8B9-61044464A9B5}" type="datetimeFigureOut">
              <a:rPr lang="en-IN" smtClean="0"/>
              <a:t>12-05-2023</a:t>
            </a:fld>
            <a:endParaRPr lang="en-IN"/>
          </a:p>
        </p:txBody>
      </p:sp>
      <p:sp>
        <p:nvSpPr>
          <p:cNvPr id="8" name="Footer Placeholder 7">
            <a:extLst>
              <a:ext uri="{FF2B5EF4-FFF2-40B4-BE49-F238E27FC236}">
                <a16:creationId xmlns:a16="http://schemas.microsoft.com/office/drawing/2014/main" id="{01FBF3E7-EDF5-FBAB-5705-E64D7F6598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3C0F25-9695-1372-5429-8EA7F5252742}"/>
              </a:ext>
            </a:extLst>
          </p:cNvPr>
          <p:cNvSpPr>
            <a:spLocks noGrp="1"/>
          </p:cNvSpPr>
          <p:nvPr>
            <p:ph type="sldNum" sz="quarter" idx="12"/>
          </p:nvPr>
        </p:nvSpPr>
        <p:spPr/>
        <p:txBody>
          <a:bodyPr/>
          <a:lstStyle/>
          <a:p>
            <a:fld id="{D96BA129-69A3-4315-8506-A30C86C680F3}" type="slidenum">
              <a:rPr lang="en-IN" smtClean="0"/>
              <a:t>‹#›</a:t>
            </a:fld>
            <a:endParaRPr lang="en-IN"/>
          </a:p>
        </p:txBody>
      </p:sp>
    </p:spTree>
    <p:extLst>
      <p:ext uri="{BB962C8B-B14F-4D97-AF65-F5344CB8AC3E}">
        <p14:creationId xmlns:p14="http://schemas.microsoft.com/office/powerpoint/2010/main" val="313305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D186-5F14-46DF-9998-7CF2A91D40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0A208C-B553-98F1-B47A-537910E0C1EB}"/>
              </a:ext>
            </a:extLst>
          </p:cNvPr>
          <p:cNvSpPr>
            <a:spLocks noGrp="1"/>
          </p:cNvSpPr>
          <p:nvPr>
            <p:ph type="dt" sz="half" idx="10"/>
          </p:nvPr>
        </p:nvSpPr>
        <p:spPr/>
        <p:txBody>
          <a:bodyPr/>
          <a:lstStyle/>
          <a:p>
            <a:fld id="{97A6043C-FDD1-4810-A8B9-61044464A9B5}" type="datetimeFigureOut">
              <a:rPr lang="en-IN" smtClean="0"/>
              <a:t>12-05-2023</a:t>
            </a:fld>
            <a:endParaRPr lang="en-IN"/>
          </a:p>
        </p:txBody>
      </p:sp>
      <p:sp>
        <p:nvSpPr>
          <p:cNvPr id="4" name="Footer Placeholder 3">
            <a:extLst>
              <a:ext uri="{FF2B5EF4-FFF2-40B4-BE49-F238E27FC236}">
                <a16:creationId xmlns:a16="http://schemas.microsoft.com/office/drawing/2014/main" id="{EDED1227-D267-AD95-BAAD-F89BD6F1C1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1E40FE-DB4A-6272-3B23-439D556FC7B3}"/>
              </a:ext>
            </a:extLst>
          </p:cNvPr>
          <p:cNvSpPr>
            <a:spLocks noGrp="1"/>
          </p:cNvSpPr>
          <p:nvPr>
            <p:ph type="sldNum" sz="quarter" idx="12"/>
          </p:nvPr>
        </p:nvSpPr>
        <p:spPr/>
        <p:txBody>
          <a:bodyPr/>
          <a:lstStyle/>
          <a:p>
            <a:fld id="{D96BA129-69A3-4315-8506-A30C86C680F3}" type="slidenum">
              <a:rPr lang="en-IN" smtClean="0"/>
              <a:t>‹#›</a:t>
            </a:fld>
            <a:endParaRPr lang="en-IN"/>
          </a:p>
        </p:txBody>
      </p:sp>
    </p:spTree>
    <p:extLst>
      <p:ext uri="{BB962C8B-B14F-4D97-AF65-F5344CB8AC3E}">
        <p14:creationId xmlns:p14="http://schemas.microsoft.com/office/powerpoint/2010/main" val="1729338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A12CB-8CFF-0D6D-3E4A-44846A6601D7}"/>
              </a:ext>
            </a:extLst>
          </p:cNvPr>
          <p:cNvSpPr>
            <a:spLocks noGrp="1"/>
          </p:cNvSpPr>
          <p:nvPr>
            <p:ph type="dt" sz="half" idx="10"/>
          </p:nvPr>
        </p:nvSpPr>
        <p:spPr/>
        <p:txBody>
          <a:bodyPr/>
          <a:lstStyle/>
          <a:p>
            <a:fld id="{97A6043C-FDD1-4810-A8B9-61044464A9B5}" type="datetimeFigureOut">
              <a:rPr lang="en-IN" smtClean="0"/>
              <a:t>12-05-2023</a:t>
            </a:fld>
            <a:endParaRPr lang="en-IN"/>
          </a:p>
        </p:txBody>
      </p:sp>
      <p:sp>
        <p:nvSpPr>
          <p:cNvPr id="3" name="Footer Placeholder 2">
            <a:extLst>
              <a:ext uri="{FF2B5EF4-FFF2-40B4-BE49-F238E27FC236}">
                <a16:creationId xmlns:a16="http://schemas.microsoft.com/office/drawing/2014/main" id="{4D96F31E-4B8B-170C-0801-D24E4DD6AD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056D44-83B4-E7E8-8A04-2D8DB45F3926}"/>
              </a:ext>
            </a:extLst>
          </p:cNvPr>
          <p:cNvSpPr>
            <a:spLocks noGrp="1"/>
          </p:cNvSpPr>
          <p:nvPr>
            <p:ph type="sldNum" sz="quarter" idx="12"/>
          </p:nvPr>
        </p:nvSpPr>
        <p:spPr/>
        <p:txBody>
          <a:bodyPr/>
          <a:lstStyle/>
          <a:p>
            <a:fld id="{D96BA129-69A3-4315-8506-A30C86C680F3}" type="slidenum">
              <a:rPr lang="en-IN" smtClean="0"/>
              <a:t>‹#›</a:t>
            </a:fld>
            <a:endParaRPr lang="en-IN"/>
          </a:p>
        </p:txBody>
      </p:sp>
    </p:spTree>
    <p:extLst>
      <p:ext uri="{BB962C8B-B14F-4D97-AF65-F5344CB8AC3E}">
        <p14:creationId xmlns:p14="http://schemas.microsoft.com/office/powerpoint/2010/main" val="157574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D42A7-0B34-6927-6E5A-356FC70DC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AAA455-EFD0-1F01-A0F4-8CC6CF7070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FF4D21-AC31-8E88-4F67-113E38EDE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E34893-8CA7-28FA-2A87-03AB5CF3B80E}"/>
              </a:ext>
            </a:extLst>
          </p:cNvPr>
          <p:cNvSpPr>
            <a:spLocks noGrp="1"/>
          </p:cNvSpPr>
          <p:nvPr>
            <p:ph type="dt" sz="half" idx="10"/>
          </p:nvPr>
        </p:nvSpPr>
        <p:spPr/>
        <p:txBody>
          <a:bodyPr/>
          <a:lstStyle/>
          <a:p>
            <a:fld id="{97A6043C-FDD1-4810-A8B9-61044464A9B5}" type="datetimeFigureOut">
              <a:rPr lang="en-IN" smtClean="0"/>
              <a:t>12-05-2023</a:t>
            </a:fld>
            <a:endParaRPr lang="en-IN"/>
          </a:p>
        </p:txBody>
      </p:sp>
      <p:sp>
        <p:nvSpPr>
          <p:cNvPr id="6" name="Footer Placeholder 5">
            <a:extLst>
              <a:ext uri="{FF2B5EF4-FFF2-40B4-BE49-F238E27FC236}">
                <a16:creationId xmlns:a16="http://schemas.microsoft.com/office/drawing/2014/main" id="{3221DBA9-EB0E-DD4D-60E2-AAFA9799A6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934F60-AF82-D2FF-46C4-0AECE191720C}"/>
              </a:ext>
            </a:extLst>
          </p:cNvPr>
          <p:cNvSpPr>
            <a:spLocks noGrp="1"/>
          </p:cNvSpPr>
          <p:nvPr>
            <p:ph type="sldNum" sz="quarter" idx="12"/>
          </p:nvPr>
        </p:nvSpPr>
        <p:spPr/>
        <p:txBody>
          <a:bodyPr/>
          <a:lstStyle/>
          <a:p>
            <a:fld id="{D96BA129-69A3-4315-8506-A30C86C680F3}" type="slidenum">
              <a:rPr lang="en-IN" smtClean="0"/>
              <a:t>‹#›</a:t>
            </a:fld>
            <a:endParaRPr lang="en-IN"/>
          </a:p>
        </p:txBody>
      </p:sp>
    </p:spTree>
    <p:extLst>
      <p:ext uri="{BB962C8B-B14F-4D97-AF65-F5344CB8AC3E}">
        <p14:creationId xmlns:p14="http://schemas.microsoft.com/office/powerpoint/2010/main" val="322438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80AD-D1B5-E23B-E3AB-52807E29D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E3E718-2124-D3BB-21EA-2F1DD4EC5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726BDD-BE93-82E8-DFB8-56367DB03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4578D-D8B4-CF2B-8357-737216D62EB3}"/>
              </a:ext>
            </a:extLst>
          </p:cNvPr>
          <p:cNvSpPr>
            <a:spLocks noGrp="1"/>
          </p:cNvSpPr>
          <p:nvPr>
            <p:ph type="dt" sz="half" idx="10"/>
          </p:nvPr>
        </p:nvSpPr>
        <p:spPr/>
        <p:txBody>
          <a:bodyPr/>
          <a:lstStyle/>
          <a:p>
            <a:fld id="{97A6043C-FDD1-4810-A8B9-61044464A9B5}" type="datetimeFigureOut">
              <a:rPr lang="en-IN" smtClean="0"/>
              <a:t>12-05-2023</a:t>
            </a:fld>
            <a:endParaRPr lang="en-IN"/>
          </a:p>
        </p:txBody>
      </p:sp>
      <p:sp>
        <p:nvSpPr>
          <p:cNvPr id="6" name="Footer Placeholder 5">
            <a:extLst>
              <a:ext uri="{FF2B5EF4-FFF2-40B4-BE49-F238E27FC236}">
                <a16:creationId xmlns:a16="http://schemas.microsoft.com/office/drawing/2014/main" id="{2D98D4EF-0C84-F955-BB4A-3102D864E0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4B6AB4-D9D2-CDE7-76E2-D9156D68AD54}"/>
              </a:ext>
            </a:extLst>
          </p:cNvPr>
          <p:cNvSpPr>
            <a:spLocks noGrp="1"/>
          </p:cNvSpPr>
          <p:nvPr>
            <p:ph type="sldNum" sz="quarter" idx="12"/>
          </p:nvPr>
        </p:nvSpPr>
        <p:spPr/>
        <p:txBody>
          <a:bodyPr/>
          <a:lstStyle/>
          <a:p>
            <a:fld id="{D96BA129-69A3-4315-8506-A30C86C680F3}" type="slidenum">
              <a:rPr lang="en-IN" smtClean="0"/>
              <a:t>‹#›</a:t>
            </a:fld>
            <a:endParaRPr lang="en-IN"/>
          </a:p>
        </p:txBody>
      </p:sp>
    </p:spTree>
    <p:extLst>
      <p:ext uri="{BB962C8B-B14F-4D97-AF65-F5344CB8AC3E}">
        <p14:creationId xmlns:p14="http://schemas.microsoft.com/office/powerpoint/2010/main" val="251628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F49DB9-BA49-BA89-12E2-B39754333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464167-8620-5D57-1411-2C46FD3B20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6468B4-AC4C-9518-1CEF-D5AB6E8E5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6043C-FDD1-4810-A8B9-61044464A9B5}" type="datetimeFigureOut">
              <a:rPr lang="en-IN" smtClean="0"/>
              <a:t>12-05-2023</a:t>
            </a:fld>
            <a:endParaRPr lang="en-IN"/>
          </a:p>
        </p:txBody>
      </p:sp>
      <p:sp>
        <p:nvSpPr>
          <p:cNvPr id="5" name="Footer Placeholder 4">
            <a:extLst>
              <a:ext uri="{FF2B5EF4-FFF2-40B4-BE49-F238E27FC236}">
                <a16:creationId xmlns:a16="http://schemas.microsoft.com/office/drawing/2014/main" id="{23E4C333-8696-2795-A568-CC57E2A0FF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186C01-2A51-FE33-59DA-9D424867A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BA129-69A3-4315-8506-A30C86C680F3}" type="slidenum">
              <a:rPr lang="en-IN" smtClean="0"/>
              <a:t>‹#›</a:t>
            </a:fld>
            <a:endParaRPr lang="en-IN"/>
          </a:p>
        </p:txBody>
      </p:sp>
    </p:spTree>
    <p:extLst>
      <p:ext uri="{BB962C8B-B14F-4D97-AF65-F5344CB8AC3E}">
        <p14:creationId xmlns:p14="http://schemas.microsoft.com/office/powerpoint/2010/main" val="966577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0K4kiE5IpegoHxU1BH-TT3_e5ktYxZED/edit?usp=share_link&amp;ouid=103023370670747143533&amp;rtpof=true&amp;sd=true" TargetMode="External"/><Relationship Id="rId2" Type="http://schemas.openxmlformats.org/officeDocument/2006/relationships/hyperlink" Target="https://docs.google.com/spreadsheets/d/1qLj95AXBedc-zvirTQHXjH-uUumMqo6p/edit?usp=share_link&amp;ouid=103023370670747143533&amp;rtpof=true&amp;sd=tr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95EC-B44D-F81D-23C6-730916567DE4}"/>
              </a:ext>
            </a:extLst>
          </p:cNvPr>
          <p:cNvSpPr>
            <a:spLocks noGrp="1"/>
          </p:cNvSpPr>
          <p:nvPr>
            <p:ph type="ctrTitle"/>
          </p:nvPr>
        </p:nvSpPr>
        <p:spPr/>
        <p:txBody>
          <a:bodyPr/>
          <a:lstStyle/>
          <a:p>
            <a:pPr algn="r"/>
            <a:r>
              <a:rPr lang="en-IN" dirty="0"/>
              <a:t>Bank Loan Case Study</a:t>
            </a:r>
          </a:p>
        </p:txBody>
      </p:sp>
      <p:sp>
        <p:nvSpPr>
          <p:cNvPr id="3" name="Subtitle 2">
            <a:extLst>
              <a:ext uri="{FF2B5EF4-FFF2-40B4-BE49-F238E27FC236}">
                <a16:creationId xmlns:a16="http://schemas.microsoft.com/office/drawing/2014/main" id="{62158E86-EA09-64FE-6860-BE2CE3663248}"/>
              </a:ext>
            </a:extLst>
          </p:cNvPr>
          <p:cNvSpPr>
            <a:spLocks noGrp="1"/>
          </p:cNvSpPr>
          <p:nvPr>
            <p:ph type="subTitle" idx="1"/>
          </p:nvPr>
        </p:nvSpPr>
        <p:spPr/>
        <p:txBody>
          <a:bodyPr/>
          <a:lstStyle/>
          <a:p>
            <a:pPr algn="r"/>
            <a:r>
              <a:rPr lang="en-IN" dirty="0"/>
              <a:t>By Prasoon Bisht</a:t>
            </a:r>
          </a:p>
        </p:txBody>
      </p:sp>
    </p:spTree>
    <p:extLst>
      <p:ext uri="{BB962C8B-B14F-4D97-AF65-F5344CB8AC3E}">
        <p14:creationId xmlns:p14="http://schemas.microsoft.com/office/powerpoint/2010/main" val="164482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EA425-1609-41F2-94D5-1F8507FEC228}"/>
              </a:ext>
            </a:extLst>
          </p:cNvPr>
          <p:cNvSpPr>
            <a:spLocks noGrp="1"/>
          </p:cNvSpPr>
          <p:nvPr>
            <p:ph idx="1"/>
          </p:nvPr>
        </p:nvSpPr>
        <p:spPr>
          <a:xfrm>
            <a:off x="838200" y="665825"/>
            <a:ext cx="10515600" cy="5511138"/>
          </a:xfrm>
        </p:spPr>
        <p:txBody>
          <a:bodyPr/>
          <a:lstStyle/>
          <a:p>
            <a:endParaRPr lang="en-IN" dirty="0"/>
          </a:p>
          <a:p>
            <a:endParaRPr lang="en-IN" dirty="0"/>
          </a:p>
          <a:p>
            <a:endParaRPr lang="en-IN" dirty="0"/>
          </a:p>
          <a:p>
            <a:endParaRPr lang="en-IN" dirty="0"/>
          </a:p>
          <a:p>
            <a:endParaRPr lang="en-IN" dirty="0"/>
          </a:p>
          <a:p>
            <a:endParaRPr lang="en-IN" dirty="0"/>
          </a:p>
          <a:p>
            <a:pPr lvl="1"/>
            <a:endParaRPr lang="en-IN" dirty="0"/>
          </a:p>
          <a:p>
            <a:pPr lvl="1"/>
            <a:endParaRPr lang="en-IN" dirty="0"/>
          </a:p>
          <a:p>
            <a:pPr lvl="1"/>
            <a:r>
              <a:rPr lang="en-IN" sz="2200" dirty="0"/>
              <a:t>The first graph above shows that most clients have applied for a loan above 9 lakhs.</a:t>
            </a:r>
          </a:p>
          <a:p>
            <a:pPr lvl="1"/>
            <a:r>
              <a:rPr lang="en-IN" sz="2200" dirty="0"/>
              <a:t>The second graph shows that most people are in working income type.</a:t>
            </a:r>
          </a:p>
        </p:txBody>
      </p:sp>
      <p:pic>
        <p:nvPicPr>
          <p:cNvPr id="7" name="Picture 6">
            <a:extLst>
              <a:ext uri="{FF2B5EF4-FFF2-40B4-BE49-F238E27FC236}">
                <a16:creationId xmlns:a16="http://schemas.microsoft.com/office/drawing/2014/main" id="{02C1E189-B992-44EA-85D6-F8E8F3C56570}"/>
              </a:ext>
            </a:extLst>
          </p:cNvPr>
          <p:cNvPicPr>
            <a:picLocks noChangeAspect="1"/>
          </p:cNvPicPr>
          <p:nvPr/>
        </p:nvPicPr>
        <p:blipFill>
          <a:blip r:embed="rId2"/>
          <a:stretch>
            <a:fillRect/>
          </a:stretch>
        </p:blipFill>
        <p:spPr>
          <a:xfrm>
            <a:off x="1023892" y="1411540"/>
            <a:ext cx="4891694" cy="2583411"/>
          </a:xfrm>
          <a:prstGeom prst="rect">
            <a:avLst/>
          </a:prstGeom>
        </p:spPr>
      </p:pic>
      <p:pic>
        <p:nvPicPr>
          <p:cNvPr id="9" name="Picture 8">
            <a:extLst>
              <a:ext uri="{FF2B5EF4-FFF2-40B4-BE49-F238E27FC236}">
                <a16:creationId xmlns:a16="http://schemas.microsoft.com/office/drawing/2014/main" id="{AD4D9C4D-6E13-465A-AFE8-4A38F4771235}"/>
              </a:ext>
            </a:extLst>
          </p:cNvPr>
          <p:cNvPicPr>
            <a:picLocks noChangeAspect="1"/>
          </p:cNvPicPr>
          <p:nvPr/>
        </p:nvPicPr>
        <p:blipFill>
          <a:blip r:embed="rId3"/>
          <a:stretch>
            <a:fillRect/>
          </a:stretch>
        </p:blipFill>
        <p:spPr>
          <a:xfrm>
            <a:off x="6188461" y="1411540"/>
            <a:ext cx="4892464" cy="2606266"/>
          </a:xfrm>
          <a:prstGeom prst="rect">
            <a:avLst/>
          </a:prstGeom>
        </p:spPr>
      </p:pic>
    </p:spTree>
    <p:extLst>
      <p:ext uri="{BB962C8B-B14F-4D97-AF65-F5344CB8AC3E}">
        <p14:creationId xmlns:p14="http://schemas.microsoft.com/office/powerpoint/2010/main" val="4276457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E62AD-E5D3-49A5-B605-1DC7814C2697}"/>
              </a:ext>
            </a:extLst>
          </p:cNvPr>
          <p:cNvSpPr>
            <a:spLocks noGrp="1"/>
          </p:cNvSpPr>
          <p:nvPr>
            <p:ph idx="1"/>
          </p:nvPr>
        </p:nvSpPr>
        <p:spPr>
          <a:xfrm>
            <a:off x="838200" y="701336"/>
            <a:ext cx="10515600" cy="5475627"/>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lvl="1"/>
            <a:endParaRPr lang="en-IN" dirty="0"/>
          </a:p>
          <a:p>
            <a:pPr lvl="1"/>
            <a:r>
              <a:rPr lang="en-IN" sz="2200" dirty="0"/>
              <a:t>The FIRST graph shows that most clients have taken cash loans.</a:t>
            </a:r>
          </a:p>
          <a:p>
            <a:pPr lvl="1"/>
            <a:r>
              <a:rPr lang="en-IN" sz="2200" dirty="0"/>
              <a:t>The second graph shows that female clients are more than male clients.</a:t>
            </a:r>
          </a:p>
        </p:txBody>
      </p:sp>
      <p:pic>
        <p:nvPicPr>
          <p:cNvPr id="6" name="Picture 5">
            <a:extLst>
              <a:ext uri="{FF2B5EF4-FFF2-40B4-BE49-F238E27FC236}">
                <a16:creationId xmlns:a16="http://schemas.microsoft.com/office/drawing/2014/main" id="{6B485C2E-1947-4E09-BA10-F69936970B0B}"/>
              </a:ext>
            </a:extLst>
          </p:cNvPr>
          <p:cNvPicPr>
            <a:picLocks noChangeAspect="1"/>
          </p:cNvPicPr>
          <p:nvPr/>
        </p:nvPicPr>
        <p:blipFill>
          <a:blip r:embed="rId2"/>
          <a:stretch>
            <a:fillRect/>
          </a:stretch>
        </p:blipFill>
        <p:spPr>
          <a:xfrm>
            <a:off x="838200" y="926085"/>
            <a:ext cx="4810403" cy="2829169"/>
          </a:xfrm>
          <a:prstGeom prst="rect">
            <a:avLst/>
          </a:prstGeom>
        </p:spPr>
      </p:pic>
      <p:pic>
        <p:nvPicPr>
          <p:cNvPr id="4" name="Picture 3">
            <a:extLst>
              <a:ext uri="{FF2B5EF4-FFF2-40B4-BE49-F238E27FC236}">
                <a16:creationId xmlns:a16="http://schemas.microsoft.com/office/drawing/2014/main" id="{1A62234E-523F-45BE-B0BD-7406630AF05F}"/>
              </a:ext>
            </a:extLst>
          </p:cNvPr>
          <p:cNvPicPr>
            <a:picLocks noChangeAspect="1"/>
          </p:cNvPicPr>
          <p:nvPr/>
        </p:nvPicPr>
        <p:blipFill>
          <a:blip r:embed="rId3"/>
          <a:stretch>
            <a:fillRect/>
          </a:stretch>
        </p:blipFill>
        <p:spPr>
          <a:xfrm>
            <a:off x="6810736" y="926084"/>
            <a:ext cx="4519052" cy="2829169"/>
          </a:xfrm>
          <a:prstGeom prst="rect">
            <a:avLst/>
          </a:prstGeom>
        </p:spPr>
      </p:pic>
    </p:spTree>
    <p:extLst>
      <p:ext uri="{BB962C8B-B14F-4D97-AF65-F5344CB8AC3E}">
        <p14:creationId xmlns:p14="http://schemas.microsoft.com/office/powerpoint/2010/main" val="92279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24357F-7B46-4487-A755-83B12DE8C27F}"/>
              </a:ext>
            </a:extLst>
          </p:cNvPr>
          <p:cNvSpPr>
            <a:spLocks noGrp="1"/>
          </p:cNvSpPr>
          <p:nvPr>
            <p:ph idx="1"/>
          </p:nvPr>
        </p:nvSpPr>
        <p:spPr>
          <a:xfrm>
            <a:off x="838200" y="710214"/>
            <a:ext cx="10515600" cy="5859262"/>
          </a:xfrm>
        </p:spPr>
        <p:txBody>
          <a:bodyPr>
            <a:normAutofit/>
          </a:bodyPr>
          <a:lstStyle/>
          <a:p>
            <a:pPr lvl="1" algn="just"/>
            <a:r>
              <a:rPr lang="en-IN" b="1" dirty="0"/>
              <a:t>Bivariate Analysis-</a:t>
            </a:r>
          </a:p>
          <a:p>
            <a:pPr lvl="1" algn="just"/>
            <a:endParaRPr lang="en-IN" b="1" dirty="0"/>
          </a:p>
          <a:p>
            <a:pPr lvl="1" algn="just"/>
            <a:endParaRPr lang="en-IN" b="1" dirty="0"/>
          </a:p>
          <a:p>
            <a:pPr lvl="1" algn="just"/>
            <a:endParaRPr lang="en-IN" b="1" dirty="0"/>
          </a:p>
          <a:p>
            <a:pPr lvl="1" algn="just"/>
            <a:endParaRPr lang="en-IN" b="1" dirty="0"/>
          </a:p>
          <a:p>
            <a:pPr lvl="1" algn="just"/>
            <a:endParaRPr lang="en-IN" b="1" dirty="0"/>
          </a:p>
          <a:p>
            <a:pPr lvl="1" algn="just"/>
            <a:endParaRPr lang="en-IN" b="1" dirty="0"/>
          </a:p>
          <a:p>
            <a:pPr lvl="1" algn="just"/>
            <a:endParaRPr lang="en-IN" b="1" dirty="0"/>
          </a:p>
          <a:p>
            <a:pPr lvl="1" algn="just"/>
            <a:endParaRPr lang="en-IN" b="1" dirty="0"/>
          </a:p>
          <a:p>
            <a:pPr lvl="1" algn="just"/>
            <a:endParaRPr lang="en-IN" b="1" dirty="0"/>
          </a:p>
          <a:p>
            <a:pPr lvl="1" algn="just"/>
            <a:r>
              <a:rPr lang="en-IN" sz="2200" dirty="0"/>
              <a:t>The first graph shows that clients with secondary/secondary special education type and income type as working has taken the most number of loans.</a:t>
            </a:r>
          </a:p>
          <a:p>
            <a:pPr lvl="1" algn="just"/>
            <a:r>
              <a:rPr lang="en-IN" sz="2200" dirty="0"/>
              <a:t>The second graph shows that very less ratio of the client faced payment difficulties as compared to the total clients in the secondary/secondary special education type.</a:t>
            </a:r>
          </a:p>
          <a:p>
            <a:pPr lvl="1" algn="just"/>
            <a:endParaRPr lang="en-IN" b="1" dirty="0"/>
          </a:p>
          <a:p>
            <a:pPr lvl="1" algn="just"/>
            <a:endParaRPr lang="en-IN" b="1" dirty="0"/>
          </a:p>
          <a:p>
            <a:pPr lvl="1" algn="just"/>
            <a:endParaRPr lang="en-IN" b="1" dirty="0"/>
          </a:p>
          <a:p>
            <a:pPr lvl="1" algn="just"/>
            <a:endParaRPr lang="en-IN" b="1" dirty="0"/>
          </a:p>
          <a:p>
            <a:pPr lvl="1" algn="just"/>
            <a:endParaRPr lang="en-IN" b="1" dirty="0"/>
          </a:p>
          <a:p>
            <a:pPr lvl="1" algn="just"/>
            <a:endParaRPr lang="en-IN" b="1" dirty="0"/>
          </a:p>
          <a:p>
            <a:pPr lvl="1" algn="just"/>
            <a:endParaRPr lang="en-IN" b="1" dirty="0"/>
          </a:p>
          <a:p>
            <a:pPr lvl="1" algn="just"/>
            <a:endParaRPr lang="en-IN" b="1" dirty="0"/>
          </a:p>
          <a:p>
            <a:pPr lvl="1" algn="just"/>
            <a:endParaRPr lang="en-IN" b="1" dirty="0"/>
          </a:p>
          <a:p>
            <a:pPr marL="457200" lvl="1" indent="0" algn="just">
              <a:buNone/>
            </a:pPr>
            <a:endParaRPr lang="en-IN" b="1" dirty="0"/>
          </a:p>
          <a:p>
            <a:pPr marL="457200" lvl="1" indent="0" algn="just">
              <a:buNone/>
            </a:pPr>
            <a:endParaRPr lang="en-IN" b="1" dirty="0"/>
          </a:p>
          <a:p>
            <a:pPr lvl="1" algn="just"/>
            <a:endParaRPr lang="en-IN" b="1" dirty="0"/>
          </a:p>
        </p:txBody>
      </p:sp>
      <p:pic>
        <p:nvPicPr>
          <p:cNvPr id="4" name="Picture 3">
            <a:extLst>
              <a:ext uri="{FF2B5EF4-FFF2-40B4-BE49-F238E27FC236}">
                <a16:creationId xmlns:a16="http://schemas.microsoft.com/office/drawing/2014/main" id="{29BE8637-A84B-43CD-B5D1-577BCD330C18}"/>
              </a:ext>
            </a:extLst>
          </p:cNvPr>
          <p:cNvPicPr>
            <a:picLocks noChangeAspect="1"/>
          </p:cNvPicPr>
          <p:nvPr/>
        </p:nvPicPr>
        <p:blipFill>
          <a:blip r:embed="rId2"/>
          <a:stretch>
            <a:fillRect/>
          </a:stretch>
        </p:blipFill>
        <p:spPr>
          <a:xfrm>
            <a:off x="1160955" y="1339171"/>
            <a:ext cx="4935045" cy="2755847"/>
          </a:xfrm>
          <a:prstGeom prst="rect">
            <a:avLst/>
          </a:prstGeom>
        </p:spPr>
      </p:pic>
      <p:pic>
        <p:nvPicPr>
          <p:cNvPr id="8" name="Picture 7">
            <a:extLst>
              <a:ext uri="{FF2B5EF4-FFF2-40B4-BE49-F238E27FC236}">
                <a16:creationId xmlns:a16="http://schemas.microsoft.com/office/drawing/2014/main" id="{7B319BB4-358E-43D2-81FC-16107E512F56}"/>
              </a:ext>
            </a:extLst>
          </p:cNvPr>
          <p:cNvPicPr>
            <a:picLocks noChangeAspect="1"/>
          </p:cNvPicPr>
          <p:nvPr/>
        </p:nvPicPr>
        <p:blipFill>
          <a:blip r:embed="rId3"/>
          <a:stretch>
            <a:fillRect/>
          </a:stretch>
        </p:blipFill>
        <p:spPr>
          <a:xfrm>
            <a:off x="6575646" y="1339171"/>
            <a:ext cx="4778154" cy="2755847"/>
          </a:xfrm>
          <a:prstGeom prst="rect">
            <a:avLst/>
          </a:prstGeom>
        </p:spPr>
      </p:pic>
    </p:spTree>
    <p:extLst>
      <p:ext uri="{BB962C8B-B14F-4D97-AF65-F5344CB8AC3E}">
        <p14:creationId xmlns:p14="http://schemas.microsoft.com/office/powerpoint/2010/main" val="283891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67299-153C-44FE-A5A8-B2A50664F707}"/>
              </a:ext>
            </a:extLst>
          </p:cNvPr>
          <p:cNvSpPr>
            <a:spLocks noGrp="1"/>
          </p:cNvSpPr>
          <p:nvPr>
            <p:ph idx="1"/>
          </p:nvPr>
        </p:nvSpPr>
        <p:spPr>
          <a:xfrm>
            <a:off x="838200" y="692458"/>
            <a:ext cx="10515600" cy="5814874"/>
          </a:xfrm>
        </p:spPr>
        <p:txBody>
          <a:bodyPr/>
          <a:lstStyle/>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lvl="1" algn="just"/>
            <a:endParaRPr lang="en-IN" dirty="0"/>
          </a:p>
          <a:p>
            <a:pPr lvl="1" algn="just"/>
            <a:r>
              <a:rPr lang="en-IN" sz="2200" dirty="0"/>
              <a:t>The first graph shows that most clients are married and very less among them faces payment difficulties.</a:t>
            </a:r>
          </a:p>
          <a:p>
            <a:pPr lvl="1" algn="just"/>
            <a:r>
              <a:rPr lang="en-IN" sz="2200" dirty="0"/>
              <a:t>The second graphs shows that most married clients does not own car and very less who owns car faces payment difficulties.  </a:t>
            </a:r>
          </a:p>
          <a:p>
            <a:pPr algn="just"/>
            <a:endParaRPr lang="en-IN" dirty="0"/>
          </a:p>
          <a:p>
            <a:pPr algn="just"/>
            <a:endParaRPr lang="en-IN" dirty="0"/>
          </a:p>
          <a:p>
            <a:pPr algn="just"/>
            <a:endParaRPr lang="en-IN" dirty="0"/>
          </a:p>
          <a:p>
            <a:pPr algn="just"/>
            <a:endParaRPr lang="en-IN" dirty="0"/>
          </a:p>
          <a:p>
            <a:pPr algn="just"/>
            <a:endParaRPr lang="en-IN" dirty="0"/>
          </a:p>
        </p:txBody>
      </p:sp>
      <p:pic>
        <p:nvPicPr>
          <p:cNvPr id="5" name="Picture 4">
            <a:extLst>
              <a:ext uri="{FF2B5EF4-FFF2-40B4-BE49-F238E27FC236}">
                <a16:creationId xmlns:a16="http://schemas.microsoft.com/office/drawing/2014/main" id="{EE2EECA6-C284-4834-A52B-37D0983D6770}"/>
              </a:ext>
            </a:extLst>
          </p:cNvPr>
          <p:cNvPicPr>
            <a:picLocks noChangeAspect="1"/>
          </p:cNvPicPr>
          <p:nvPr/>
        </p:nvPicPr>
        <p:blipFill>
          <a:blip r:embed="rId2"/>
          <a:stretch>
            <a:fillRect/>
          </a:stretch>
        </p:blipFill>
        <p:spPr>
          <a:xfrm>
            <a:off x="1033514" y="834505"/>
            <a:ext cx="5199356" cy="2823100"/>
          </a:xfrm>
          <a:prstGeom prst="rect">
            <a:avLst/>
          </a:prstGeom>
        </p:spPr>
      </p:pic>
      <p:pic>
        <p:nvPicPr>
          <p:cNvPr id="7" name="Picture 6">
            <a:extLst>
              <a:ext uri="{FF2B5EF4-FFF2-40B4-BE49-F238E27FC236}">
                <a16:creationId xmlns:a16="http://schemas.microsoft.com/office/drawing/2014/main" id="{61043FC7-CDF4-4260-8E5D-7C83195ABF21}"/>
              </a:ext>
            </a:extLst>
          </p:cNvPr>
          <p:cNvPicPr>
            <a:picLocks noChangeAspect="1"/>
          </p:cNvPicPr>
          <p:nvPr/>
        </p:nvPicPr>
        <p:blipFill>
          <a:blip r:embed="rId3"/>
          <a:stretch>
            <a:fillRect/>
          </a:stretch>
        </p:blipFill>
        <p:spPr>
          <a:xfrm>
            <a:off x="6349759" y="834505"/>
            <a:ext cx="4867445" cy="2823100"/>
          </a:xfrm>
          <a:prstGeom prst="rect">
            <a:avLst/>
          </a:prstGeom>
        </p:spPr>
      </p:pic>
    </p:spTree>
    <p:extLst>
      <p:ext uri="{BB962C8B-B14F-4D97-AF65-F5344CB8AC3E}">
        <p14:creationId xmlns:p14="http://schemas.microsoft.com/office/powerpoint/2010/main" val="1294293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40BEA-BDC7-4C00-963C-3B8CD191CD96}"/>
              </a:ext>
            </a:extLst>
          </p:cNvPr>
          <p:cNvSpPr>
            <a:spLocks noGrp="1"/>
          </p:cNvSpPr>
          <p:nvPr>
            <p:ph idx="1"/>
          </p:nvPr>
        </p:nvSpPr>
        <p:spPr>
          <a:xfrm>
            <a:off x="838200" y="568171"/>
            <a:ext cx="10515600" cy="5608792"/>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lvl="1"/>
            <a:endParaRPr lang="en-IN" sz="2200" dirty="0"/>
          </a:p>
          <a:p>
            <a:pPr lvl="1"/>
            <a:r>
              <a:rPr lang="en-IN" sz="2200" dirty="0"/>
              <a:t>The most cases which do not have difficulty in paying comes under the income interval of 1 lakh to 1.5 lakh. </a:t>
            </a:r>
          </a:p>
        </p:txBody>
      </p:sp>
      <p:pic>
        <p:nvPicPr>
          <p:cNvPr id="5" name="Picture 4">
            <a:extLst>
              <a:ext uri="{FF2B5EF4-FFF2-40B4-BE49-F238E27FC236}">
                <a16:creationId xmlns:a16="http://schemas.microsoft.com/office/drawing/2014/main" id="{3CE7FD41-852C-487F-A0CB-AF896B9AB455}"/>
              </a:ext>
            </a:extLst>
          </p:cNvPr>
          <p:cNvPicPr>
            <a:picLocks noChangeAspect="1"/>
          </p:cNvPicPr>
          <p:nvPr/>
        </p:nvPicPr>
        <p:blipFill>
          <a:blip r:embed="rId2"/>
          <a:stretch>
            <a:fillRect/>
          </a:stretch>
        </p:blipFill>
        <p:spPr>
          <a:xfrm>
            <a:off x="3639693" y="1109709"/>
            <a:ext cx="4912613" cy="2501717"/>
          </a:xfrm>
          <a:prstGeom prst="rect">
            <a:avLst/>
          </a:prstGeom>
        </p:spPr>
      </p:pic>
    </p:spTree>
    <p:extLst>
      <p:ext uri="{BB962C8B-B14F-4D97-AF65-F5344CB8AC3E}">
        <p14:creationId xmlns:p14="http://schemas.microsoft.com/office/powerpoint/2010/main" val="1330009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2FC0D2-B3D5-4A76-9955-EC5CBA765E69}"/>
              </a:ext>
            </a:extLst>
          </p:cNvPr>
          <p:cNvPicPr>
            <a:picLocks noChangeAspect="1"/>
          </p:cNvPicPr>
          <p:nvPr/>
        </p:nvPicPr>
        <p:blipFill>
          <a:blip r:embed="rId2"/>
          <a:stretch>
            <a:fillRect/>
          </a:stretch>
        </p:blipFill>
        <p:spPr>
          <a:xfrm>
            <a:off x="932156" y="532660"/>
            <a:ext cx="6081204" cy="5644303"/>
          </a:xfrm>
          <a:prstGeom prst="rect">
            <a:avLst/>
          </a:prstGeom>
        </p:spPr>
      </p:pic>
      <p:sp>
        <p:nvSpPr>
          <p:cNvPr id="7" name="Content Placeholder 6">
            <a:extLst>
              <a:ext uri="{FF2B5EF4-FFF2-40B4-BE49-F238E27FC236}">
                <a16:creationId xmlns:a16="http://schemas.microsoft.com/office/drawing/2014/main" id="{8C256CD0-8EA1-4669-B0E3-C25DFDA380AC}"/>
              </a:ext>
            </a:extLst>
          </p:cNvPr>
          <p:cNvSpPr>
            <a:spLocks noGrp="1"/>
          </p:cNvSpPr>
          <p:nvPr>
            <p:ph idx="1"/>
          </p:nvPr>
        </p:nvSpPr>
        <p:spPr>
          <a:xfrm>
            <a:off x="7217546" y="1825625"/>
            <a:ext cx="4136254" cy="4351338"/>
          </a:xfrm>
        </p:spPr>
        <p:txBody>
          <a:bodyPr/>
          <a:lstStyle/>
          <a:p>
            <a:pPr lvl="1" algn="just"/>
            <a:r>
              <a:rPr lang="en-IN" dirty="0"/>
              <a:t>The graphs shows that most clients fall in the organization type of Business Entity Type 3 and Self Employed in both Target 0 and Target 1.</a:t>
            </a:r>
          </a:p>
        </p:txBody>
      </p:sp>
    </p:spTree>
    <p:extLst>
      <p:ext uri="{BB962C8B-B14F-4D97-AF65-F5344CB8AC3E}">
        <p14:creationId xmlns:p14="http://schemas.microsoft.com/office/powerpoint/2010/main" val="3220731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DD349-8C25-471D-A7A8-57FAA7257174}"/>
              </a:ext>
            </a:extLst>
          </p:cNvPr>
          <p:cNvSpPr>
            <a:spLocks noGrp="1"/>
          </p:cNvSpPr>
          <p:nvPr>
            <p:ph type="title"/>
          </p:nvPr>
        </p:nvSpPr>
        <p:spPr/>
        <p:txBody>
          <a:bodyPr>
            <a:normAutofit/>
          </a:bodyPr>
          <a:lstStyle/>
          <a:p>
            <a:r>
              <a:rPr lang="en-IN" dirty="0"/>
              <a:t>Analysis on Combined dataset </a:t>
            </a:r>
          </a:p>
        </p:txBody>
      </p:sp>
      <p:sp>
        <p:nvSpPr>
          <p:cNvPr id="3" name="Content Placeholder 2">
            <a:extLst>
              <a:ext uri="{FF2B5EF4-FFF2-40B4-BE49-F238E27FC236}">
                <a16:creationId xmlns:a16="http://schemas.microsoft.com/office/drawing/2014/main" id="{D70278B2-1B56-4A65-AB9D-68990BACC41C}"/>
              </a:ext>
            </a:extLst>
          </p:cNvPr>
          <p:cNvSpPr>
            <a:spLocks noGrp="1"/>
          </p:cNvSpPr>
          <p:nvPr>
            <p:ph idx="1"/>
          </p:nvPr>
        </p:nvSpPr>
        <p:spPr>
          <a:xfrm>
            <a:off x="838200" y="4767309"/>
            <a:ext cx="10515600" cy="1811043"/>
          </a:xfrm>
        </p:spPr>
        <p:txBody>
          <a:bodyPr>
            <a:normAutofit fontScale="85000" lnSpcReduction="10000"/>
          </a:bodyPr>
          <a:lstStyle/>
          <a:p>
            <a:pPr lvl="1" algn="just"/>
            <a:r>
              <a:rPr lang="en-IN" dirty="0"/>
              <a:t>The Cash Loan is 94.14% and Revolving is 5.86% of total loans taken.</a:t>
            </a:r>
          </a:p>
          <a:p>
            <a:pPr lvl="1" algn="just"/>
            <a:r>
              <a:rPr lang="en-IN" dirty="0"/>
              <a:t>Among Cash loans, 13.99% faces payment difficultly whereas 86.01% are other cases..</a:t>
            </a:r>
          </a:p>
          <a:p>
            <a:pPr lvl="1" algn="just"/>
            <a:r>
              <a:rPr lang="en-IN" dirty="0"/>
              <a:t>Among Revolving loans, 7.76% faces payment difficulty whereas 92.24% are the other cases.</a:t>
            </a:r>
          </a:p>
          <a:p>
            <a:pPr lvl="1" algn="just"/>
            <a:r>
              <a:rPr lang="en-IN" dirty="0"/>
              <a:t>Here the numbers can be misleading as the number of revolving loan applications are very less than cash loan applications.</a:t>
            </a:r>
          </a:p>
          <a:p>
            <a:pPr lvl="1" algn="just"/>
            <a:r>
              <a:rPr lang="en-IN" dirty="0"/>
              <a:t>The most number of loans are Cash loans with no payment difficulty.</a:t>
            </a:r>
          </a:p>
          <a:p>
            <a:pPr lvl="1"/>
            <a:endParaRPr lang="en-IN" dirty="0"/>
          </a:p>
          <a:p>
            <a:endParaRPr lang="en-IN" dirty="0"/>
          </a:p>
          <a:p>
            <a:endParaRPr lang="en-IN" dirty="0"/>
          </a:p>
          <a:p>
            <a:endParaRPr lang="en-IN" dirty="0"/>
          </a:p>
          <a:p>
            <a:endParaRPr lang="en-IN" dirty="0"/>
          </a:p>
        </p:txBody>
      </p:sp>
      <p:graphicFrame>
        <p:nvGraphicFramePr>
          <p:cNvPr id="6" name="Chart 5">
            <a:extLst>
              <a:ext uri="{FF2B5EF4-FFF2-40B4-BE49-F238E27FC236}">
                <a16:creationId xmlns:a16="http://schemas.microsoft.com/office/drawing/2014/main" id="{9913BC75-EC74-7F15-8FD0-3A8CC5917DCC}"/>
              </a:ext>
            </a:extLst>
          </p:cNvPr>
          <p:cNvGraphicFramePr>
            <a:graphicFrameLocks/>
          </p:cNvGraphicFramePr>
          <p:nvPr>
            <p:extLst>
              <p:ext uri="{D42A27DB-BD31-4B8C-83A1-F6EECF244321}">
                <p14:modId xmlns:p14="http://schemas.microsoft.com/office/powerpoint/2010/main" val="3450978435"/>
              </p:ext>
            </p:extLst>
          </p:nvPr>
        </p:nvGraphicFramePr>
        <p:xfrm>
          <a:off x="1988820" y="1908699"/>
          <a:ext cx="8214360" cy="25147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3689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8B88F-4825-4F62-BC0D-A11B5CEA5568}"/>
              </a:ext>
            </a:extLst>
          </p:cNvPr>
          <p:cNvSpPr>
            <a:spLocks noGrp="1"/>
          </p:cNvSpPr>
          <p:nvPr>
            <p:ph idx="1"/>
          </p:nvPr>
        </p:nvSpPr>
        <p:spPr>
          <a:xfrm>
            <a:off x="838200" y="4971495"/>
            <a:ext cx="10515600" cy="1205468"/>
          </a:xfrm>
        </p:spPr>
        <p:txBody>
          <a:bodyPr/>
          <a:lstStyle/>
          <a:p>
            <a:pPr lvl="1" algn="just"/>
            <a:r>
              <a:rPr lang="en-IN" sz="2200" dirty="0"/>
              <a:t>The most number of loans were taken for repairs purpose and then for other purpose and most among them faced no difficulty.</a:t>
            </a:r>
          </a:p>
          <a:p>
            <a:pPr lvl="1" algn="just"/>
            <a:r>
              <a:rPr lang="en-IN" sz="2200" dirty="0"/>
              <a:t>The sum of amount credit is highest from repairs and the for others.</a:t>
            </a:r>
          </a:p>
          <a:p>
            <a:endParaRPr lang="en-IN" dirty="0"/>
          </a:p>
          <a:p>
            <a:endParaRPr lang="en-IN" dirty="0"/>
          </a:p>
        </p:txBody>
      </p:sp>
      <p:graphicFrame>
        <p:nvGraphicFramePr>
          <p:cNvPr id="4" name="Chart 3">
            <a:extLst>
              <a:ext uri="{FF2B5EF4-FFF2-40B4-BE49-F238E27FC236}">
                <a16:creationId xmlns:a16="http://schemas.microsoft.com/office/drawing/2014/main" id="{8FF78023-5701-4D17-93F4-8D5AB77C4E5D}"/>
              </a:ext>
            </a:extLst>
          </p:cNvPr>
          <p:cNvGraphicFramePr>
            <a:graphicFrameLocks/>
          </p:cNvGraphicFramePr>
          <p:nvPr>
            <p:extLst>
              <p:ext uri="{D42A27DB-BD31-4B8C-83A1-F6EECF244321}">
                <p14:modId xmlns:p14="http://schemas.microsoft.com/office/powerpoint/2010/main" val="775373365"/>
              </p:ext>
            </p:extLst>
          </p:nvPr>
        </p:nvGraphicFramePr>
        <p:xfrm>
          <a:off x="973178" y="814204"/>
          <a:ext cx="5232314" cy="35891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A70173D-453D-45F4-A90A-AB264C70F537}"/>
              </a:ext>
            </a:extLst>
          </p:cNvPr>
          <p:cNvGraphicFramePr>
            <a:graphicFrameLocks/>
          </p:cNvGraphicFramePr>
          <p:nvPr>
            <p:extLst>
              <p:ext uri="{D42A27DB-BD31-4B8C-83A1-F6EECF244321}">
                <p14:modId xmlns:p14="http://schemas.microsoft.com/office/powerpoint/2010/main" val="2609364238"/>
              </p:ext>
            </p:extLst>
          </p:nvPr>
        </p:nvGraphicFramePr>
        <p:xfrm>
          <a:off x="6294269" y="814204"/>
          <a:ext cx="4988510" cy="35891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3314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1D93BE-97AE-46A4-8FF4-47E466978A61}"/>
              </a:ext>
            </a:extLst>
          </p:cNvPr>
          <p:cNvSpPr>
            <a:spLocks noGrp="1"/>
          </p:cNvSpPr>
          <p:nvPr>
            <p:ph idx="1"/>
          </p:nvPr>
        </p:nvSpPr>
        <p:spPr>
          <a:xfrm>
            <a:off x="838200" y="4003828"/>
            <a:ext cx="10515600" cy="2405849"/>
          </a:xfrm>
        </p:spPr>
        <p:txBody>
          <a:bodyPr>
            <a:normAutofit fontScale="92500" lnSpcReduction="10000"/>
          </a:bodyPr>
          <a:lstStyle/>
          <a:p>
            <a:pPr lvl="1"/>
            <a:r>
              <a:rPr lang="en-IN" dirty="0"/>
              <a:t>For Target 0 –</a:t>
            </a:r>
          </a:p>
          <a:p>
            <a:pPr lvl="2"/>
            <a:r>
              <a:rPr lang="en-IN" dirty="0"/>
              <a:t>Previously, the largest sum of amount credit was 22.97% of the total sum for the income interval of 2-2.5 lakhs.</a:t>
            </a:r>
          </a:p>
          <a:p>
            <a:pPr lvl="2"/>
            <a:r>
              <a:rPr lang="en-IN" dirty="0"/>
              <a:t>Currently, the most sum of credit is 22.74% of the total sum for the income interval of 1.5-2 lakhs.</a:t>
            </a:r>
          </a:p>
          <a:p>
            <a:pPr lvl="1"/>
            <a:r>
              <a:rPr lang="en-IN" dirty="0"/>
              <a:t>For Target 1 – </a:t>
            </a:r>
          </a:p>
          <a:p>
            <a:pPr lvl="2"/>
            <a:r>
              <a:rPr lang="en-IN" dirty="0"/>
              <a:t>The largest amount for previous and current applications are 24.52% and 24.31% for income interval of 1.5-2 lakhs. </a:t>
            </a:r>
          </a:p>
        </p:txBody>
      </p:sp>
      <p:graphicFrame>
        <p:nvGraphicFramePr>
          <p:cNvPr id="4" name="Chart 3">
            <a:extLst>
              <a:ext uri="{FF2B5EF4-FFF2-40B4-BE49-F238E27FC236}">
                <a16:creationId xmlns:a16="http://schemas.microsoft.com/office/drawing/2014/main" id="{EBB20874-40F4-8C8E-83EC-666340745028}"/>
              </a:ext>
            </a:extLst>
          </p:cNvPr>
          <p:cNvGraphicFramePr>
            <a:graphicFrameLocks/>
          </p:cNvGraphicFramePr>
          <p:nvPr>
            <p:extLst>
              <p:ext uri="{D42A27DB-BD31-4B8C-83A1-F6EECF244321}">
                <p14:modId xmlns:p14="http://schemas.microsoft.com/office/powerpoint/2010/main" val="3102347596"/>
              </p:ext>
            </p:extLst>
          </p:nvPr>
        </p:nvGraphicFramePr>
        <p:xfrm>
          <a:off x="762850" y="576901"/>
          <a:ext cx="5333150" cy="3238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B1FF534-65D5-5754-D93D-DB6A8B7BBDF5}"/>
              </a:ext>
            </a:extLst>
          </p:cNvPr>
          <p:cNvGraphicFramePr>
            <a:graphicFrameLocks/>
          </p:cNvGraphicFramePr>
          <p:nvPr>
            <p:extLst>
              <p:ext uri="{D42A27DB-BD31-4B8C-83A1-F6EECF244321}">
                <p14:modId xmlns:p14="http://schemas.microsoft.com/office/powerpoint/2010/main" val="3743280525"/>
              </p:ext>
            </p:extLst>
          </p:nvPr>
        </p:nvGraphicFramePr>
        <p:xfrm>
          <a:off x="6374167" y="576901"/>
          <a:ext cx="4979633" cy="32385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9304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F802-D847-4984-8149-3E848A62BD02}"/>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C7332131-0D2A-49E6-96B3-46DC4711FF13}"/>
              </a:ext>
            </a:extLst>
          </p:cNvPr>
          <p:cNvSpPr>
            <a:spLocks noGrp="1"/>
          </p:cNvSpPr>
          <p:nvPr>
            <p:ph idx="1"/>
          </p:nvPr>
        </p:nvSpPr>
        <p:spPr/>
        <p:txBody>
          <a:bodyPr>
            <a:normAutofit/>
          </a:bodyPr>
          <a:lstStyle/>
          <a:p>
            <a:pPr algn="just"/>
            <a:r>
              <a:rPr lang="en-IN" sz="2400" dirty="0"/>
              <a:t>Majority of client have applied for cash loans.</a:t>
            </a:r>
          </a:p>
          <a:p>
            <a:pPr algn="just"/>
            <a:r>
              <a:rPr lang="en-IN" sz="2400" dirty="0"/>
              <a:t>The number of loans and sum of amount credit is highest for repairs purpose.</a:t>
            </a:r>
          </a:p>
          <a:p>
            <a:pPr algn="just"/>
            <a:r>
              <a:rPr lang="en-IN" sz="2400" dirty="0"/>
              <a:t>Majority of clients with payment difficulties are in the interval of 1.5 – 2 lakhs.</a:t>
            </a:r>
          </a:p>
          <a:p>
            <a:pPr algn="just"/>
            <a:r>
              <a:rPr lang="en-IN" sz="2400" dirty="0"/>
              <a:t>Majority of the clients fall in the income interval of 1 – 1.5 lakh.</a:t>
            </a:r>
          </a:p>
          <a:p>
            <a:pPr algn="just"/>
            <a:r>
              <a:rPr lang="en-IN" sz="2400" dirty="0"/>
              <a:t>Majority of the clients are married.</a:t>
            </a:r>
          </a:p>
          <a:p>
            <a:pPr algn="just"/>
            <a:r>
              <a:rPr lang="en-IN" sz="2400" dirty="0"/>
              <a:t>Majority of the clients fall in the income type – working and education type – secondary/secondary special.</a:t>
            </a:r>
          </a:p>
          <a:p>
            <a:pPr algn="just"/>
            <a:r>
              <a:rPr lang="en-IN" sz="2400" dirty="0"/>
              <a:t>Majority of the clients have applied for credit more than 9 lakhs.</a:t>
            </a:r>
          </a:p>
          <a:p>
            <a:pPr algn="just"/>
            <a:r>
              <a:rPr lang="en-IN" sz="2400" dirty="0"/>
              <a:t>Applicants will higher salary were offered higher credit amount.</a:t>
            </a:r>
          </a:p>
          <a:p>
            <a:pPr algn="just"/>
            <a:endParaRPr lang="en-IN" dirty="0"/>
          </a:p>
        </p:txBody>
      </p:sp>
    </p:spTree>
    <p:extLst>
      <p:ext uri="{BB962C8B-B14F-4D97-AF65-F5344CB8AC3E}">
        <p14:creationId xmlns:p14="http://schemas.microsoft.com/office/powerpoint/2010/main" val="178084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8D6B-238A-99A5-E668-FB94E2CE68C7}"/>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0C3F7783-C34E-4AB1-ACF8-17B0521E456C}"/>
              </a:ext>
            </a:extLst>
          </p:cNvPr>
          <p:cNvSpPr>
            <a:spLocks noGrp="1"/>
          </p:cNvSpPr>
          <p:nvPr>
            <p:ph idx="1"/>
          </p:nvPr>
        </p:nvSpPr>
        <p:spPr/>
        <p:txBody>
          <a:bodyPr>
            <a:normAutofit/>
          </a:bodyPr>
          <a:lstStyle/>
          <a:p>
            <a:pPr algn="just"/>
            <a:r>
              <a:rPr lang="en-IN" sz="2600" dirty="0"/>
              <a:t>In this project we are given two dataset, one containing the current details of the client at the time of application and other contains the information about the client’s previous loan data. We have to give the visualization and summarize the important results in the presentation.</a:t>
            </a:r>
          </a:p>
          <a:p>
            <a:pPr algn="just"/>
            <a:r>
              <a:rPr lang="en-IN" sz="2600" dirty="0"/>
              <a:t>The work file contains four files- </a:t>
            </a:r>
            <a:r>
              <a:rPr lang="en-IN" sz="2600" dirty="0" err="1"/>
              <a:t>application_data</a:t>
            </a:r>
            <a:r>
              <a:rPr lang="en-IN" sz="2600" dirty="0"/>
              <a:t>, ,</a:t>
            </a:r>
            <a:r>
              <a:rPr lang="en-IN" sz="2600" dirty="0" err="1"/>
              <a:t>merged_dataset</a:t>
            </a:r>
            <a:r>
              <a:rPr lang="en-IN" sz="2600" dirty="0"/>
              <a:t> and merging(</a:t>
            </a:r>
            <a:r>
              <a:rPr lang="en-IN" sz="2600" dirty="0" err="1"/>
              <a:t>jupyter</a:t>
            </a:r>
            <a:r>
              <a:rPr lang="en-IN" sz="2600" dirty="0"/>
              <a:t> notebook file) and Bank Loan Case Study pdf.</a:t>
            </a:r>
          </a:p>
          <a:p>
            <a:pPr marL="0" indent="0" algn="just">
              <a:buNone/>
            </a:pPr>
            <a:endParaRPr lang="en-IN" sz="2600" dirty="0"/>
          </a:p>
        </p:txBody>
      </p:sp>
    </p:spTree>
    <p:extLst>
      <p:ext uri="{BB962C8B-B14F-4D97-AF65-F5344CB8AC3E}">
        <p14:creationId xmlns:p14="http://schemas.microsoft.com/office/powerpoint/2010/main" val="3807937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1D0E-A9BF-4373-91EB-4A1BB9205B70}"/>
              </a:ext>
            </a:extLst>
          </p:cNvPr>
          <p:cNvSpPr>
            <a:spLocks noGrp="1"/>
          </p:cNvSpPr>
          <p:nvPr>
            <p:ph type="title"/>
          </p:nvPr>
        </p:nvSpPr>
        <p:spPr/>
        <p:txBody>
          <a:bodyPr/>
          <a:lstStyle/>
          <a:p>
            <a:r>
              <a:rPr lang="en-US" dirty="0"/>
              <a:t>Correlation</a:t>
            </a:r>
            <a:endParaRPr lang="en-IN" dirty="0"/>
          </a:p>
        </p:txBody>
      </p:sp>
      <p:sp>
        <p:nvSpPr>
          <p:cNvPr id="3" name="Content Placeholder 2">
            <a:extLst>
              <a:ext uri="{FF2B5EF4-FFF2-40B4-BE49-F238E27FC236}">
                <a16:creationId xmlns:a16="http://schemas.microsoft.com/office/drawing/2014/main" id="{E47DCC22-5A24-454A-8334-E074DBCEE364}"/>
              </a:ext>
            </a:extLst>
          </p:cNvPr>
          <p:cNvSpPr>
            <a:spLocks noGrp="1"/>
          </p:cNvSpPr>
          <p:nvPr>
            <p:ph idx="1"/>
          </p:nvPr>
        </p:nvSpPr>
        <p:spPr/>
        <p:txBody>
          <a:bodyPr>
            <a:normAutofit/>
          </a:bodyPr>
          <a:lstStyle/>
          <a:p>
            <a:pPr algn="just"/>
            <a:r>
              <a:rPr lang="en-US" sz="2600" b="0" i="0" dirty="0">
                <a:solidFill>
                  <a:srgbClr val="202124"/>
                </a:solidFill>
                <a:effectLst/>
                <a:latin typeface="Google Sans"/>
              </a:rPr>
              <a:t>Correlation is </a:t>
            </a:r>
            <a:r>
              <a:rPr lang="en-US" sz="2600" b="0" i="0" dirty="0">
                <a:solidFill>
                  <a:srgbClr val="040C28"/>
                </a:solidFill>
                <a:effectLst/>
                <a:latin typeface="Google Sans"/>
              </a:rPr>
              <a:t>a statistical measure that expresses the extent to which two variables are linearly related</a:t>
            </a:r>
            <a:r>
              <a:rPr lang="en-US" sz="2600" b="0" i="0" dirty="0">
                <a:solidFill>
                  <a:srgbClr val="202124"/>
                </a:solidFill>
                <a:effectLst/>
                <a:latin typeface="Google Sans"/>
              </a:rPr>
              <a:t> (meaning they change together at a constant rate).</a:t>
            </a:r>
          </a:p>
          <a:p>
            <a:pPr algn="just"/>
            <a:r>
              <a:rPr lang="en-US" sz="2600" b="0" i="0" dirty="0">
                <a:solidFill>
                  <a:srgbClr val="333333"/>
                </a:solidFill>
                <a:effectLst/>
                <a:ea typeface="Roboto" panose="02000000000000000000" pitchFamily="2" charset="0"/>
              </a:rPr>
              <a:t>The correlation coefficient (r) is scaled so that it is always between -1 and +1. When r is close to 0 this means that there is little relationship between the variables and the farther away from 0 r is, in either the positive or negative direction, the greater the relationship between the two variables.</a:t>
            </a:r>
            <a:endParaRPr lang="en-IN" sz="2600" dirty="0">
              <a:ea typeface="Roboto" panose="02000000000000000000" pitchFamily="2" charset="0"/>
            </a:endParaRPr>
          </a:p>
        </p:txBody>
      </p:sp>
    </p:spTree>
    <p:extLst>
      <p:ext uri="{BB962C8B-B14F-4D97-AF65-F5344CB8AC3E}">
        <p14:creationId xmlns:p14="http://schemas.microsoft.com/office/powerpoint/2010/main" val="2310246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54F7A-D6CE-4FBF-8250-56E6C50353EE}"/>
              </a:ext>
            </a:extLst>
          </p:cNvPr>
          <p:cNvSpPr>
            <a:spLocks noGrp="1"/>
          </p:cNvSpPr>
          <p:nvPr>
            <p:ph idx="1"/>
          </p:nvPr>
        </p:nvSpPr>
        <p:spPr>
          <a:xfrm>
            <a:off x="838200" y="461638"/>
            <a:ext cx="10515600" cy="6312023"/>
          </a:xfrm>
        </p:spPr>
        <p:txBody>
          <a:bodyPr>
            <a:normAutofit fontScale="92500" lnSpcReduction="10000"/>
          </a:bodyPr>
          <a:lstStyle/>
          <a:p>
            <a:pPr algn="just"/>
            <a:r>
              <a:rPr lang="en-US" sz="2600" i="0" dirty="0">
                <a:effectLst/>
              </a:rPr>
              <a:t>Find the top 10 correlation for the Client with payment difficulties and all other cases (Target variable). </a:t>
            </a:r>
          </a:p>
          <a:p>
            <a:pPr lvl="1" algn="just"/>
            <a:r>
              <a:rPr lang="en-IN" dirty="0"/>
              <a:t>Correlation for Target 0-</a:t>
            </a:r>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r>
              <a:rPr lang="en-IN" dirty="0"/>
              <a:t>The most relevant correlations can be seen between AMT_ANNUITY and AMT_CREDIT,  LIVE_CITY_NOT_WORKING _REGION AND REG_REGION_NOT_WORKING _REGION, LIVE_CITY_NOT_WORKING_REGION and REG_CITY_NOT_WORK_CITY.</a:t>
            </a:r>
          </a:p>
        </p:txBody>
      </p:sp>
      <p:pic>
        <p:nvPicPr>
          <p:cNvPr id="6" name="Picture 5">
            <a:extLst>
              <a:ext uri="{FF2B5EF4-FFF2-40B4-BE49-F238E27FC236}">
                <a16:creationId xmlns:a16="http://schemas.microsoft.com/office/drawing/2014/main" id="{5EC34F6F-88C9-4638-B544-DCDEA2C3A4A4}"/>
              </a:ext>
            </a:extLst>
          </p:cNvPr>
          <p:cNvPicPr>
            <a:picLocks noChangeAspect="1"/>
          </p:cNvPicPr>
          <p:nvPr/>
        </p:nvPicPr>
        <p:blipFill>
          <a:blip r:embed="rId2"/>
          <a:stretch>
            <a:fillRect/>
          </a:stretch>
        </p:blipFill>
        <p:spPr>
          <a:xfrm>
            <a:off x="1242874" y="1624614"/>
            <a:ext cx="9383697" cy="3790765"/>
          </a:xfrm>
          <a:prstGeom prst="rect">
            <a:avLst/>
          </a:prstGeom>
        </p:spPr>
      </p:pic>
    </p:spTree>
    <p:extLst>
      <p:ext uri="{BB962C8B-B14F-4D97-AF65-F5344CB8AC3E}">
        <p14:creationId xmlns:p14="http://schemas.microsoft.com/office/powerpoint/2010/main" val="415329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E7823-A20C-4232-ADDB-B8F7B0555961}"/>
              </a:ext>
            </a:extLst>
          </p:cNvPr>
          <p:cNvSpPr>
            <a:spLocks noGrp="1"/>
          </p:cNvSpPr>
          <p:nvPr>
            <p:ph idx="1"/>
          </p:nvPr>
        </p:nvSpPr>
        <p:spPr>
          <a:xfrm>
            <a:off x="838200" y="355107"/>
            <a:ext cx="10515600" cy="6312023"/>
          </a:xfrm>
        </p:spPr>
        <p:txBody>
          <a:bodyPr>
            <a:normAutofit fontScale="92500" lnSpcReduction="20000"/>
          </a:bodyPr>
          <a:lstStyle/>
          <a:p>
            <a:pPr lvl="1" algn="just"/>
            <a:r>
              <a:rPr lang="en-IN" dirty="0"/>
              <a:t>Correlation for Target 1-</a:t>
            </a:r>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endParaRPr lang="en-IN" dirty="0"/>
          </a:p>
          <a:p>
            <a:pPr lvl="1" algn="just"/>
            <a:r>
              <a:rPr lang="en-IN" dirty="0"/>
              <a:t>The most relevant correlation can be seen between AMT_ANNUITY and AMT_AMOUNT_CREDIT, LIVE_REGION_NOT_WORK_REGION and REG_REGION_NOT_WORK_REGION, LIVE_CITY_NOT_WORK_CITY and REG_CITY_NOT_WORK_CITY, REG_REGION_NOT_WORK_REGION and REG_REGION_NOT_LIVE_REGION.</a:t>
            </a:r>
          </a:p>
          <a:p>
            <a:pPr lvl="1" algn="just"/>
            <a:endParaRPr lang="en-IN" dirty="0"/>
          </a:p>
        </p:txBody>
      </p:sp>
      <p:pic>
        <p:nvPicPr>
          <p:cNvPr id="5" name="Picture 4">
            <a:extLst>
              <a:ext uri="{FF2B5EF4-FFF2-40B4-BE49-F238E27FC236}">
                <a16:creationId xmlns:a16="http://schemas.microsoft.com/office/drawing/2014/main" id="{6875DBEF-F337-4565-A9CF-52D6D8FD1CEA}"/>
              </a:ext>
            </a:extLst>
          </p:cNvPr>
          <p:cNvPicPr>
            <a:picLocks noChangeAspect="1"/>
          </p:cNvPicPr>
          <p:nvPr/>
        </p:nvPicPr>
        <p:blipFill>
          <a:blip r:embed="rId2"/>
          <a:stretch>
            <a:fillRect/>
          </a:stretch>
        </p:blipFill>
        <p:spPr>
          <a:xfrm>
            <a:off x="906330" y="674704"/>
            <a:ext cx="10379339" cy="4421080"/>
          </a:xfrm>
          <a:prstGeom prst="rect">
            <a:avLst/>
          </a:prstGeom>
        </p:spPr>
      </p:pic>
    </p:spTree>
    <p:extLst>
      <p:ext uri="{BB962C8B-B14F-4D97-AF65-F5344CB8AC3E}">
        <p14:creationId xmlns:p14="http://schemas.microsoft.com/office/powerpoint/2010/main" val="1700137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28D3-BAF5-4435-AF4B-11DFB740E887}"/>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4EBC1F97-2077-4400-81AD-174341C7C00C}"/>
              </a:ext>
            </a:extLst>
          </p:cNvPr>
          <p:cNvSpPr>
            <a:spLocks noGrp="1"/>
          </p:cNvSpPr>
          <p:nvPr>
            <p:ph idx="1"/>
          </p:nvPr>
        </p:nvSpPr>
        <p:spPr/>
        <p:txBody>
          <a:bodyPr>
            <a:normAutofit/>
          </a:bodyPr>
          <a:lstStyle/>
          <a:p>
            <a:pPr algn="just"/>
            <a:r>
              <a:rPr lang="en-US" sz="2600" dirty="0"/>
              <a:t>In this project, I have learnt how to find the missing values in the data and how to remove the rows and columns.</a:t>
            </a:r>
          </a:p>
          <a:p>
            <a:pPr algn="just"/>
            <a:r>
              <a:rPr lang="en-US" sz="2600" dirty="0"/>
              <a:t>I have learnt how to find outliers and based on that how to fill the values with mean, median and mode.</a:t>
            </a:r>
          </a:p>
          <a:p>
            <a:pPr algn="just"/>
            <a:r>
              <a:rPr lang="en-US" sz="2600" dirty="0"/>
              <a:t>I have learnt how to do univariate, segmented univariate and bivariate analysis.</a:t>
            </a:r>
          </a:p>
          <a:p>
            <a:pPr algn="just"/>
            <a:r>
              <a:rPr lang="en-US" sz="2600" dirty="0"/>
              <a:t>I have learnt about correlation, correlation heat map and how to relate different variables through correlation.</a:t>
            </a:r>
          </a:p>
          <a:p>
            <a:pPr algn="just"/>
            <a:r>
              <a:rPr lang="en-US" sz="2600" dirty="0"/>
              <a:t>I have learnt how to visualize and present data.</a:t>
            </a:r>
            <a:endParaRPr lang="en-IN" sz="2600" dirty="0"/>
          </a:p>
        </p:txBody>
      </p:sp>
    </p:spTree>
    <p:extLst>
      <p:ext uri="{BB962C8B-B14F-4D97-AF65-F5344CB8AC3E}">
        <p14:creationId xmlns:p14="http://schemas.microsoft.com/office/powerpoint/2010/main" val="242495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B5C8-733E-A22D-28B8-BE32074E3851}"/>
              </a:ext>
            </a:extLst>
          </p:cNvPr>
          <p:cNvSpPr>
            <a:spLocks noGrp="1"/>
          </p:cNvSpPr>
          <p:nvPr>
            <p:ph type="title"/>
          </p:nvPr>
        </p:nvSpPr>
        <p:spPr/>
        <p:txBody>
          <a:bodyPr/>
          <a:lstStyle/>
          <a:p>
            <a:r>
              <a:rPr lang="en-IN" dirty="0"/>
              <a:t>Tech-Stack Used</a:t>
            </a:r>
          </a:p>
        </p:txBody>
      </p:sp>
      <p:sp>
        <p:nvSpPr>
          <p:cNvPr id="3" name="Content Placeholder 2">
            <a:extLst>
              <a:ext uri="{FF2B5EF4-FFF2-40B4-BE49-F238E27FC236}">
                <a16:creationId xmlns:a16="http://schemas.microsoft.com/office/drawing/2014/main" id="{0A4A89A5-E032-6B2A-A9B1-20D3E0714CE3}"/>
              </a:ext>
            </a:extLst>
          </p:cNvPr>
          <p:cNvSpPr>
            <a:spLocks noGrp="1"/>
          </p:cNvSpPr>
          <p:nvPr>
            <p:ph idx="1"/>
          </p:nvPr>
        </p:nvSpPr>
        <p:spPr>
          <a:xfrm>
            <a:off x="838200" y="1782618"/>
            <a:ext cx="10515600" cy="4775199"/>
          </a:xfrm>
        </p:spPr>
        <p:txBody>
          <a:bodyPr>
            <a:normAutofit fontScale="77500" lnSpcReduction="20000"/>
          </a:bodyPr>
          <a:lstStyle/>
          <a:p>
            <a:pPr marL="0" indent="0" algn="just">
              <a:buNone/>
            </a:pPr>
            <a:r>
              <a:rPr lang="en-IN" sz="3000" dirty="0"/>
              <a:t>Microsoft Excel is for making the graphs and charts for the problems provided. We have used excel because it is very easy to do statistical operations and charts and graphs are just few clicks aways.</a:t>
            </a:r>
          </a:p>
          <a:p>
            <a:pPr marL="0" indent="0" algn="just">
              <a:buNone/>
            </a:pPr>
            <a:r>
              <a:rPr lang="en-IN" sz="3000" dirty="0" err="1"/>
              <a:t>Jupyter</a:t>
            </a:r>
            <a:r>
              <a:rPr lang="en-IN" sz="3000" dirty="0"/>
              <a:t> Notebook is used for reading and cleaning the second (previous application) dataset. The merging of both the dataset was also done on the </a:t>
            </a:r>
            <a:r>
              <a:rPr lang="en-IN" sz="3000" dirty="0" err="1"/>
              <a:t>jupyter</a:t>
            </a:r>
            <a:r>
              <a:rPr lang="en-IN" sz="3000" dirty="0"/>
              <a:t> notebook as the number of rows in this dataset exceeds the limits of Microsoft Excel and then the analysis was done on Microsoft Excel.</a:t>
            </a:r>
          </a:p>
          <a:p>
            <a:pPr marL="0" indent="0" algn="just">
              <a:buNone/>
            </a:pPr>
            <a:r>
              <a:rPr lang="en-IN" sz="3000" dirty="0"/>
              <a:t> </a:t>
            </a:r>
          </a:p>
          <a:p>
            <a:pPr algn="just"/>
            <a:r>
              <a:rPr lang="en-IN" sz="3000" dirty="0"/>
              <a:t>Excel file link:</a:t>
            </a:r>
          </a:p>
          <a:p>
            <a:pPr marL="0" indent="0" algn="just">
              <a:buNone/>
            </a:pPr>
            <a:r>
              <a:rPr lang="en-IN" sz="3000" dirty="0">
                <a:hlinkClick r:id="rId2"/>
              </a:rPr>
              <a:t>https://docs.google.com/spreadsheets/d/1qLj95AXBedc-zvirTQHXjH-uUumMqo6p/edit?usp=share_link&amp;ouid=103023370670747143533&amp;rtpof=true&amp;sd=true</a:t>
            </a:r>
            <a:endParaRPr lang="en-IN" sz="3000" dirty="0"/>
          </a:p>
          <a:p>
            <a:pPr marL="0" indent="0" algn="just">
              <a:buNone/>
            </a:pPr>
            <a:r>
              <a:rPr lang="en-IN" sz="3000" dirty="0">
                <a:hlinkClick r:id="rId3"/>
              </a:rPr>
              <a:t>https://docs.google.com/spreadsheets/d/10K4kiE5IpegoHxU1BH-TT3_e5ktYxZED/edit?usp=share_link&amp;ouid=103023370670747143533&amp;rtpof=true&amp;sd=true</a:t>
            </a:r>
            <a:endParaRPr lang="en-IN" sz="3000" dirty="0"/>
          </a:p>
          <a:p>
            <a:pPr marL="0" indent="0" algn="just">
              <a:buNone/>
            </a:pPr>
            <a:endParaRPr lang="en-IN" dirty="0"/>
          </a:p>
          <a:p>
            <a:pPr algn="just"/>
            <a:endParaRPr lang="en-IN" dirty="0"/>
          </a:p>
        </p:txBody>
      </p:sp>
    </p:spTree>
    <p:extLst>
      <p:ext uri="{BB962C8B-B14F-4D97-AF65-F5344CB8AC3E}">
        <p14:creationId xmlns:p14="http://schemas.microsoft.com/office/powerpoint/2010/main" val="2462053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AA3C-0AAA-387F-A9CE-6772F22BCDDB}"/>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BDCE71A1-93F9-4A4C-EF57-B73AE4D53C05}"/>
              </a:ext>
            </a:extLst>
          </p:cNvPr>
          <p:cNvSpPr>
            <a:spLocks noGrp="1"/>
          </p:cNvSpPr>
          <p:nvPr>
            <p:ph idx="1"/>
          </p:nvPr>
        </p:nvSpPr>
        <p:spPr>
          <a:xfrm>
            <a:off x="838200" y="1518082"/>
            <a:ext cx="10515600" cy="4785063"/>
          </a:xfrm>
        </p:spPr>
        <p:txBody>
          <a:bodyPr>
            <a:normAutofit/>
          </a:bodyPr>
          <a:lstStyle/>
          <a:p>
            <a:pPr algn="just"/>
            <a:r>
              <a:rPr lang="en-US" sz="2600" b="0" i="0" dirty="0">
                <a:effectLst/>
              </a:rPr>
              <a:t>Present the overall approach of the </a:t>
            </a:r>
            <a:r>
              <a:rPr lang="en-US" sz="2600" i="0" dirty="0">
                <a:effectLst/>
              </a:rPr>
              <a:t>analysis.</a:t>
            </a:r>
            <a:r>
              <a:rPr lang="en-US" sz="2600" b="0" i="0" dirty="0">
                <a:effectLst/>
              </a:rPr>
              <a:t> Mention the problem statement and the analysis approach briefly.</a:t>
            </a:r>
          </a:p>
          <a:p>
            <a:pPr algn="just"/>
            <a:r>
              <a:rPr lang="en-US" sz="2600" b="1" i="0" dirty="0" err="1">
                <a:effectLst/>
              </a:rPr>
              <a:t>Indentify</a:t>
            </a:r>
            <a:r>
              <a:rPr lang="en-US" sz="2600" b="0" i="0" dirty="0">
                <a:effectLst/>
              </a:rPr>
              <a:t> the missing data and use appropriate method to deal with it. Finally we are left with very f</a:t>
            </a:r>
            <a:r>
              <a:rPr lang="en-US" sz="2600" dirty="0"/>
              <a:t>ew blank cells. For dealing with them, we either use mean or median are used. We have used median in our dataset as there we outliers present in the dataset.</a:t>
            </a:r>
            <a:endParaRPr lang="en-US" sz="2600" b="0" i="0" dirty="0">
              <a:effectLst/>
            </a:endParaRPr>
          </a:p>
          <a:p>
            <a:pPr lvl="1" algn="just"/>
            <a:r>
              <a:rPr lang="en-US" sz="2200" dirty="0"/>
              <a:t>Understanding the dataset carefully.</a:t>
            </a:r>
          </a:p>
          <a:p>
            <a:pPr lvl="1" algn="just"/>
            <a:r>
              <a:rPr lang="en-US" sz="2200" dirty="0"/>
              <a:t>Find the blank cells and then cleaning them. </a:t>
            </a:r>
          </a:p>
          <a:p>
            <a:pPr lvl="1" algn="just"/>
            <a:r>
              <a:rPr lang="en-US" sz="2200" i="1" dirty="0"/>
              <a:t>“</a:t>
            </a:r>
            <a:r>
              <a:rPr lang="en-US" sz="2200" b="1" i="1" dirty="0"/>
              <a:t>COUNTBLANK” </a:t>
            </a:r>
            <a:r>
              <a:rPr lang="en-US" sz="2200" dirty="0"/>
              <a:t>function was used to count the number of blank cells in each column.</a:t>
            </a:r>
          </a:p>
          <a:p>
            <a:pPr lvl="1" algn="just"/>
            <a:r>
              <a:rPr lang="en-US" sz="2200" b="0" i="0" dirty="0">
                <a:effectLst/>
              </a:rPr>
              <a:t>Col</a:t>
            </a:r>
            <a:r>
              <a:rPr lang="en-US" sz="2200" dirty="0"/>
              <a:t>umns containing more number of blank cells were deleted.</a:t>
            </a:r>
          </a:p>
          <a:p>
            <a:pPr lvl="1" algn="just"/>
            <a:r>
              <a:rPr lang="en-US" sz="2200" b="0" i="0" dirty="0">
                <a:effectLst/>
              </a:rPr>
              <a:t>Columns that </a:t>
            </a:r>
            <a:r>
              <a:rPr lang="en-US" sz="2200" dirty="0"/>
              <a:t>has less number of blank cells are left.</a:t>
            </a:r>
          </a:p>
          <a:p>
            <a:pPr algn="just"/>
            <a:endParaRPr lang="en-IN" dirty="0"/>
          </a:p>
        </p:txBody>
      </p:sp>
    </p:spTree>
    <p:extLst>
      <p:ext uri="{BB962C8B-B14F-4D97-AF65-F5344CB8AC3E}">
        <p14:creationId xmlns:p14="http://schemas.microsoft.com/office/powerpoint/2010/main" val="375918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0026F-1996-58BC-F762-B41B646CA4E1}"/>
              </a:ext>
            </a:extLst>
          </p:cNvPr>
          <p:cNvSpPr>
            <a:spLocks noGrp="1"/>
          </p:cNvSpPr>
          <p:nvPr>
            <p:ph idx="1"/>
          </p:nvPr>
        </p:nvSpPr>
        <p:spPr>
          <a:xfrm>
            <a:off x="838200" y="1731146"/>
            <a:ext cx="10515600" cy="4445816"/>
          </a:xfrm>
        </p:spPr>
        <p:txBody>
          <a:bodyPr>
            <a:normAutofit/>
          </a:bodyPr>
          <a:lstStyle/>
          <a:p>
            <a:pPr lvl="1" algn="just"/>
            <a:r>
              <a:rPr lang="en-US" sz="2200" b="0" i="0" dirty="0">
                <a:effectLst/>
              </a:rPr>
              <a:t>As the data</a:t>
            </a:r>
            <a:r>
              <a:rPr lang="en-US" sz="2200" dirty="0"/>
              <a:t>set is large deleting few rows the have blank cells will not affect the analysis process. So, some blanks cells rows have been deleted.</a:t>
            </a:r>
            <a:endParaRPr lang="en-US" sz="2200" b="0" i="0" dirty="0">
              <a:effectLst/>
            </a:endParaRPr>
          </a:p>
          <a:p>
            <a:pPr lvl="1" algn="just"/>
            <a:r>
              <a:rPr lang="en-US" sz="2200" b="0" i="0" dirty="0">
                <a:effectLst/>
              </a:rPr>
              <a:t>For filling the blank cells that are left we have to choose between mean, median and mode. For this purpose, we first check the outliers. In column “</a:t>
            </a:r>
            <a:r>
              <a:rPr lang="en-IN" sz="2200" b="0" i="0" u="none" strike="noStrike" dirty="0">
                <a:solidFill>
                  <a:srgbClr val="000000"/>
                </a:solidFill>
                <a:effectLst/>
              </a:rPr>
              <a:t>AMT_ANNUITY” we checked for outliers and found that there were too many outliers. So, we used “median” to fill the blank cells.</a:t>
            </a:r>
            <a:endParaRPr lang="en-US" sz="2200" b="0" i="0" dirty="0">
              <a:effectLst/>
            </a:endParaRPr>
          </a:p>
          <a:p>
            <a:pPr lvl="1" algn="just"/>
            <a:r>
              <a:rPr lang="en-US" sz="2200" b="0" i="0" dirty="0">
                <a:effectLst/>
              </a:rPr>
              <a:t>Our final dataset </a:t>
            </a:r>
            <a:r>
              <a:rPr lang="en-US" sz="2200" dirty="0"/>
              <a:t>for analysis is now ready.</a:t>
            </a:r>
            <a:r>
              <a:rPr lang="en-US" sz="2200" b="0" i="0" dirty="0">
                <a:effectLst/>
              </a:rPr>
              <a:t> </a:t>
            </a:r>
          </a:p>
          <a:p>
            <a:pPr lvl="1" algn="just"/>
            <a:r>
              <a:rPr lang="en-US" sz="2200" b="0" i="0" dirty="0">
                <a:effectLst/>
              </a:rPr>
              <a:t>Charts were created using pivot table and pivot chart option and the correlation was calculated with the help of “Data Analysis” option in the “Data tab”.</a:t>
            </a:r>
          </a:p>
          <a:p>
            <a:pPr marL="914400" lvl="1" indent="-457200" algn="just">
              <a:buFont typeface="+mj-lt"/>
              <a:buAutoNum type="arabicPeriod"/>
            </a:pPr>
            <a:endParaRPr lang="en-US" sz="2200" b="0" i="0" dirty="0">
              <a:effectLst/>
            </a:endParaRPr>
          </a:p>
          <a:p>
            <a:pPr algn="just"/>
            <a:endParaRPr lang="en-IN" sz="2200" dirty="0"/>
          </a:p>
        </p:txBody>
      </p:sp>
    </p:spTree>
    <p:extLst>
      <p:ext uri="{BB962C8B-B14F-4D97-AF65-F5344CB8AC3E}">
        <p14:creationId xmlns:p14="http://schemas.microsoft.com/office/powerpoint/2010/main" val="325163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361C6-772E-1BB8-50E8-DD6F8264AF7B}"/>
              </a:ext>
            </a:extLst>
          </p:cNvPr>
          <p:cNvSpPr>
            <a:spLocks noGrp="1"/>
          </p:cNvSpPr>
          <p:nvPr>
            <p:ph idx="1"/>
          </p:nvPr>
        </p:nvSpPr>
        <p:spPr>
          <a:xfrm>
            <a:off x="838200" y="719090"/>
            <a:ext cx="10515600" cy="5672831"/>
          </a:xfrm>
        </p:spPr>
        <p:txBody>
          <a:bodyPr>
            <a:normAutofit lnSpcReduction="10000"/>
          </a:bodyPr>
          <a:lstStyle/>
          <a:p>
            <a:pPr algn="just"/>
            <a:r>
              <a:rPr lang="en-US" sz="2600" b="0" i="0" dirty="0">
                <a:effectLst/>
              </a:rPr>
              <a:t>Identify if there are </a:t>
            </a:r>
            <a:r>
              <a:rPr lang="en-US" sz="2600" b="1" i="0" dirty="0">
                <a:effectLst/>
              </a:rPr>
              <a:t>outliers</a:t>
            </a:r>
            <a:r>
              <a:rPr lang="en-US" sz="2600" b="0" i="0" dirty="0">
                <a:effectLst/>
              </a:rPr>
              <a:t> in the dataset. Also, mention why do you think it is an outlier. Again, remember that for this exercise, it is not necessary to remove any data points.</a:t>
            </a:r>
          </a:p>
          <a:p>
            <a:pPr lvl="1" algn="just"/>
            <a:r>
              <a:rPr lang="en-US" sz="2200" dirty="0"/>
              <a:t>Any value that is much larger or smaller than the most of the values is considered an outlier and the best way to detect outliers is by visualization through different graphs (e.g., scatter plot, box plot etc.). Every point outside the maximum and minimum value in a box plot is considered an outlier. The below figures shows the same for different columns.</a:t>
            </a:r>
          </a:p>
          <a:p>
            <a:pPr lvl="1" algn="just"/>
            <a:endParaRPr lang="en-US" sz="2200" b="0" i="0" dirty="0">
              <a:effectLst/>
            </a:endParaRPr>
          </a:p>
          <a:p>
            <a:pPr lvl="1" algn="just"/>
            <a:endParaRPr lang="en-US" sz="2200" dirty="0"/>
          </a:p>
          <a:p>
            <a:pPr lvl="1" algn="just"/>
            <a:endParaRPr lang="en-US" sz="2200" b="0" i="0" dirty="0">
              <a:effectLst/>
            </a:endParaRPr>
          </a:p>
          <a:p>
            <a:pPr lvl="1" algn="just"/>
            <a:endParaRPr lang="en-US" sz="2200" dirty="0"/>
          </a:p>
          <a:p>
            <a:pPr lvl="1" algn="just"/>
            <a:endParaRPr lang="en-US" sz="2200" b="0" i="0" dirty="0">
              <a:effectLst/>
            </a:endParaRPr>
          </a:p>
          <a:p>
            <a:pPr lvl="1" algn="just"/>
            <a:endParaRPr lang="en-US" sz="2200" dirty="0"/>
          </a:p>
          <a:p>
            <a:pPr lvl="1" algn="just"/>
            <a:endParaRPr lang="en-US" sz="2200" b="0" i="0" dirty="0">
              <a:effectLst/>
            </a:endParaRPr>
          </a:p>
          <a:p>
            <a:pPr lvl="1" algn="just"/>
            <a:r>
              <a:rPr lang="en-US" sz="2200" b="0" i="0" dirty="0">
                <a:effectLst/>
              </a:rPr>
              <a:t>In AMT_INCOME_TOTAL all the values greater than 3,60,000 are considered outlier and in AMT_ANNUITY column all the values greater than 63,434.3 are considered outliers.</a:t>
            </a:r>
          </a:p>
          <a:p>
            <a:pPr lvl="1" algn="just"/>
            <a:endParaRPr lang="en-US" sz="1800" b="0" i="0" dirty="0">
              <a:effectLst/>
            </a:endParaRPr>
          </a:p>
          <a:p>
            <a:pPr algn="just"/>
            <a:endParaRPr lang="en-IN" dirty="0"/>
          </a:p>
        </p:txBody>
      </p:sp>
      <p:pic>
        <p:nvPicPr>
          <p:cNvPr id="6" name="Picture 5">
            <a:extLst>
              <a:ext uri="{FF2B5EF4-FFF2-40B4-BE49-F238E27FC236}">
                <a16:creationId xmlns:a16="http://schemas.microsoft.com/office/drawing/2014/main" id="{2334B21B-74B9-413F-9A61-1D9B53BF5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03" y="3248046"/>
            <a:ext cx="3939540" cy="2025290"/>
          </a:xfrm>
          <a:prstGeom prst="rect">
            <a:avLst/>
          </a:prstGeom>
        </p:spPr>
      </p:pic>
      <p:pic>
        <p:nvPicPr>
          <p:cNvPr id="8" name="Picture 7">
            <a:extLst>
              <a:ext uri="{FF2B5EF4-FFF2-40B4-BE49-F238E27FC236}">
                <a16:creationId xmlns:a16="http://schemas.microsoft.com/office/drawing/2014/main" id="{A0903B53-50AE-4DF6-AEF6-4E66C08A7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561" y="3141366"/>
            <a:ext cx="3977640" cy="2131970"/>
          </a:xfrm>
          <a:prstGeom prst="rect">
            <a:avLst/>
          </a:prstGeom>
        </p:spPr>
      </p:pic>
    </p:spTree>
    <p:extLst>
      <p:ext uri="{BB962C8B-B14F-4D97-AF65-F5344CB8AC3E}">
        <p14:creationId xmlns:p14="http://schemas.microsoft.com/office/powerpoint/2010/main" val="87341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9AA6F4-37A9-4CF2-9213-C2ACA55AF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915" y="880889"/>
            <a:ext cx="3360943" cy="1847536"/>
          </a:xfrm>
          <a:prstGeom prst="rect">
            <a:avLst/>
          </a:prstGeom>
        </p:spPr>
      </p:pic>
      <p:pic>
        <p:nvPicPr>
          <p:cNvPr id="7" name="Picture 6">
            <a:extLst>
              <a:ext uri="{FF2B5EF4-FFF2-40B4-BE49-F238E27FC236}">
                <a16:creationId xmlns:a16="http://schemas.microsoft.com/office/drawing/2014/main" id="{70D5C5C0-DF88-437C-BC02-E37EC2ABB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768" y="880888"/>
            <a:ext cx="3354392" cy="1847537"/>
          </a:xfrm>
          <a:prstGeom prst="rect">
            <a:avLst/>
          </a:prstGeom>
        </p:spPr>
      </p:pic>
      <p:pic>
        <p:nvPicPr>
          <p:cNvPr id="9" name="Picture 8">
            <a:extLst>
              <a:ext uri="{FF2B5EF4-FFF2-40B4-BE49-F238E27FC236}">
                <a16:creationId xmlns:a16="http://schemas.microsoft.com/office/drawing/2014/main" id="{FCA7DA53-EE32-4A68-9D9E-0847CEA88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6821" y="2981381"/>
            <a:ext cx="3295428" cy="1781861"/>
          </a:xfrm>
          <a:prstGeom prst="rect">
            <a:avLst/>
          </a:prstGeom>
        </p:spPr>
      </p:pic>
      <p:sp>
        <p:nvSpPr>
          <p:cNvPr id="2" name="TextBox 1">
            <a:extLst>
              <a:ext uri="{FF2B5EF4-FFF2-40B4-BE49-F238E27FC236}">
                <a16:creationId xmlns:a16="http://schemas.microsoft.com/office/drawing/2014/main" id="{AAF8FD80-E140-42BB-ABE1-C286C67417B4}"/>
              </a:ext>
            </a:extLst>
          </p:cNvPr>
          <p:cNvSpPr txBox="1"/>
          <p:nvPr/>
        </p:nvSpPr>
        <p:spPr>
          <a:xfrm>
            <a:off x="1198485" y="4944862"/>
            <a:ext cx="9783193" cy="1785104"/>
          </a:xfrm>
          <a:prstGeom prst="rect">
            <a:avLst/>
          </a:prstGeom>
          <a:noFill/>
        </p:spPr>
        <p:txBody>
          <a:bodyPr wrap="square" rtlCol="0">
            <a:spAutoFit/>
          </a:bodyPr>
          <a:lstStyle/>
          <a:p>
            <a:pPr marL="342900" indent="-342900" algn="just">
              <a:buFont typeface="Arial" panose="020B0604020202020204" pitchFamily="34" charset="0"/>
              <a:buChar char="•"/>
            </a:pPr>
            <a:r>
              <a:rPr lang="en-IN" sz="2200" dirty="0"/>
              <a:t>In AMT_CREDIT, CNT_CHILDREN and DAYS_EMPLOYED(YEARS) all the values greater than 16,56,106, 2.5 and 18.6 respectively are considered outliers.</a:t>
            </a:r>
          </a:p>
          <a:p>
            <a:pPr marL="342900" indent="-342900" algn="just">
              <a:buFont typeface="Arial" panose="020B0604020202020204" pitchFamily="34" charset="0"/>
              <a:buChar char="•"/>
            </a:pPr>
            <a:r>
              <a:rPr lang="en-IN" sz="2200" dirty="0"/>
              <a:t>These values are considered outliers because these values are much greater than most of the values in the columns.</a:t>
            </a:r>
          </a:p>
          <a:p>
            <a:pPr algn="just"/>
            <a:endParaRPr lang="en-IN" sz="2200" dirty="0"/>
          </a:p>
        </p:txBody>
      </p:sp>
    </p:spTree>
    <p:extLst>
      <p:ext uri="{BB962C8B-B14F-4D97-AF65-F5344CB8AC3E}">
        <p14:creationId xmlns:p14="http://schemas.microsoft.com/office/powerpoint/2010/main" val="143895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E26B5-D1E0-43BC-B503-DA0CFC950D03}"/>
              </a:ext>
            </a:extLst>
          </p:cNvPr>
          <p:cNvSpPr>
            <a:spLocks noGrp="1"/>
          </p:cNvSpPr>
          <p:nvPr>
            <p:ph idx="1"/>
          </p:nvPr>
        </p:nvSpPr>
        <p:spPr>
          <a:xfrm>
            <a:off x="838200" y="985421"/>
            <a:ext cx="10515600" cy="5191542"/>
          </a:xfrm>
        </p:spPr>
        <p:txBody>
          <a:bodyPr>
            <a:normAutofit/>
          </a:bodyPr>
          <a:lstStyle/>
          <a:p>
            <a:pPr algn="just"/>
            <a:r>
              <a:rPr lang="en-US" sz="2600" b="0" i="0" dirty="0">
                <a:effectLst/>
              </a:rPr>
              <a:t>Identify if there is data imbalance in the data. Find the ratio of data imbalance.</a:t>
            </a:r>
            <a:br>
              <a:rPr lang="en-US" sz="2600" b="0" i="0" dirty="0">
                <a:effectLst/>
              </a:rPr>
            </a:br>
            <a:endParaRPr lang="en-US" sz="2200" dirty="0"/>
          </a:p>
          <a:p>
            <a:pPr lvl="1" algn="just"/>
            <a:r>
              <a:rPr lang="en-US" sz="2200" dirty="0"/>
              <a:t>Data imbalance ratio is the ratio between count of one value to the other value.</a:t>
            </a:r>
            <a:endParaRPr lang="en-US" sz="2200" b="0" dirty="0">
              <a:effectLst/>
            </a:endParaRPr>
          </a:p>
          <a:p>
            <a:pPr lvl="1" algn="just"/>
            <a:endParaRPr lang="en-IN" sz="2200" dirty="0"/>
          </a:p>
        </p:txBody>
      </p:sp>
      <p:graphicFrame>
        <p:nvGraphicFramePr>
          <p:cNvPr id="4" name="Table 4">
            <a:extLst>
              <a:ext uri="{FF2B5EF4-FFF2-40B4-BE49-F238E27FC236}">
                <a16:creationId xmlns:a16="http://schemas.microsoft.com/office/drawing/2014/main" id="{0E2EF05E-8391-48F2-B6A8-9150CF0AA0E0}"/>
              </a:ext>
            </a:extLst>
          </p:cNvPr>
          <p:cNvGraphicFramePr>
            <a:graphicFrameLocks noGrp="1"/>
          </p:cNvGraphicFramePr>
          <p:nvPr>
            <p:extLst>
              <p:ext uri="{D42A27DB-BD31-4B8C-83A1-F6EECF244321}">
                <p14:modId xmlns:p14="http://schemas.microsoft.com/office/powerpoint/2010/main" val="1231170009"/>
              </p:ext>
            </p:extLst>
          </p:nvPr>
        </p:nvGraphicFramePr>
        <p:xfrm>
          <a:off x="2032000" y="3075473"/>
          <a:ext cx="8128000" cy="21336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339073841"/>
                    </a:ext>
                  </a:extLst>
                </a:gridCol>
                <a:gridCol w="4064000">
                  <a:extLst>
                    <a:ext uri="{9D8B030D-6E8A-4147-A177-3AD203B41FA5}">
                      <a16:colId xmlns:a16="http://schemas.microsoft.com/office/drawing/2014/main" val="2722501414"/>
                    </a:ext>
                  </a:extLst>
                </a:gridCol>
              </a:tblGrid>
              <a:tr h="370840">
                <a:tc>
                  <a:txBody>
                    <a:bodyPr/>
                    <a:lstStyle/>
                    <a:p>
                      <a:r>
                        <a:rPr lang="en-IN" sz="2200" b="1" dirty="0"/>
                        <a:t>Column Name</a:t>
                      </a:r>
                    </a:p>
                  </a:txBody>
                  <a:tcPr/>
                </a:tc>
                <a:tc>
                  <a:txBody>
                    <a:bodyPr/>
                    <a:lstStyle/>
                    <a:p>
                      <a:r>
                        <a:rPr lang="en-IN" sz="2200" b="1" dirty="0"/>
                        <a:t>Data Imbalance Ratio</a:t>
                      </a:r>
                    </a:p>
                  </a:txBody>
                  <a:tcPr/>
                </a:tc>
                <a:extLst>
                  <a:ext uri="{0D108BD9-81ED-4DB2-BD59-A6C34878D82A}">
                    <a16:rowId xmlns:a16="http://schemas.microsoft.com/office/drawing/2014/main" val="984385522"/>
                  </a:ext>
                </a:extLst>
              </a:tr>
              <a:tr h="370840">
                <a:tc>
                  <a:txBody>
                    <a:bodyPr/>
                    <a:lstStyle/>
                    <a:p>
                      <a:r>
                        <a:rPr lang="en-IN" sz="2200" dirty="0"/>
                        <a:t>Target</a:t>
                      </a:r>
                    </a:p>
                  </a:txBody>
                  <a:tcPr/>
                </a:tc>
                <a:tc>
                  <a:txBody>
                    <a:bodyPr/>
                    <a:lstStyle/>
                    <a:p>
                      <a:r>
                        <a:rPr lang="en-IN" sz="2200" dirty="0"/>
                        <a:t>10.55</a:t>
                      </a:r>
                    </a:p>
                  </a:txBody>
                  <a:tcPr/>
                </a:tc>
                <a:extLst>
                  <a:ext uri="{0D108BD9-81ED-4DB2-BD59-A6C34878D82A}">
                    <a16:rowId xmlns:a16="http://schemas.microsoft.com/office/drawing/2014/main" val="1239489475"/>
                  </a:ext>
                </a:extLst>
              </a:tr>
              <a:tr h="370840">
                <a:tc>
                  <a:txBody>
                    <a:bodyPr/>
                    <a:lstStyle/>
                    <a:p>
                      <a:r>
                        <a:rPr lang="en-IN" sz="2200" dirty="0"/>
                        <a:t>Contract Type</a:t>
                      </a:r>
                    </a:p>
                  </a:txBody>
                  <a:tcPr/>
                </a:tc>
                <a:tc>
                  <a:txBody>
                    <a:bodyPr/>
                    <a:lstStyle/>
                    <a:p>
                      <a:r>
                        <a:rPr lang="en-IN" sz="2200" dirty="0"/>
                        <a:t>8.75</a:t>
                      </a:r>
                    </a:p>
                  </a:txBody>
                  <a:tcPr/>
                </a:tc>
                <a:extLst>
                  <a:ext uri="{0D108BD9-81ED-4DB2-BD59-A6C34878D82A}">
                    <a16:rowId xmlns:a16="http://schemas.microsoft.com/office/drawing/2014/main" val="1856577650"/>
                  </a:ext>
                </a:extLst>
              </a:tr>
              <a:tr h="370840">
                <a:tc>
                  <a:txBody>
                    <a:bodyPr/>
                    <a:lstStyle/>
                    <a:p>
                      <a:r>
                        <a:rPr lang="en-IN" sz="2200" dirty="0"/>
                        <a:t>Own Car</a:t>
                      </a:r>
                    </a:p>
                  </a:txBody>
                  <a:tcPr/>
                </a:tc>
                <a:tc>
                  <a:txBody>
                    <a:bodyPr/>
                    <a:lstStyle/>
                    <a:p>
                      <a:r>
                        <a:rPr lang="en-IN" sz="2200" dirty="0"/>
                        <a:t>0.60</a:t>
                      </a:r>
                    </a:p>
                  </a:txBody>
                  <a:tcPr/>
                </a:tc>
                <a:extLst>
                  <a:ext uri="{0D108BD9-81ED-4DB2-BD59-A6C34878D82A}">
                    <a16:rowId xmlns:a16="http://schemas.microsoft.com/office/drawing/2014/main" val="401169374"/>
                  </a:ext>
                </a:extLst>
              </a:tr>
              <a:tr h="370840">
                <a:tc>
                  <a:txBody>
                    <a:bodyPr/>
                    <a:lstStyle/>
                    <a:p>
                      <a:r>
                        <a:rPr lang="en-IN" sz="2200" dirty="0"/>
                        <a:t>Own Realty</a:t>
                      </a:r>
                    </a:p>
                  </a:txBody>
                  <a:tcPr/>
                </a:tc>
                <a:tc>
                  <a:txBody>
                    <a:bodyPr/>
                    <a:lstStyle/>
                    <a:p>
                      <a:r>
                        <a:rPr lang="en-IN" sz="2200" dirty="0"/>
                        <a:t>2.11</a:t>
                      </a:r>
                    </a:p>
                  </a:txBody>
                  <a:tcPr/>
                </a:tc>
                <a:extLst>
                  <a:ext uri="{0D108BD9-81ED-4DB2-BD59-A6C34878D82A}">
                    <a16:rowId xmlns:a16="http://schemas.microsoft.com/office/drawing/2014/main" val="3573187392"/>
                  </a:ext>
                </a:extLst>
              </a:tr>
            </a:tbl>
          </a:graphicData>
        </a:graphic>
      </p:graphicFrame>
    </p:spTree>
    <p:extLst>
      <p:ext uri="{BB962C8B-B14F-4D97-AF65-F5344CB8AC3E}">
        <p14:creationId xmlns:p14="http://schemas.microsoft.com/office/powerpoint/2010/main" val="186520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44FB1-AF59-470A-B35A-D2EDCB6910E8}"/>
              </a:ext>
            </a:extLst>
          </p:cNvPr>
          <p:cNvSpPr>
            <a:spLocks noGrp="1"/>
          </p:cNvSpPr>
          <p:nvPr>
            <p:ph idx="1"/>
          </p:nvPr>
        </p:nvSpPr>
        <p:spPr>
          <a:xfrm>
            <a:off x="838200" y="594804"/>
            <a:ext cx="10515600" cy="5582159"/>
          </a:xfrm>
        </p:spPr>
        <p:txBody>
          <a:bodyPr>
            <a:normAutofit/>
          </a:bodyPr>
          <a:lstStyle/>
          <a:p>
            <a:pPr algn="just"/>
            <a:r>
              <a:rPr lang="en-US" sz="2600" b="0" i="0" dirty="0">
                <a:effectLst/>
              </a:rPr>
              <a:t>Exp</a:t>
            </a:r>
            <a:r>
              <a:rPr lang="en-US" sz="2600" i="0" dirty="0">
                <a:effectLst/>
              </a:rPr>
              <a:t>lain the results of univariate, segmented univariate, bivariate analysis, etc.</a:t>
            </a:r>
            <a:r>
              <a:rPr lang="en-US" sz="2600" b="0" i="0" dirty="0">
                <a:effectLst/>
              </a:rPr>
              <a:t> in business terms.</a:t>
            </a:r>
          </a:p>
          <a:p>
            <a:pPr lvl="1" algn="just"/>
            <a:r>
              <a:rPr lang="en-US" sz="2200" b="1" dirty="0"/>
              <a:t>Univariate Analysis-</a:t>
            </a:r>
          </a:p>
          <a:p>
            <a:pPr lvl="1" algn="just"/>
            <a:endParaRPr lang="en-US" sz="2200" b="1" dirty="0"/>
          </a:p>
          <a:p>
            <a:pPr lvl="1" algn="just"/>
            <a:endParaRPr lang="en-US" sz="2200" b="1" dirty="0"/>
          </a:p>
          <a:p>
            <a:pPr lvl="1" algn="just"/>
            <a:endParaRPr lang="en-US" sz="2200" b="1" dirty="0"/>
          </a:p>
          <a:p>
            <a:pPr lvl="1" algn="just"/>
            <a:endParaRPr lang="en-US" sz="2200" b="1" dirty="0"/>
          </a:p>
          <a:p>
            <a:pPr lvl="1" algn="just"/>
            <a:endParaRPr lang="en-US" sz="2200" b="1" dirty="0"/>
          </a:p>
          <a:p>
            <a:pPr lvl="1" algn="just"/>
            <a:endParaRPr lang="en-US" sz="2200" b="1" dirty="0"/>
          </a:p>
          <a:p>
            <a:pPr lvl="1" algn="just"/>
            <a:endParaRPr lang="en-US" sz="2200" b="1" dirty="0"/>
          </a:p>
          <a:p>
            <a:pPr lvl="1" algn="just"/>
            <a:endParaRPr lang="en-US" sz="2200" b="1" dirty="0"/>
          </a:p>
          <a:p>
            <a:pPr lvl="1" algn="just"/>
            <a:r>
              <a:rPr lang="en-US" sz="2200" dirty="0"/>
              <a:t>The first graph shows that clients with payment difficulties are 21,835 and the left clients are the other cases.</a:t>
            </a:r>
          </a:p>
          <a:p>
            <a:pPr lvl="1" algn="just"/>
            <a:r>
              <a:rPr lang="en-US" sz="2200" dirty="0"/>
              <a:t>The second graph shows that most of the people fall in the income range from 1 lakh to 1.5 lakh.</a:t>
            </a:r>
          </a:p>
        </p:txBody>
      </p:sp>
      <p:pic>
        <p:nvPicPr>
          <p:cNvPr id="10" name="Picture 9">
            <a:extLst>
              <a:ext uri="{FF2B5EF4-FFF2-40B4-BE49-F238E27FC236}">
                <a16:creationId xmlns:a16="http://schemas.microsoft.com/office/drawing/2014/main" id="{F16AAFE0-8C54-4920-B696-A709E7A17627}"/>
              </a:ext>
            </a:extLst>
          </p:cNvPr>
          <p:cNvPicPr>
            <a:picLocks noChangeAspect="1"/>
          </p:cNvPicPr>
          <p:nvPr/>
        </p:nvPicPr>
        <p:blipFill>
          <a:blip r:embed="rId2"/>
          <a:stretch>
            <a:fillRect/>
          </a:stretch>
        </p:blipFill>
        <p:spPr>
          <a:xfrm>
            <a:off x="1197921" y="2202752"/>
            <a:ext cx="4424686" cy="1919836"/>
          </a:xfrm>
          <a:prstGeom prst="rect">
            <a:avLst/>
          </a:prstGeom>
        </p:spPr>
      </p:pic>
      <p:pic>
        <p:nvPicPr>
          <p:cNvPr id="12" name="Picture 11">
            <a:extLst>
              <a:ext uri="{FF2B5EF4-FFF2-40B4-BE49-F238E27FC236}">
                <a16:creationId xmlns:a16="http://schemas.microsoft.com/office/drawing/2014/main" id="{355B05CA-A4A1-4C63-AB7D-67288C53F853}"/>
              </a:ext>
            </a:extLst>
          </p:cNvPr>
          <p:cNvPicPr>
            <a:picLocks noChangeAspect="1"/>
          </p:cNvPicPr>
          <p:nvPr/>
        </p:nvPicPr>
        <p:blipFill>
          <a:blip r:embed="rId3"/>
          <a:stretch>
            <a:fillRect/>
          </a:stretch>
        </p:blipFill>
        <p:spPr>
          <a:xfrm>
            <a:off x="6395480" y="2072936"/>
            <a:ext cx="4383679" cy="2049652"/>
          </a:xfrm>
          <a:prstGeom prst="rect">
            <a:avLst/>
          </a:prstGeom>
        </p:spPr>
      </p:pic>
    </p:spTree>
    <p:extLst>
      <p:ext uri="{BB962C8B-B14F-4D97-AF65-F5344CB8AC3E}">
        <p14:creationId xmlns:p14="http://schemas.microsoft.com/office/powerpoint/2010/main" val="406769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1696</Words>
  <Application>Microsoft Office PowerPoint</Application>
  <PresentationFormat>Widescreen</PresentationFormat>
  <Paragraphs>195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Google Sans</vt:lpstr>
      <vt:lpstr>Office Theme</vt:lpstr>
      <vt:lpstr>Bank Loan Case Study</vt:lpstr>
      <vt:lpstr>Project Description</vt:lpstr>
      <vt:lpstr>Tech-Stack Used</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on Combined dataset </vt:lpstr>
      <vt:lpstr>PowerPoint Presentation</vt:lpstr>
      <vt:lpstr>PowerPoint Presentation</vt:lpstr>
      <vt:lpstr>Conclusion </vt:lpstr>
      <vt:lpstr>Correlation</vt:lpstr>
      <vt:lpstr>PowerPoint Presentation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Prasoon Bisht</dc:creator>
  <cp:lastModifiedBy>Prasoon Bisht</cp:lastModifiedBy>
  <cp:revision>59</cp:revision>
  <dcterms:created xsi:type="dcterms:W3CDTF">2023-03-28T12:11:22Z</dcterms:created>
  <dcterms:modified xsi:type="dcterms:W3CDTF">2023-05-12T15:13:49Z</dcterms:modified>
</cp:coreProperties>
</file>