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Montserrat" charset="0"/>
      <p:regular r:id="rId33"/>
      <p:bold r:id="rId34"/>
      <p:italic r:id="rId35"/>
      <p:boldItalic r:id="rId36"/>
    </p:embeddedFon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4" d="100"/>
          <a:sy n="84" d="100"/>
        </p:scale>
        <p:origin x="-90" y="-18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11a199dc9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11a199d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11a199dc9_0_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11a199dc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11a199dc9_0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11a199dc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21136164b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21136164be_0_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1136164b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21136164be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11a199dc9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11a199dc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11a199dc9_0_3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11a199dc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11a199dc9_0_5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11a199d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211a199dc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211a199dc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2367" y="408879"/>
            <a:ext cx="8409483" cy="341970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200" b="1">
                <a:solidFill>
                  <a:srgbClr val="CC0000"/>
                </a:solidFill>
                <a:latin typeface="Montserrat"/>
                <a:ea typeface="Montserrat"/>
                <a:cs typeface="Montserrat"/>
                <a:sym typeface="Montserrat"/>
              </a:rPr>
              <a:t>   Capstone Project 1</a:t>
            </a:r>
            <a:endParaRPr/>
          </a:p>
          <a:p>
            <a:pPr marL="0" lvl="0" indent="0" algn="ctr" rtl="0">
              <a:lnSpc>
                <a:spcPct val="100000"/>
              </a:lnSpc>
              <a:spcBef>
                <a:spcPts val="0"/>
              </a:spcBef>
              <a:spcAft>
                <a:spcPts val="0"/>
              </a:spcAft>
              <a:buSzPts val="5200"/>
              <a:buNone/>
            </a:pPr>
            <a:r>
              <a:rPr lang="en-US" sz="3600" b="1">
                <a:solidFill>
                  <a:schemeClr val="lt1"/>
                </a:solidFill>
                <a:latin typeface="Montserrat"/>
                <a:ea typeface="Montserrat"/>
                <a:cs typeface="Montserrat"/>
                <a:sym typeface="Montserrat"/>
              </a:rPr>
              <a:t>Play Store App Review Analysis</a:t>
            </a:r>
            <a:br>
              <a:rPr lang="en-US" sz="3600" b="1">
                <a:solidFill>
                  <a:schemeClr val="lt1"/>
                </a:solidFill>
                <a:latin typeface="Montserrat"/>
                <a:ea typeface="Montserrat"/>
                <a:cs typeface="Montserrat"/>
                <a:sym typeface="Montserrat"/>
              </a:rPr>
            </a:br>
            <a:r>
              <a:rPr lang="en-US" sz="2000" b="1">
                <a:solidFill>
                  <a:schemeClr val="lt1"/>
                </a:solidFill>
                <a:latin typeface="Montserrat"/>
                <a:ea typeface="Montserrat"/>
                <a:cs typeface="Montserrat"/>
                <a:sym typeface="Montserrat"/>
              </a:rPr>
              <a:t/>
            </a:r>
            <a:br>
              <a:rPr lang="en-US" sz="2000" b="1">
                <a:solidFill>
                  <a:schemeClr val="lt1"/>
                </a:solidFill>
                <a:latin typeface="Montserrat"/>
                <a:ea typeface="Montserrat"/>
                <a:cs typeface="Montserrat"/>
                <a:sym typeface="Montserrat"/>
              </a:rPr>
            </a:br>
            <a:endParaRPr sz="20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a:solidFill>
                  <a:schemeClr val="lt1"/>
                </a:solidFill>
                <a:latin typeface="Montserrat"/>
                <a:ea typeface="Montserrat"/>
                <a:cs typeface="Montserrat"/>
                <a:sym typeface="Montserrat"/>
              </a:rPr>
              <a:t>          </a:t>
            </a: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56" name="Google Shape;56;p13"/>
          <p:cNvSpPr txBox="1"/>
          <p:nvPr/>
        </p:nvSpPr>
        <p:spPr>
          <a:xfrm>
            <a:off x="782600" y="2943450"/>
            <a:ext cx="4303200" cy="10158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000" b="1" i="0" u="none" strike="noStrike" cap="none">
                <a:solidFill>
                  <a:srgbClr val="EF8600"/>
                </a:solidFill>
                <a:latin typeface="Montserrat"/>
                <a:ea typeface="Montserrat"/>
                <a:cs typeface="Montserrat"/>
                <a:sym typeface="Montserrat"/>
              </a:rPr>
              <a:t>By- Saugata Deb</a:t>
            </a:r>
            <a:br>
              <a:rPr lang="en-US" sz="2000" b="1" i="0" u="none" strike="noStrike" cap="none">
                <a:solidFill>
                  <a:srgbClr val="EF8600"/>
                </a:solidFill>
                <a:latin typeface="Montserrat"/>
                <a:ea typeface="Montserrat"/>
                <a:cs typeface="Montserrat"/>
                <a:sym typeface="Montserrat"/>
              </a:rPr>
            </a:br>
            <a:r>
              <a:rPr lang="en-US" sz="2000" b="1" i="0" u="none" strike="noStrike" cap="none">
                <a:solidFill>
                  <a:srgbClr val="EF8600"/>
                </a:solidFill>
                <a:latin typeface="Montserrat"/>
                <a:ea typeface="Montserrat"/>
                <a:cs typeface="Montserrat"/>
                <a:sym typeface="Montserrat"/>
              </a:rPr>
              <a:t>		Harshad Savle</a:t>
            </a:r>
            <a:br>
              <a:rPr lang="en-US" sz="2000" b="1" i="0" u="none" strike="noStrike" cap="none">
                <a:solidFill>
                  <a:srgbClr val="EF8600"/>
                </a:solidFill>
                <a:latin typeface="Montserrat"/>
                <a:ea typeface="Montserrat"/>
                <a:cs typeface="Montserrat"/>
                <a:sym typeface="Montserrat"/>
              </a:rPr>
            </a:br>
            <a:r>
              <a:rPr lang="en-US" sz="2000" b="1" i="0" u="none" strike="noStrike" cap="none">
                <a:solidFill>
                  <a:srgbClr val="EF8600"/>
                </a:solidFill>
                <a:latin typeface="Montserrat"/>
                <a:ea typeface="Montserrat"/>
                <a:cs typeface="Montserrat"/>
                <a:sym typeface="Montserrat"/>
              </a:rPr>
              <a:t>		Prasoon Kumar</a:t>
            </a:r>
            <a:endParaRPr sz="2000" b="0" i="0" u="none" strike="noStrike" cap="none">
              <a:solidFill>
                <a:srgbClr val="EF8600"/>
              </a:solidFill>
              <a:latin typeface="Arial"/>
              <a:ea typeface="Arial"/>
              <a:cs typeface="Arial"/>
              <a:sym typeface="Arial"/>
            </a:endParaRPr>
          </a:p>
        </p:txBody>
      </p:sp>
      <p:pic>
        <p:nvPicPr>
          <p:cNvPr id="57" name="Google Shape;57;p13"/>
          <p:cNvPicPr preferRelativeResize="0"/>
          <p:nvPr/>
        </p:nvPicPr>
        <p:blipFill>
          <a:blip r:embed="rId3">
            <a:alphaModFix/>
          </a:blip>
          <a:stretch>
            <a:fillRect/>
          </a:stretch>
        </p:blipFill>
        <p:spPr>
          <a:xfrm>
            <a:off x="5199750" y="2788325"/>
            <a:ext cx="2966526" cy="1483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Cleaning</a:t>
            </a:r>
            <a:endParaRPr/>
          </a:p>
        </p:txBody>
      </p:sp>
      <p:sp>
        <p:nvSpPr>
          <p:cNvPr id="116" name="Google Shape;116;p22"/>
          <p:cNvSpPr txBox="1">
            <a:spLocks noGrp="1"/>
          </p:cNvSpPr>
          <p:nvPr>
            <p:ph type="body" idx="1"/>
          </p:nvPr>
        </p:nvSpPr>
        <p:spPr>
          <a:xfrm>
            <a:off x="311700" y="1152475"/>
            <a:ext cx="8520600" cy="39225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chemeClr val="accent2"/>
                </a:solidFill>
                <a:latin typeface="Times New Roman"/>
                <a:ea typeface="Times New Roman"/>
                <a:cs typeface="Times New Roman"/>
                <a:sym typeface="Times New Roman"/>
              </a:rPr>
              <a:t>Data cleaning not just means removing the incorrect data or erroneous data. Many times we get the data which has all kinds of values some of them will cause problems during the analysis of the data and make our predictions incorrect. So we have to make sure our data has no erroneous values.</a:t>
            </a:r>
            <a:endParaRPr>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r>
              <a:rPr lang="en-US">
                <a:solidFill>
                  <a:schemeClr val="accent2"/>
                </a:solidFill>
                <a:latin typeface="Times New Roman"/>
                <a:ea typeface="Times New Roman"/>
                <a:cs typeface="Times New Roman"/>
                <a:sym typeface="Times New Roman"/>
              </a:rPr>
              <a:t>Data Cleaning Step:</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b="1">
                <a:solidFill>
                  <a:schemeClr val="accent2"/>
                </a:solidFill>
                <a:latin typeface="Times New Roman"/>
                <a:ea typeface="Times New Roman"/>
                <a:cs typeface="Times New Roman"/>
                <a:sym typeface="Times New Roman"/>
              </a:rPr>
              <a:t>Removing unwanted Values</a:t>
            </a:r>
            <a:r>
              <a:rPr lang="en-US">
                <a:solidFill>
                  <a:schemeClr val="accent2"/>
                </a:solidFill>
                <a:latin typeface="Times New Roman"/>
                <a:ea typeface="Times New Roman"/>
                <a:cs typeface="Times New Roman"/>
                <a:sym typeface="Times New Roman"/>
              </a:rPr>
              <a:t> : Deleting of duplicate/incorrect or irrelevant values</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b="1">
                <a:solidFill>
                  <a:schemeClr val="accent2"/>
                </a:solidFill>
                <a:latin typeface="Times New Roman"/>
                <a:ea typeface="Times New Roman"/>
                <a:cs typeface="Times New Roman"/>
                <a:sym typeface="Times New Roman"/>
              </a:rPr>
              <a:t>Handling Missing Values</a:t>
            </a:r>
            <a:r>
              <a:rPr lang="en-US">
                <a:solidFill>
                  <a:schemeClr val="accent2"/>
                </a:solidFill>
                <a:latin typeface="Times New Roman"/>
                <a:ea typeface="Times New Roman"/>
                <a:cs typeface="Times New Roman"/>
                <a:sym typeface="Times New Roman"/>
              </a:rPr>
              <a:t>: Handling missing values in our Dataset</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b="1">
                <a:solidFill>
                  <a:schemeClr val="accent2"/>
                </a:solidFill>
                <a:latin typeface="Times New Roman"/>
                <a:ea typeface="Times New Roman"/>
                <a:cs typeface="Times New Roman"/>
                <a:sym typeface="Times New Roman"/>
              </a:rPr>
              <a:t>Handling Structural Errors</a:t>
            </a:r>
            <a:r>
              <a:rPr lang="en-US">
                <a:solidFill>
                  <a:schemeClr val="accent2"/>
                </a:solidFill>
                <a:latin typeface="Times New Roman"/>
                <a:ea typeface="Times New Roman"/>
                <a:cs typeface="Times New Roman"/>
                <a:sym typeface="Times New Roman"/>
              </a:rPr>
              <a:t>: Fixing mislabelled categories or classes, Types, Strange name conventions</a:t>
            </a:r>
            <a:endParaRPr>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b="1">
                <a:solidFill>
                  <a:schemeClr val="accent2"/>
                </a:solidFill>
                <a:latin typeface="Times New Roman"/>
                <a:ea typeface="Times New Roman"/>
                <a:cs typeface="Times New Roman"/>
                <a:sym typeface="Times New Roman"/>
              </a:rPr>
              <a:t>Filtering Unwanted Outliers</a:t>
            </a:r>
            <a:r>
              <a:rPr lang="en-US">
                <a:solidFill>
                  <a:schemeClr val="accent2"/>
                </a:solidFill>
                <a:latin typeface="Times New Roman"/>
                <a:ea typeface="Times New Roman"/>
                <a:cs typeface="Times New Roman"/>
                <a:sym typeface="Times New Roman"/>
              </a:rPr>
              <a:t>: Removing incorrect or unwanted outliers</a:t>
            </a:r>
            <a:endParaRPr>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Times New Roman"/>
              <a:buChar char="•"/>
            </a:pPr>
            <a:r>
              <a:rPr lang="en-US" b="1">
                <a:solidFill>
                  <a:schemeClr val="accent2"/>
                </a:solidFill>
                <a:latin typeface="Times New Roman"/>
                <a:ea typeface="Times New Roman"/>
                <a:cs typeface="Times New Roman"/>
                <a:sym typeface="Times New Roman"/>
              </a:rPr>
              <a:t>Replacing missing values with mean,median or mode</a:t>
            </a:r>
            <a:r>
              <a:rPr lang="en-US">
                <a:solidFill>
                  <a:schemeClr val="accent2"/>
                </a:solidFill>
                <a:latin typeface="Times New Roman"/>
                <a:ea typeface="Times New Roman"/>
                <a:cs typeface="Times New Roman"/>
                <a:sym typeface="Times New Roman"/>
              </a:rPr>
              <a:t>: Replacing missing values with median is the most popular method of replacing missing values</a:t>
            </a:r>
            <a:endParaRPr>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22800" y="1586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a:t>
            </a:r>
            <a:endParaRPr/>
          </a:p>
        </p:txBody>
      </p:sp>
      <p:sp>
        <p:nvSpPr>
          <p:cNvPr id="122" name="Google Shape;122;p23"/>
          <p:cNvSpPr txBox="1">
            <a:spLocks noGrp="1"/>
          </p:cNvSpPr>
          <p:nvPr>
            <p:ph type="body" idx="1"/>
          </p:nvPr>
        </p:nvSpPr>
        <p:spPr>
          <a:xfrm>
            <a:off x="222800" y="73137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Top Categories in Playstore</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1400">
              <a:solidFill>
                <a:schemeClr val="accent2"/>
              </a:solidFill>
              <a:highlight>
                <a:srgbClr val="FFFFFF"/>
              </a:highlight>
              <a:latin typeface="Roboto"/>
              <a:ea typeface="Roboto"/>
              <a:cs typeface="Roboto"/>
              <a:sym typeface="Roboto"/>
            </a:endParaRPr>
          </a:p>
          <a:p>
            <a:pPr marL="457200" lvl="0" indent="-317500" algn="l" rtl="0">
              <a:spcBef>
                <a:spcPts val="60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From above graph we can conclude that there is 1939 applications which falls under FAMILY category.</a:t>
            </a:r>
            <a:endParaRPr sz="1400">
              <a:solidFill>
                <a:schemeClr val="accent2"/>
              </a:solidFill>
              <a:highlight>
                <a:srgbClr val="FFFFFF"/>
              </a:highlight>
              <a:latin typeface="Roboto"/>
              <a:ea typeface="Roboto"/>
              <a:cs typeface="Roboto"/>
              <a:sym typeface="Roboto"/>
            </a:endParaRPr>
          </a:p>
          <a:p>
            <a:pPr marL="457200" lvl="0" indent="-317500" algn="l" rtl="0">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top 5 categories of Application in the playstore are FAMILY,GAME,TOOLS,,BUSINESS,MEDICAL.</a:t>
            </a:r>
            <a:endParaRPr sz="1400">
              <a:solidFill>
                <a:schemeClr val="accent2"/>
              </a:solidFill>
              <a:highlight>
                <a:srgbClr val="FFFFFF"/>
              </a:highlight>
              <a:latin typeface="Roboto"/>
              <a:ea typeface="Roboto"/>
              <a:cs typeface="Roboto"/>
              <a:sym typeface="Roboto"/>
            </a:endParaRPr>
          </a:p>
          <a:p>
            <a:pPr marL="457200" lvl="0" indent="-317500" algn="l" rtl="0">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Also there is only 53 applications which falls under BEAUTY category.</a:t>
            </a:r>
            <a:endParaRPr sz="1400">
              <a:solidFill>
                <a:schemeClr val="accent2"/>
              </a:solidFill>
              <a:highlight>
                <a:srgbClr val="FFFFFF"/>
              </a:highlight>
              <a:latin typeface="Roboto"/>
              <a:ea typeface="Roboto"/>
              <a:cs typeface="Roboto"/>
              <a:sym typeface="Roboto"/>
            </a:endParaRPr>
          </a:p>
          <a:p>
            <a:pPr marL="457200" lvl="0" indent="-317500" algn="l" rtl="0">
              <a:spcBef>
                <a:spcPts val="0"/>
              </a:spcBef>
              <a:spcAft>
                <a:spcPts val="0"/>
              </a:spcAft>
              <a:buClr>
                <a:schemeClr val="accent2"/>
              </a:buClr>
              <a:buSzPts val="1400"/>
              <a:buFont typeface="Roboto"/>
              <a:buChar char="●"/>
            </a:pPr>
            <a:r>
              <a:rPr lang="en-US" sz="1400">
                <a:solidFill>
                  <a:schemeClr val="accent2"/>
                </a:solidFill>
                <a:highlight>
                  <a:srgbClr val="FFFFFF"/>
                </a:highlight>
                <a:latin typeface="Roboto"/>
                <a:ea typeface="Roboto"/>
                <a:cs typeface="Roboto"/>
                <a:sym typeface="Roboto"/>
              </a:rPr>
              <a:t>We can also conclude that there is significant difference between the top two categories FAMILY 1939 Apps and GAME 1121 Apps. </a:t>
            </a:r>
            <a:endParaRPr sz="14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400">
                <a:solidFill>
                  <a:schemeClr val="accent2"/>
                </a:solidFill>
                <a:highlight>
                  <a:srgbClr val="FFFFFF"/>
                </a:highlight>
                <a:latin typeface="Roboto"/>
                <a:ea typeface="Roboto"/>
                <a:cs typeface="Roboto"/>
                <a:sym typeface="Roboto"/>
              </a:rPr>
              <a:t>           This shows that there are more application </a:t>
            </a:r>
            <a:endParaRPr sz="14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400">
                <a:solidFill>
                  <a:schemeClr val="accent2"/>
                </a:solidFill>
                <a:highlight>
                  <a:srgbClr val="FFFFFF"/>
                </a:highlight>
                <a:latin typeface="Roboto"/>
                <a:ea typeface="Roboto"/>
                <a:cs typeface="Roboto"/>
                <a:sym typeface="Roboto"/>
              </a:rPr>
              <a:t>          developers who develops Apps under FAMILY. Category.</a:t>
            </a:r>
            <a:endParaRPr sz="1400">
              <a:solidFill>
                <a:schemeClr val="accent2"/>
              </a:solidFill>
              <a:highlight>
                <a:srgbClr val="FFFFFF"/>
              </a:highlight>
              <a:latin typeface="Roboto"/>
              <a:ea typeface="Roboto"/>
              <a:cs typeface="Roboto"/>
              <a:sym typeface="Roboto"/>
            </a:endParaRPr>
          </a:p>
          <a:p>
            <a:pPr marL="457200" lvl="0" indent="0" algn="l" rtl="0">
              <a:lnSpc>
                <a:spcPct val="115000"/>
              </a:lnSpc>
              <a:spcBef>
                <a:spcPts val="500"/>
              </a:spcBef>
              <a:spcAft>
                <a:spcPts val="0"/>
              </a:spcAft>
              <a:buNone/>
            </a:pPr>
            <a:endParaRPr>
              <a:solidFill>
                <a:schemeClr val="accent2"/>
              </a:solidFill>
            </a:endParaRPr>
          </a:p>
        </p:txBody>
      </p:sp>
      <p:pic>
        <p:nvPicPr>
          <p:cNvPr id="123" name="Google Shape;123;p23"/>
          <p:cNvPicPr preferRelativeResize="0"/>
          <p:nvPr/>
        </p:nvPicPr>
        <p:blipFill rotWithShape="1">
          <a:blip r:embed="rId3">
            <a:alphaModFix/>
          </a:blip>
          <a:srcRect/>
          <a:stretch/>
        </p:blipFill>
        <p:spPr>
          <a:xfrm>
            <a:off x="4347000" y="2763850"/>
            <a:ext cx="3721550" cy="237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021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29" name="Google Shape;129;p24"/>
          <p:cNvSpPr txBox="1">
            <a:spLocks noGrp="1"/>
          </p:cNvSpPr>
          <p:nvPr>
            <p:ph type="body" idx="1"/>
          </p:nvPr>
        </p:nvSpPr>
        <p:spPr>
          <a:xfrm>
            <a:off x="159300" y="674825"/>
            <a:ext cx="8673000" cy="34164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Top Genres in the Playstore</a:t>
            </a:r>
            <a:endParaRPr sz="1600" b="1">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bar plot in plotly we can conclude that maximum application which have been developed falls under App Genre Tools 840.</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from above we can observe from above plot that least applications were developed under App Genre Entertainment,Music &amp; Video 23.</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top 5 Genres are Tools,Entertainment,Education,business and Medical which are 840,587,427,407,460 in Top 5 Genre name order.</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500"/>
              </a:spcBef>
              <a:spcAft>
                <a:spcPts val="0"/>
              </a:spcAft>
              <a:buNone/>
            </a:pPr>
            <a:endParaRPr sz="140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b="0" i="0">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sz="1400">
              <a:solidFill>
                <a:schemeClr val="accent2"/>
              </a:solidFill>
              <a:latin typeface="Times New Roman"/>
              <a:ea typeface="Times New Roman"/>
              <a:cs typeface="Times New Roman"/>
              <a:sym typeface="Times New Roman"/>
            </a:endParaRPr>
          </a:p>
        </p:txBody>
      </p:sp>
      <p:pic>
        <p:nvPicPr>
          <p:cNvPr id="130" name="Google Shape;130;p24"/>
          <p:cNvPicPr preferRelativeResize="0"/>
          <p:nvPr/>
        </p:nvPicPr>
        <p:blipFill rotWithShape="1">
          <a:blip r:embed="rId3">
            <a:alphaModFix/>
          </a:blip>
          <a:srcRect/>
          <a:stretch/>
        </p:blipFill>
        <p:spPr>
          <a:xfrm>
            <a:off x="4342575" y="2410525"/>
            <a:ext cx="4333824" cy="252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1586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36" name="Google Shape;136;p25"/>
          <p:cNvSpPr txBox="1">
            <a:spLocks noGrp="1"/>
          </p:cNvSpPr>
          <p:nvPr>
            <p:ph type="body" idx="1"/>
          </p:nvPr>
        </p:nvSpPr>
        <p:spPr>
          <a:xfrm>
            <a:off x="311700" y="863550"/>
            <a:ext cx="8520600" cy="398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600" b="1">
                <a:solidFill>
                  <a:schemeClr val="accent2"/>
                </a:solidFill>
                <a:latin typeface="Times New Roman"/>
                <a:ea typeface="Times New Roman"/>
                <a:cs typeface="Times New Roman"/>
                <a:sym typeface="Times New Roman"/>
              </a:rPr>
              <a:t>Top Content Rating of each Category of App per installation</a:t>
            </a:r>
            <a:endParaRPr sz="2000" b="1">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above graph by plotly we can conclude that App Having 'Content Rating' - </a:t>
            </a:r>
            <a:r>
              <a:rPr lang="en-US" sz="1200" b="1">
                <a:solidFill>
                  <a:schemeClr val="accent2"/>
                </a:solidFill>
                <a:highlight>
                  <a:srgbClr val="FFFFFF"/>
                </a:highlight>
                <a:latin typeface="Roboto"/>
                <a:ea typeface="Roboto"/>
                <a:cs typeface="Roboto"/>
                <a:sym typeface="Roboto"/>
              </a:rPr>
              <a:t>Everyone</a:t>
            </a:r>
            <a:r>
              <a:rPr lang="en-US" sz="1200">
                <a:solidFill>
                  <a:schemeClr val="accent2"/>
                </a:solidFill>
                <a:highlight>
                  <a:srgbClr val="FFFFFF"/>
                </a:highlight>
                <a:latin typeface="Roboto"/>
                <a:ea typeface="Roboto"/>
                <a:cs typeface="Roboto"/>
                <a:sym typeface="Roboto"/>
              </a:rPr>
              <a:t> is having maximum number installation of </a:t>
            </a:r>
            <a:r>
              <a:rPr lang="en-US" sz="1200" b="1">
                <a:solidFill>
                  <a:schemeClr val="accent2"/>
                </a:solidFill>
                <a:highlight>
                  <a:srgbClr val="FFFFFF"/>
                </a:highlight>
                <a:latin typeface="Roboto"/>
                <a:ea typeface="Roboto"/>
                <a:cs typeface="Roboto"/>
                <a:sym typeface="Roboto"/>
              </a:rPr>
              <a:t>100.228B</a:t>
            </a:r>
            <a:endParaRPr sz="1200" b="1">
              <a:solidFill>
                <a:schemeClr val="accent2"/>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can conclude that there are </a:t>
            </a:r>
            <a:r>
              <a:rPr lang="en-US" sz="1200" b="1">
                <a:solidFill>
                  <a:schemeClr val="accent2"/>
                </a:solidFill>
                <a:highlight>
                  <a:srgbClr val="FFFFFF"/>
                </a:highlight>
                <a:latin typeface="Roboto"/>
                <a:ea typeface="Roboto"/>
                <a:cs typeface="Roboto"/>
                <a:sym typeface="Roboto"/>
              </a:rPr>
              <a:t>4.29B </a:t>
            </a:r>
            <a:r>
              <a:rPr lang="en-US" sz="1200">
                <a:solidFill>
                  <a:schemeClr val="accent2"/>
                </a:solidFill>
                <a:highlight>
                  <a:srgbClr val="FFFFFF"/>
                </a:highlight>
                <a:latin typeface="Roboto"/>
                <a:ea typeface="Roboto"/>
                <a:cs typeface="Roboto"/>
                <a:sym typeface="Roboto"/>
              </a:rPr>
              <a:t> installation for application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having Content Rating of </a:t>
            </a:r>
            <a:r>
              <a:rPr lang="en-US" sz="1200" b="1">
                <a:solidFill>
                  <a:schemeClr val="accent2"/>
                </a:solidFill>
                <a:highlight>
                  <a:srgbClr val="FFFFFF"/>
                </a:highlight>
                <a:latin typeface="Roboto"/>
                <a:ea typeface="Roboto"/>
                <a:cs typeface="Roboto"/>
                <a:sym typeface="Roboto"/>
              </a:rPr>
              <a:t>Everyone 10+</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marL="457200" lvl="0" indent="-304800" algn="l" rtl="0">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We can also conclude that there are no such noticeable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installation for Application having Content Rating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of </a:t>
            </a:r>
            <a:r>
              <a:rPr lang="en-US" sz="1200" b="1">
                <a:solidFill>
                  <a:schemeClr val="accent2"/>
                </a:solidFill>
                <a:highlight>
                  <a:srgbClr val="FFFFFF"/>
                </a:highlight>
                <a:latin typeface="Roboto"/>
                <a:ea typeface="Roboto"/>
                <a:cs typeface="Roboto"/>
                <a:sym typeface="Roboto"/>
              </a:rPr>
              <a:t>Adults only 18+</a:t>
            </a:r>
            <a:r>
              <a:rPr lang="en-US" sz="1200">
                <a:solidFill>
                  <a:schemeClr val="accent2"/>
                </a:solidFill>
                <a:highlight>
                  <a:srgbClr val="FFFFFF"/>
                </a:highlight>
                <a:latin typeface="Roboto"/>
                <a:ea typeface="Roboto"/>
                <a:cs typeface="Roboto"/>
                <a:sym typeface="Roboto"/>
              </a:rPr>
              <a:t> and </a:t>
            </a:r>
            <a:r>
              <a:rPr lang="en-US" sz="1200" b="1">
                <a:solidFill>
                  <a:schemeClr val="accent2"/>
                </a:solidFill>
                <a:highlight>
                  <a:srgbClr val="FFFFFF"/>
                </a:highlight>
                <a:latin typeface="Roboto"/>
                <a:ea typeface="Roboto"/>
                <a:cs typeface="Roboto"/>
                <a:sym typeface="Roboto"/>
              </a:rPr>
              <a:t>Unrated</a:t>
            </a:r>
            <a:r>
              <a:rPr lang="en-US" sz="1200">
                <a:solidFill>
                  <a:schemeClr val="accent2"/>
                </a:solidFill>
                <a:highlight>
                  <a:srgbClr val="FFFFFF"/>
                </a:highlight>
                <a:latin typeface="Roboto"/>
                <a:ea typeface="Roboto"/>
                <a:cs typeface="Roboto"/>
                <a:sym typeface="Roboto"/>
              </a:rPr>
              <a:t>.</a:t>
            </a:r>
            <a:endParaRPr sz="1200">
              <a:solidFill>
                <a:schemeClr val="accent2"/>
              </a:solidFill>
              <a:highlight>
                <a:srgbClr val="FFFFFF"/>
              </a:highlight>
              <a:latin typeface="Roboto"/>
              <a:ea typeface="Roboto"/>
              <a:cs typeface="Roboto"/>
              <a:sym typeface="Roboto"/>
            </a:endParaRPr>
          </a:p>
          <a:p>
            <a:pPr marL="457200" lvl="0" indent="0" algn="l" rtl="0">
              <a:lnSpc>
                <a:spcPct val="115000"/>
              </a:lnSpc>
              <a:spcBef>
                <a:spcPts val="500"/>
              </a:spcBef>
              <a:spcAft>
                <a:spcPts val="0"/>
              </a:spcAft>
              <a:buNone/>
            </a:pPr>
            <a:endParaRPr sz="1400">
              <a:solidFill>
                <a:schemeClr val="accent2"/>
              </a:solidFill>
              <a:latin typeface="Times New Roman"/>
              <a:ea typeface="Times New Roman"/>
              <a:cs typeface="Times New Roman"/>
              <a:sym typeface="Times New Roman"/>
            </a:endParaRPr>
          </a:p>
        </p:txBody>
      </p:sp>
      <p:pic>
        <p:nvPicPr>
          <p:cNvPr id="137" name="Google Shape;137;p25"/>
          <p:cNvPicPr preferRelativeResize="0"/>
          <p:nvPr/>
        </p:nvPicPr>
        <p:blipFill rotWithShape="1">
          <a:blip r:embed="rId3">
            <a:alphaModFix/>
          </a:blip>
          <a:srcRect/>
          <a:stretch/>
        </p:blipFill>
        <p:spPr>
          <a:xfrm>
            <a:off x="5459374" y="1688850"/>
            <a:ext cx="3631600" cy="2873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43" name="Google Shape;143;p26"/>
          <p:cNvSpPr txBox="1">
            <a:spLocks noGrp="1"/>
          </p:cNvSpPr>
          <p:nvPr>
            <p:ph type="body" idx="1"/>
          </p:nvPr>
        </p:nvSpPr>
        <p:spPr>
          <a:xfrm>
            <a:off x="311700" y="1052583"/>
            <a:ext cx="8520600" cy="36654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What is the percentage of free and paid Apps in the Play Store?</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600" b="1">
              <a:solidFill>
                <a:schemeClr val="accent2"/>
              </a:solidFill>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the above chart we can conclude that most of the apps available</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on the playstore are free which are enjoyed by most of the users.</a:t>
            </a:r>
            <a:endParaRPr sz="1200">
              <a:solidFill>
                <a:schemeClr val="accent2"/>
              </a:solidFill>
              <a:highlight>
                <a:srgbClr val="FFFFFF"/>
              </a:highlight>
              <a:latin typeface="Times New Roman"/>
              <a:ea typeface="Times New Roman"/>
              <a:cs typeface="Times New Roman"/>
              <a:sym typeface="Times New Roman"/>
            </a:endParaRPr>
          </a:p>
          <a:p>
            <a:pPr marL="914400" lvl="1" indent="-304800" algn="l" rtl="0">
              <a:spcBef>
                <a:spcPts val="12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Free Apps= 92.635%</a:t>
            </a:r>
            <a:endParaRPr sz="1200">
              <a:solidFill>
                <a:schemeClr val="accent2"/>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Paid Apps= 7.365%</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500"/>
              </a:spcBef>
              <a:spcAft>
                <a:spcPts val="0"/>
              </a:spcAft>
              <a:buNone/>
            </a:pPr>
            <a:endParaRPr sz="1400">
              <a:solidFill>
                <a:schemeClr val="accent2"/>
              </a:solidFill>
              <a:latin typeface="Times New Roman"/>
              <a:ea typeface="Times New Roman"/>
              <a:cs typeface="Times New Roman"/>
              <a:sym typeface="Times New Roman"/>
            </a:endParaRPr>
          </a:p>
        </p:txBody>
      </p:sp>
      <p:pic>
        <p:nvPicPr>
          <p:cNvPr id="144" name="Google Shape;144;p26"/>
          <p:cNvPicPr preferRelativeResize="0"/>
          <p:nvPr/>
        </p:nvPicPr>
        <p:blipFill rotWithShape="1">
          <a:blip r:embed="rId3">
            <a:alphaModFix/>
          </a:blip>
          <a:srcRect/>
          <a:stretch/>
        </p:blipFill>
        <p:spPr>
          <a:xfrm>
            <a:off x="5955725" y="1926575"/>
            <a:ext cx="3188275" cy="2978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1069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50" name="Google Shape;150;p27"/>
          <p:cNvSpPr txBox="1">
            <a:spLocks noGrp="1"/>
          </p:cNvSpPr>
          <p:nvPr>
            <p:ph type="body" idx="1"/>
          </p:nvPr>
        </p:nvSpPr>
        <p:spPr>
          <a:xfrm>
            <a:off x="347951" y="863550"/>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Effect of the last update on rating</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US" sz="1200">
                <a:solidFill>
                  <a:schemeClr val="accent2"/>
                </a:solidFill>
                <a:highlight>
                  <a:srgbClr val="FFFFFF"/>
                </a:highlight>
                <a:latin typeface="Roboto"/>
                <a:ea typeface="Roboto"/>
                <a:cs typeface="Roboto"/>
                <a:sym typeface="Roboto"/>
              </a:rPr>
              <a:t>From this graph from plotly we can conclude that there</a:t>
            </a:r>
            <a:endParaRPr sz="12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 is more number ratings given the application which are </a:t>
            </a:r>
            <a:endParaRPr sz="12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updated recently in 2018 no. of rating is 6929 than those </a:t>
            </a:r>
            <a:endParaRPr sz="12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application which were updated in 2017 no .of rating 1823. </a:t>
            </a:r>
            <a:endParaRPr sz="12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This shows with the latest update user reviews response </a:t>
            </a:r>
            <a:endParaRPr sz="120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increases for both less or more ratings.</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sz="1600" b="1">
              <a:solidFill>
                <a:schemeClr val="accent2"/>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endParaRPr sz="1600" b="1">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p:txBody>
      </p:sp>
      <p:pic>
        <p:nvPicPr>
          <p:cNvPr id="151" name="Google Shape;151;p27"/>
          <p:cNvPicPr preferRelativeResize="0"/>
          <p:nvPr/>
        </p:nvPicPr>
        <p:blipFill>
          <a:blip r:embed="rId3">
            <a:alphaModFix/>
          </a:blip>
          <a:stretch>
            <a:fillRect/>
          </a:stretch>
        </p:blipFill>
        <p:spPr>
          <a:xfrm>
            <a:off x="4449975" y="863550"/>
            <a:ext cx="4547551" cy="3871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10692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57" name="Google Shape;157;p28"/>
          <p:cNvSpPr txBox="1">
            <a:spLocks noGrp="1"/>
          </p:cNvSpPr>
          <p:nvPr>
            <p:ph type="body" idx="1"/>
          </p:nvPr>
        </p:nvSpPr>
        <p:spPr>
          <a:xfrm>
            <a:off x="311700" y="863550"/>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Effect of the last update on the trends of rating</a:t>
            </a:r>
            <a:endParaRPr sz="1400">
              <a:solidFill>
                <a:schemeClr val="accent2"/>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From this graph from matplotlib and seaborn we can </a:t>
            </a:r>
            <a:endParaRPr sz="1400" b="0" i="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conclude that rating is increasing in a proportionate </a:t>
            </a:r>
            <a:endParaRPr sz="1400" b="0" i="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manner with the last updated time. So from this we </a:t>
            </a:r>
            <a:endParaRPr sz="1400" b="0" i="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can be sure that with the latest update the reviewers </a:t>
            </a:r>
            <a:endParaRPr sz="1400" b="0" i="0">
              <a:solidFill>
                <a:schemeClr val="accent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are giving better rating.</a:t>
            </a:r>
            <a:endParaRPr/>
          </a:p>
          <a:p>
            <a:pPr marL="114300" lvl="0" indent="0" algn="l" rtl="0">
              <a:lnSpc>
                <a:spcPct val="115000"/>
              </a:lnSpc>
              <a:spcBef>
                <a:spcPts val="0"/>
              </a:spcBef>
              <a:spcAft>
                <a:spcPts val="0"/>
              </a:spcAft>
              <a:buSzPts val="1800"/>
              <a:buNone/>
            </a:pPr>
            <a:endParaRPr sz="1400">
              <a:latin typeface="Times New Roman"/>
              <a:ea typeface="Times New Roman"/>
              <a:cs typeface="Times New Roman"/>
              <a:sym typeface="Times New Roman"/>
            </a:endParaRPr>
          </a:p>
        </p:txBody>
      </p:sp>
      <p:pic>
        <p:nvPicPr>
          <p:cNvPr id="158" name="Google Shape;158;p28"/>
          <p:cNvPicPr preferRelativeResize="0"/>
          <p:nvPr/>
        </p:nvPicPr>
        <p:blipFill rotWithShape="1">
          <a:blip r:embed="rId3">
            <a:alphaModFix/>
          </a:blip>
          <a:srcRect/>
          <a:stretch/>
        </p:blipFill>
        <p:spPr>
          <a:xfrm>
            <a:off x="4672000" y="1100050"/>
            <a:ext cx="4313125" cy="360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14175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Data Analysis &amp; Visualization(Cont..)</a:t>
            </a:r>
            <a:endParaRPr/>
          </a:p>
        </p:txBody>
      </p:sp>
      <p:sp>
        <p:nvSpPr>
          <p:cNvPr id="164" name="Google Shape;164;p29"/>
          <p:cNvSpPr txBox="1">
            <a:spLocks noGrp="1"/>
          </p:cNvSpPr>
          <p:nvPr>
            <p:ph type="body" idx="1"/>
          </p:nvPr>
        </p:nvSpPr>
        <p:spPr>
          <a:xfrm>
            <a:off x="311700" y="921949"/>
            <a:ext cx="8520600" cy="4077300"/>
          </a:xfrm>
          <a:prstGeom prst="rect">
            <a:avLst/>
          </a:prstGeom>
          <a:noFill/>
          <a:ln>
            <a:noFill/>
          </a:ln>
        </p:spPr>
        <p:txBody>
          <a:bodyPr spcFirstLastPara="1" wrap="square" lIns="91425" tIns="91425" rIns="91425" bIns="91425" anchor="t" anchorCtr="0">
            <a:noAutofit/>
          </a:bodyPr>
          <a:lstStyle/>
          <a:p>
            <a:pPr marL="457200" lvl="0" indent="0" algn="l" rtl="0">
              <a:spcBef>
                <a:spcPts val="600"/>
              </a:spcBef>
              <a:spcAft>
                <a:spcPts val="0"/>
              </a:spcAft>
              <a:buNone/>
            </a:pPr>
            <a:r>
              <a:rPr lang="en-US" sz="1200" b="1">
                <a:solidFill>
                  <a:schemeClr val="accent2"/>
                </a:solidFill>
                <a:highlight>
                  <a:srgbClr val="FFFFFF"/>
                </a:highlight>
                <a:latin typeface="Times New Roman"/>
                <a:ea typeface="Times New Roman"/>
                <a:cs typeface="Times New Roman"/>
                <a:sym typeface="Times New Roman"/>
              </a:rPr>
              <a:t>Effect on rating when the application was of type free and 'paid':</a:t>
            </a:r>
            <a:endParaRPr sz="1200" b="1">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endParaRPr sz="1200" b="1">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From the above graph using plotly we can conclude that the Free Apps has got more rating in terms of number of rating. From this we can also see that the users of free App are way higher than those who uses paid App.</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But we try watch very clearly the highest rating </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for both the Free and Paid Apps are 5. But if we</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go on finding the average of both the type of</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App we can see that the Average rating of the </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Free Apps will be less as compared to that of </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the Paid Apps . Again for the same that no. of </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users in Free Apps are way too high . For Example</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Free App for Rating 4.3 has a number count of 2275</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as compared to only 201  count of rating for paid Apps</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 with same Rating 4.3.</a:t>
            </a:r>
            <a:endParaRPr sz="1200">
              <a:solidFill>
                <a:schemeClr val="accent2"/>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accent2"/>
              </a:buClr>
              <a:buSzPts val="1400"/>
              <a:buFont typeface="Times New Roman"/>
              <a:buChar char="•"/>
            </a:pPr>
            <a:endParaRPr sz="1400">
              <a:solidFill>
                <a:schemeClr val="accent2"/>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sz="1400" b="0" i="0">
              <a:solidFill>
                <a:schemeClr val="accent2"/>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pic>
        <p:nvPicPr>
          <p:cNvPr id="165" name="Google Shape;165;p29"/>
          <p:cNvPicPr preferRelativeResize="0"/>
          <p:nvPr/>
        </p:nvPicPr>
        <p:blipFill>
          <a:blip r:embed="rId3">
            <a:alphaModFix/>
          </a:blip>
          <a:stretch>
            <a:fillRect/>
          </a:stretch>
        </p:blipFill>
        <p:spPr>
          <a:xfrm>
            <a:off x="4572000" y="2429725"/>
            <a:ext cx="3603651" cy="233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Analysis &amp; Visualization(Cont..)</a:t>
            </a:r>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US" sz="1750" b="1">
                <a:solidFill>
                  <a:schemeClr val="accent2"/>
                </a:solidFill>
                <a:highlight>
                  <a:srgbClr val="FFFFFF"/>
                </a:highlight>
                <a:latin typeface="Times New Roman"/>
                <a:ea typeface="Times New Roman"/>
                <a:cs typeface="Times New Roman"/>
                <a:sym typeface="Times New Roman"/>
              </a:rPr>
              <a:t>Relationship between Rating and Average Reviews:</a:t>
            </a:r>
            <a:endParaRPr sz="1750" b="1">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9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the above graph we can conclude that as the rating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increases the average reviews for each ratings also increases.</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 Also we can observe some deviation after 4.5 rating as we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can see 4.5 rating has maximum no.of reviews of 1.1M and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reviews increases in quite proportionate manner with the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increase of rating but after 4.5 rating reviews eventually </a:t>
            </a:r>
            <a:endParaRPr sz="1200">
              <a:solidFill>
                <a:schemeClr val="accent2"/>
              </a:solidFill>
              <a:highlight>
                <a:srgbClr val="FFFFFF"/>
              </a:highlight>
              <a:latin typeface="Roboto"/>
              <a:ea typeface="Roboto"/>
              <a:cs typeface="Roboto"/>
              <a:sym typeface="Roboto"/>
            </a:endParaRPr>
          </a:p>
          <a:p>
            <a:pPr marL="457200" lvl="0" indent="0" algn="l" rtl="0">
              <a:spcBef>
                <a:spcPts val="600"/>
              </a:spcBef>
              <a:spcAft>
                <a:spcPts val="0"/>
              </a:spcAft>
              <a:buNone/>
            </a:pPr>
            <a:r>
              <a:rPr lang="en-US" sz="1200">
                <a:solidFill>
                  <a:schemeClr val="accent2"/>
                </a:solidFill>
                <a:highlight>
                  <a:srgbClr val="FFFFFF"/>
                </a:highlight>
                <a:latin typeface="Roboto"/>
                <a:ea typeface="Roboto"/>
                <a:cs typeface="Roboto"/>
                <a:sym typeface="Roboto"/>
              </a:rPr>
              <a:t>decreases and we can see only around 26586 reviews.</a:t>
            </a:r>
            <a:endParaRPr sz="1200">
              <a:solidFill>
                <a:schemeClr val="accent2"/>
              </a:solidFill>
              <a:highlight>
                <a:srgbClr val="FFFFFF"/>
              </a:highlight>
              <a:latin typeface="Roboto"/>
              <a:ea typeface="Roboto"/>
              <a:cs typeface="Roboto"/>
              <a:sym typeface="Roboto"/>
            </a:endParaRPr>
          </a:p>
          <a:p>
            <a:pPr marL="0" lvl="0" indent="0" algn="l" rtl="0">
              <a:spcBef>
                <a:spcPts val="900"/>
              </a:spcBef>
              <a:spcAft>
                <a:spcPts val="0"/>
              </a:spcAft>
              <a:buNone/>
            </a:pPr>
            <a:endParaRPr sz="1750" b="1">
              <a:solidFill>
                <a:schemeClr val="accent2"/>
              </a:solidFill>
              <a:highlight>
                <a:srgbClr val="FFFFFF"/>
              </a:highlight>
              <a:latin typeface="Times New Roman"/>
              <a:ea typeface="Times New Roman"/>
              <a:cs typeface="Times New Roman"/>
              <a:sym typeface="Times New Roman"/>
            </a:endParaRPr>
          </a:p>
          <a:p>
            <a:pPr marL="0" lvl="0" indent="0" algn="l" rtl="0">
              <a:spcBef>
                <a:spcPts val="900"/>
              </a:spcBef>
              <a:spcAft>
                <a:spcPts val="0"/>
              </a:spcAft>
              <a:buNone/>
            </a:pPr>
            <a:endParaRPr/>
          </a:p>
        </p:txBody>
      </p:sp>
      <p:pic>
        <p:nvPicPr>
          <p:cNvPr id="172" name="Google Shape;172;p30"/>
          <p:cNvPicPr preferRelativeResize="0"/>
          <p:nvPr/>
        </p:nvPicPr>
        <p:blipFill>
          <a:blip r:embed="rId3">
            <a:alphaModFix/>
          </a:blip>
          <a:stretch>
            <a:fillRect/>
          </a:stretch>
        </p:blipFill>
        <p:spPr>
          <a:xfrm>
            <a:off x="5766000" y="1233325"/>
            <a:ext cx="3378000" cy="3254726"/>
          </a:xfrm>
          <a:prstGeom prst="rect">
            <a:avLst/>
          </a:prstGeom>
          <a:noFill/>
          <a:ln>
            <a:noFill/>
          </a:ln>
        </p:spPr>
      </p:pic>
      <p:pic>
        <p:nvPicPr>
          <p:cNvPr id="173" name="Google Shape;173;p30"/>
          <p:cNvPicPr preferRelativeResize="0"/>
          <p:nvPr/>
        </p:nvPicPr>
        <p:blipFill>
          <a:blip r:embed="rId4">
            <a:alphaModFix/>
          </a:blip>
          <a:stretch>
            <a:fillRect/>
          </a:stretch>
        </p:blipFill>
        <p:spPr>
          <a:xfrm>
            <a:off x="3674025" y="3739700"/>
            <a:ext cx="2091975" cy="1269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Analysis &amp; Visualization(Cont..)</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US" sz="1750" b="1">
                <a:solidFill>
                  <a:schemeClr val="accent2"/>
                </a:solidFill>
                <a:highlight>
                  <a:srgbClr val="FFFFFF"/>
                </a:highlight>
                <a:latin typeface="Times New Roman"/>
                <a:ea typeface="Times New Roman"/>
                <a:cs typeface="Times New Roman"/>
                <a:sym typeface="Times New Roman"/>
              </a:rPr>
              <a:t>Average Rating of each category:</a:t>
            </a:r>
            <a:endParaRPr sz="1750" b="1">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9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plot from plotly we can conclude that 'Event'</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category has got highest Average Rating of 4.39.</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Also we can see that 'Dating' Category has got Lowest </a:t>
            </a:r>
            <a:endParaRPr sz="1200">
              <a:solidFill>
                <a:schemeClr val="accent2"/>
              </a:solidFill>
              <a:highlight>
                <a:srgbClr val="FFFFFF"/>
              </a:highlight>
              <a:latin typeface="Times New Roman"/>
              <a:ea typeface="Times New Roman"/>
              <a:cs typeface="Times New Roman"/>
              <a:sym typeface="Times New Roman"/>
            </a:endParaRPr>
          </a:p>
          <a:p>
            <a:pPr marL="457200" lvl="0" indent="0" algn="l" rtl="0">
              <a:spcBef>
                <a:spcPts val="600"/>
              </a:spcBef>
              <a:spcAft>
                <a:spcPts val="0"/>
              </a:spcAft>
              <a:buNone/>
            </a:pPr>
            <a:r>
              <a:rPr lang="en-US" sz="1200">
                <a:solidFill>
                  <a:schemeClr val="accent2"/>
                </a:solidFill>
                <a:highlight>
                  <a:srgbClr val="FFFFFF"/>
                </a:highlight>
                <a:latin typeface="Times New Roman"/>
                <a:ea typeface="Times New Roman"/>
                <a:cs typeface="Times New Roman"/>
                <a:sym typeface="Times New Roman"/>
              </a:rPr>
              <a:t>Average Rating of '4.033673'</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spcBef>
                <a:spcPts val="900"/>
              </a:spcBef>
              <a:spcAft>
                <a:spcPts val="0"/>
              </a:spcAft>
              <a:buNone/>
            </a:pPr>
            <a:endParaRPr sz="1750" b="1">
              <a:solidFill>
                <a:schemeClr val="accent2"/>
              </a:solidFill>
              <a:highlight>
                <a:srgbClr val="FFFFFF"/>
              </a:highlight>
              <a:latin typeface="Times New Roman"/>
              <a:ea typeface="Times New Roman"/>
              <a:cs typeface="Times New Roman"/>
              <a:sym typeface="Times New Roman"/>
            </a:endParaRPr>
          </a:p>
          <a:p>
            <a:pPr marL="0" lvl="0" indent="0" algn="l" rtl="0">
              <a:spcBef>
                <a:spcPts val="900"/>
              </a:spcBef>
              <a:spcAft>
                <a:spcPts val="0"/>
              </a:spcAft>
              <a:buNone/>
            </a:pPr>
            <a:endParaRPr>
              <a:latin typeface="Times New Roman"/>
              <a:ea typeface="Times New Roman"/>
              <a:cs typeface="Times New Roman"/>
              <a:sym typeface="Times New Roman"/>
            </a:endParaRPr>
          </a:p>
        </p:txBody>
      </p:sp>
      <p:pic>
        <p:nvPicPr>
          <p:cNvPr id="180" name="Google Shape;180;p31"/>
          <p:cNvPicPr preferRelativeResize="0"/>
          <p:nvPr/>
        </p:nvPicPr>
        <p:blipFill>
          <a:blip r:embed="rId3">
            <a:alphaModFix/>
          </a:blip>
          <a:stretch>
            <a:fillRect/>
          </a:stretch>
        </p:blipFill>
        <p:spPr>
          <a:xfrm>
            <a:off x="4906375" y="1256175"/>
            <a:ext cx="4106299" cy="3064300"/>
          </a:xfrm>
          <a:prstGeom prst="rect">
            <a:avLst/>
          </a:prstGeom>
          <a:noFill/>
          <a:ln>
            <a:noFill/>
          </a:ln>
        </p:spPr>
      </p:pic>
      <p:pic>
        <p:nvPicPr>
          <p:cNvPr id="181" name="Google Shape;181;p31"/>
          <p:cNvPicPr preferRelativeResize="0"/>
          <p:nvPr/>
        </p:nvPicPr>
        <p:blipFill>
          <a:blip r:embed="rId4">
            <a:alphaModFix/>
          </a:blip>
          <a:stretch>
            <a:fillRect/>
          </a:stretch>
        </p:blipFill>
        <p:spPr>
          <a:xfrm>
            <a:off x="527425" y="2982925"/>
            <a:ext cx="3414575" cy="2160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315750" y="509500"/>
            <a:ext cx="1721206" cy="54169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0" name="Google Shape;70;p15"/>
          <p:cNvSpPr txBox="1"/>
          <p:nvPr/>
        </p:nvSpPr>
        <p:spPr>
          <a:xfrm>
            <a:off x="676506" y="780346"/>
            <a:ext cx="186597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dk1"/>
                </a:solidFill>
                <a:latin typeface="Arial"/>
                <a:ea typeface="Arial"/>
                <a:cs typeface="Arial"/>
                <a:sym typeface="Arial"/>
              </a:rPr>
              <a:t>Contents</a:t>
            </a:r>
            <a:endParaRPr sz="2800" b="1" i="0" u="none" strike="noStrike" cap="none">
              <a:solidFill>
                <a:schemeClr val="dk1"/>
              </a:solidFill>
              <a:latin typeface="Arial"/>
              <a:ea typeface="Arial"/>
              <a:cs typeface="Arial"/>
              <a:sym typeface="Arial"/>
            </a:endParaRPr>
          </a:p>
        </p:txBody>
      </p:sp>
      <p:sp>
        <p:nvSpPr>
          <p:cNvPr id="71" name="Google Shape;71;p15"/>
          <p:cNvSpPr txBox="1"/>
          <p:nvPr/>
        </p:nvSpPr>
        <p:spPr>
          <a:xfrm>
            <a:off x="708200" y="1494411"/>
            <a:ext cx="3852649" cy="317009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Introduction</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Objective</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Problem Statement</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Description of data</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Cleaning the data</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Exploratory analysis and visualizations</a:t>
            </a:r>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Sentiment analysis</a:t>
            </a:r>
            <a:endParaRPr sz="2000" b="0" i="0" u="none" strike="noStrike" cap="none">
              <a:solidFill>
                <a:schemeClr val="lt1"/>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a:solidFill>
                  <a:schemeClr val="lt1"/>
                </a:solidFill>
                <a:latin typeface="Arial"/>
                <a:ea typeface="Arial"/>
                <a:cs typeface="Arial"/>
                <a:sym typeface="Arial"/>
              </a:rPr>
              <a:t>conclusion</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
        <p:nvSpPr>
          <p:cNvPr id="72" name="Google Shape;72;p15"/>
          <p:cNvSpPr txBox="1"/>
          <p:nvPr/>
        </p:nvSpPr>
        <p:spPr>
          <a:xfrm>
            <a:off x="6307873" y="1277547"/>
            <a:ext cx="23194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15"/>
          <p:cNvSpPr txBox="1"/>
          <p:nvPr/>
        </p:nvSpPr>
        <p:spPr>
          <a:xfrm>
            <a:off x="5215053" y="3490332"/>
            <a:ext cx="23194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Analysis &amp; Visualization(Cont..)</a:t>
            </a:r>
            <a:endParaRPr/>
          </a:p>
        </p:txBody>
      </p:sp>
      <p:sp>
        <p:nvSpPr>
          <p:cNvPr id="187" name="Google Shape;18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US" sz="1750" b="1">
                <a:solidFill>
                  <a:schemeClr val="accent2"/>
                </a:solidFill>
                <a:highlight>
                  <a:srgbClr val="FFFFFF"/>
                </a:highlight>
                <a:latin typeface="Roboto"/>
                <a:ea typeface="Roboto"/>
                <a:cs typeface="Roboto"/>
                <a:sym typeface="Roboto"/>
              </a:rPr>
              <a:t>Average Rating of each genre:</a:t>
            </a:r>
            <a:endParaRPr sz="1750" b="1">
              <a:solidFill>
                <a:schemeClr val="accent2"/>
              </a:solidFill>
              <a:highlight>
                <a:srgbClr val="FFFFFF"/>
              </a:highlight>
              <a:latin typeface="Roboto"/>
              <a:ea typeface="Roboto"/>
              <a:cs typeface="Roboto"/>
              <a:sym typeface="Roboto"/>
            </a:endParaRPr>
          </a:p>
          <a:p>
            <a:pPr marL="0" lvl="0" indent="0" algn="l" rtl="0">
              <a:lnSpc>
                <a:spcPct val="100000"/>
              </a:lnSpc>
              <a:spcBef>
                <a:spcPts val="900"/>
              </a:spcBef>
              <a:spcAft>
                <a:spcPts val="0"/>
              </a:spcAft>
              <a:buNone/>
            </a:pPr>
            <a:r>
              <a:rPr lang="en-US" sz="1200">
                <a:solidFill>
                  <a:schemeClr val="accent2"/>
                </a:solidFill>
                <a:highlight>
                  <a:srgbClr val="FFFFFF"/>
                </a:highlight>
                <a:latin typeface="Roboto"/>
                <a:ea typeface="Roboto"/>
                <a:cs typeface="Roboto"/>
                <a:sym typeface="Roboto"/>
              </a:rPr>
              <a:t>From the scatter plot from plotly we can conclude that both </a:t>
            </a:r>
            <a:endParaRPr sz="1200">
              <a:solidFill>
                <a:schemeClr val="accent2"/>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the Genre-'Board;Pretend Play' and 'Comics;Creativity' is </a:t>
            </a:r>
            <a:endParaRPr sz="1200">
              <a:solidFill>
                <a:schemeClr val="accent2"/>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having the highest Average Rating of 4.8 and Genre-'</a:t>
            </a:r>
            <a:endParaRPr sz="1200">
              <a:solidFill>
                <a:schemeClr val="accent2"/>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Parenting;Brain and Games' has got lowest </a:t>
            </a:r>
            <a:endParaRPr sz="1200">
              <a:solidFill>
                <a:schemeClr val="accent2"/>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r>
              <a:rPr lang="en-US" sz="1200">
                <a:solidFill>
                  <a:schemeClr val="accent2"/>
                </a:solidFill>
                <a:highlight>
                  <a:srgbClr val="FFFFFF"/>
                </a:highlight>
                <a:latin typeface="Roboto"/>
                <a:ea typeface="Roboto"/>
                <a:cs typeface="Roboto"/>
                <a:sym typeface="Roboto"/>
              </a:rPr>
              <a:t> Average Rating.</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pic>
        <p:nvPicPr>
          <p:cNvPr id="188" name="Google Shape;188;p32"/>
          <p:cNvPicPr preferRelativeResize="0"/>
          <p:nvPr/>
        </p:nvPicPr>
        <p:blipFill>
          <a:blip r:embed="rId3">
            <a:alphaModFix/>
          </a:blip>
          <a:stretch>
            <a:fillRect/>
          </a:stretch>
        </p:blipFill>
        <p:spPr>
          <a:xfrm>
            <a:off x="4816725" y="1152475"/>
            <a:ext cx="4015575" cy="2645225"/>
          </a:xfrm>
          <a:prstGeom prst="rect">
            <a:avLst/>
          </a:prstGeom>
          <a:noFill/>
          <a:ln>
            <a:noFill/>
          </a:ln>
        </p:spPr>
      </p:pic>
      <p:pic>
        <p:nvPicPr>
          <p:cNvPr id="189" name="Google Shape;189;p32"/>
          <p:cNvPicPr preferRelativeResize="0"/>
          <p:nvPr/>
        </p:nvPicPr>
        <p:blipFill>
          <a:blip r:embed="rId4">
            <a:alphaModFix/>
          </a:blip>
          <a:stretch>
            <a:fillRect/>
          </a:stretch>
        </p:blipFill>
        <p:spPr>
          <a:xfrm>
            <a:off x="198825" y="3086675"/>
            <a:ext cx="5031223" cy="20568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250228" y="16019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Sentiment Analysis</a:t>
            </a:r>
            <a:endParaRPr/>
          </a:p>
        </p:txBody>
      </p:sp>
      <p:sp>
        <p:nvSpPr>
          <p:cNvPr id="195" name="Google Shape;195;p33"/>
          <p:cNvSpPr txBox="1">
            <a:spLocks noGrp="1"/>
          </p:cNvSpPr>
          <p:nvPr>
            <p:ph type="body" idx="1"/>
          </p:nvPr>
        </p:nvSpPr>
        <p:spPr>
          <a:xfrm>
            <a:off x="250228" y="929638"/>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b="1">
                <a:solidFill>
                  <a:schemeClr val="accent2"/>
                </a:solidFill>
                <a:highlight>
                  <a:srgbClr val="FFFFFF"/>
                </a:highlight>
                <a:latin typeface="Roboto"/>
                <a:ea typeface="Roboto"/>
                <a:cs typeface="Roboto"/>
                <a:sym typeface="Roboto"/>
              </a:rPr>
              <a:t>The distribution of sentiments subjectivity:</a:t>
            </a: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sz="1400" b="0" i="0">
                <a:solidFill>
                  <a:schemeClr val="accent2"/>
                </a:solidFill>
                <a:latin typeface="Times New Roman"/>
                <a:ea typeface="Times New Roman"/>
                <a:cs typeface="Times New Roman"/>
                <a:sym typeface="Times New Roman"/>
              </a:rPr>
              <a:t>It can be seen that maximum number of sentiment subjectivity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lies between 0.4 to 0.7. From this we can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conclude that maximum number of users</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give reviews to the applications,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according to their experience.</a:t>
            </a:r>
            <a:endParaRPr/>
          </a:p>
          <a:p>
            <a:pPr marL="457200" lvl="0" indent="-228600" algn="l" rtl="0">
              <a:lnSpc>
                <a:spcPct val="115000"/>
              </a:lnSpc>
              <a:spcBef>
                <a:spcPts val="0"/>
              </a:spcBef>
              <a:spcAft>
                <a:spcPts val="0"/>
              </a:spcAft>
              <a:buSzPts val="1800"/>
              <a:buNone/>
            </a:pPr>
            <a:endParaRPr/>
          </a:p>
        </p:txBody>
      </p:sp>
      <p:pic>
        <p:nvPicPr>
          <p:cNvPr id="196" name="Google Shape;196;p33"/>
          <p:cNvPicPr preferRelativeResize="0"/>
          <p:nvPr/>
        </p:nvPicPr>
        <p:blipFill rotWithShape="1">
          <a:blip r:embed="rId3">
            <a:alphaModFix/>
          </a:blip>
          <a:srcRect l="-4529" t="3629" r="4530" b="-3630"/>
          <a:stretch/>
        </p:blipFill>
        <p:spPr>
          <a:xfrm>
            <a:off x="3734551" y="1540050"/>
            <a:ext cx="5005651" cy="3208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227664"/>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a:t>Sentiment Analysis(Cont..)</a:t>
            </a:r>
            <a:endParaRPr/>
          </a:p>
        </p:txBody>
      </p:sp>
      <p:sp>
        <p:nvSpPr>
          <p:cNvPr id="202" name="Google Shape;202;p34"/>
          <p:cNvSpPr txBox="1">
            <a:spLocks noGrp="1"/>
          </p:cNvSpPr>
          <p:nvPr>
            <p:ph type="body" idx="1"/>
          </p:nvPr>
        </p:nvSpPr>
        <p:spPr>
          <a:xfrm>
            <a:off x="311700" y="937326"/>
            <a:ext cx="8520600" cy="40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1">
                <a:solidFill>
                  <a:schemeClr val="accent2"/>
                </a:solidFill>
                <a:highlight>
                  <a:srgbClr val="FFFFFF"/>
                </a:highlight>
                <a:latin typeface="Times New Roman"/>
                <a:ea typeface="Times New Roman"/>
                <a:cs typeface="Times New Roman"/>
                <a:sym typeface="Times New Roman"/>
              </a:rPr>
              <a:t>How sentiment polarity varies with Free and Paid Apps?</a:t>
            </a:r>
            <a:endParaRPr sz="16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sz="1400" b="0" i="0">
                <a:solidFill>
                  <a:schemeClr val="accent2"/>
                </a:solidFill>
                <a:latin typeface="Times New Roman"/>
                <a:ea typeface="Times New Roman"/>
                <a:cs typeface="Times New Roman"/>
                <a:sym typeface="Times New Roman"/>
              </a:rPr>
              <a:t>From the above line plot we can conclude that with increase in sentiment polarity ,the sentiment polarity for the paid app is higher than the sentiment polarity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for free app. This means people has more sentiment</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 towards paid App than free App.</a:t>
            </a:r>
            <a:endParaRPr/>
          </a:p>
          <a:p>
            <a:pPr marL="457200" lvl="0" indent="-228600" algn="l" rtl="0">
              <a:lnSpc>
                <a:spcPct val="115000"/>
              </a:lnSpc>
              <a:spcBef>
                <a:spcPts val="0"/>
              </a:spcBef>
              <a:spcAft>
                <a:spcPts val="0"/>
              </a:spcAft>
              <a:buSzPts val="1800"/>
              <a:buNone/>
            </a:pPr>
            <a:endParaRPr/>
          </a:p>
        </p:txBody>
      </p:sp>
      <p:pic>
        <p:nvPicPr>
          <p:cNvPr id="203" name="Google Shape;203;p34"/>
          <p:cNvPicPr preferRelativeResize="0"/>
          <p:nvPr/>
        </p:nvPicPr>
        <p:blipFill rotWithShape="1">
          <a:blip r:embed="rId3">
            <a:alphaModFix/>
          </a:blip>
          <a:srcRect/>
          <a:stretch/>
        </p:blipFill>
        <p:spPr>
          <a:xfrm>
            <a:off x="4486954" y="1964275"/>
            <a:ext cx="4057225" cy="284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14140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a:t>Sentiment Analysis(Cont..)</a:t>
            </a:r>
            <a:endParaRPr/>
          </a:p>
        </p:txBody>
      </p:sp>
      <p:sp>
        <p:nvSpPr>
          <p:cNvPr id="209" name="Google Shape;209;p35"/>
          <p:cNvSpPr txBox="1">
            <a:spLocks noGrp="1"/>
          </p:cNvSpPr>
          <p:nvPr>
            <p:ph type="body" idx="1"/>
          </p:nvPr>
        </p:nvSpPr>
        <p:spPr>
          <a:xfrm>
            <a:off x="311700" y="863550"/>
            <a:ext cx="8520600" cy="4203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600" b="1">
                <a:solidFill>
                  <a:schemeClr val="accent2"/>
                </a:solidFill>
                <a:latin typeface="Times New Roman"/>
                <a:ea typeface="Times New Roman"/>
                <a:cs typeface="Times New Roman"/>
                <a:sym typeface="Times New Roman"/>
              </a:rPr>
              <a:t>Different percentages of review sentiments based on two Datasets provided?</a:t>
            </a:r>
            <a:endParaRPr sz="2000" b="1">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400">
              <a:solidFill>
                <a:schemeClr val="accent2"/>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Font typeface="Arial"/>
              <a:buChar char="•"/>
            </a:pPr>
            <a:r>
              <a:rPr lang="en-US" sz="1400" b="0" i="0">
                <a:solidFill>
                  <a:schemeClr val="accent2"/>
                </a:solidFill>
                <a:latin typeface="Times New Roman"/>
                <a:ea typeface="Times New Roman"/>
                <a:cs typeface="Times New Roman"/>
                <a:sym typeface="Times New Roman"/>
              </a:rPr>
              <a:t>From this pie Chart we can conclude that most of the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sentiment reviews given by the user are positives with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63.625%. But also there is a negative sentiment percentage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of 24.976% which is higher than the one with the neutral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sentiments with 11.399%. This means app developers needs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to convert more negative sentiments to neutral or positive </a:t>
            </a:r>
            <a:endParaRPr sz="1400" b="0" i="0">
              <a:solidFill>
                <a:schemeClr val="accent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r>
              <a:rPr lang="en-US" sz="1400" b="0" i="0">
                <a:solidFill>
                  <a:schemeClr val="accent2"/>
                </a:solidFill>
                <a:latin typeface="Times New Roman"/>
                <a:ea typeface="Times New Roman"/>
                <a:cs typeface="Times New Roman"/>
                <a:sym typeface="Times New Roman"/>
              </a:rPr>
              <a:t>sentiments with their Hard work</a:t>
            </a:r>
            <a:endParaRPr sz="1400">
              <a:solidFill>
                <a:schemeClr val="accent2"/>
              </a:solidFill>
              <a:latin typeface="Times New Roman"/>
              <a:ea typeface="Times New Roman"/>
              <a:cs typeface="Times New Roman"/>
              <a:sym typeface="Times New Roman"/>
            </a:endParaRPr>
          </a:p>
        </p:txBody>
      </p:sp>
      <p:pic>
        <p:nvPicPr>
          <p:cNvPr id="210" name="Google Shape;210;p35"/>
          <p:cNvPicPr preferRelativeResize="0"/>
          <p:nvPr/>
        </p:nvPicPr>
        <p:blipFill>
          <a:blip r:embed="rId3">
            <a:alphaModFix/>
          </a:blip>
          <a:stretch>
            <a:fillRect/>
          </a:stretch>
        </p:blipFill>
        <p:spPr>
          <a:xfrm>
            <a:off x="5638800" y="1291675"/>
            <a:ext cx="3318500" cy="3355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228601"/>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a:t>Sentiment Analysis(Cont..)</a:t>
            </a:r>
            <a:endParaRPr/>
          </a:p>
        </p:txBody>
      </p:sp>
      <p:sp>
        <p:nvSpPr>
          <p:cNvPr id="216" name="Google Shape;216;p36"/>
          <p:cNvSpPr txBox="1">
            <a:spLocks noGrp="1"/>
          </p:cNvSpPr>
          <p:nvPr>
            <p:ph type="body" idx="1"/>
          </p:nvPr>
        </p:nvSpPr>
        <p:spPr>
          <a:xfrm>
            <a:off x="311700" y="960375"/>
            <a:ext cx="8520600" cy="40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sz="1600" b="1">
                <a:solidFill>
                  <a:schemeClr val="accent2"/>
                </a:solidFill>
                <a:latin typeface="Times New Roman"/>
                <a:ea typeface="Times New Roman"/>
                <a:cs typeface="Times New Roman"/>
                <a:sym typeface="Times New Roman"/>
              </a:rPr>
              <a:t>Different percentages of sentiment analysis on top 5 Reviewed Categories</a:t>
            </a:r>
            <a:endParaRPr sz="1600" b="1">
              <a:solidFill>
                <a:schemeClr val="accent2"/>
              </a:solidFill>
              <a:highlight>
                <a:srgbClr val="FFFFFF"/>
              </a:highlight>
              <a:latin typeface="Roboto"/>
              <a:ea typeface="Roboto"/>
              <a:cs typeface="Roboto"/>
              <a:sym typeface="Roboto"/>
            </a:endParaRPr>
          </a:p>
          <a:p>
            <a:pPr marL="533400" marR="38100" lvl="0" indent="-304800" algn="l" rtl="0">
              <a:spcBef>
                <a:spcPts val="12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From the above figure we conclude that 'HEALTH_AND_FITNESS' Category</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has got highest positive percentage of 77.119% and negative sentiment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percentage of 11.494% and neutral percentage of 11.388%</a:t>
            </a:r>
            <a:endParaRPr sz="1200">
              <a:solidFill>
                <a:schemeClr val="accent2"/>
              </a:solidFill>
              <a:latin typeface="Times New Roman"/>
              <a:ea typeface="Times New Roman"/>
              <a:cs typeface="Times New Roman"/>
              <a:sym typeface="Times New Roman"/>
            </a:endParaRPr>
          </a:p>
          <a:p>
            <a:pPr marL="533400" marR="38100" lvl="0" indent="-304800" algn="l" rtl="0">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Also we found that top Category GAME has less positive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sentiment percentage of 50.04% than it's competitor.</a:t>
            </a:r>
            <a:endParaRPr sz="1200">
              <a:solidFill>
                <a:schemeClr val="accent2"/>
              </a:solidFill>
              <a:latin typeface="Times New Roman"/>
              <a:ea typeface="Times New Roman"/>
              <a:cs typeface="Times New Roman"/>
              <a:sym typeface="Times New Roman"/>
            </a:endParaRPr>
          </a:p>
          <a:p>
            <a:pPr marL="533400" marR="38100" lvl="0" indent="-304800" algn="l" rtl="0">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Most negative sentiments from the top translated app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category has been received by GAME CATEGORY.THIS shows</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that even if GAME app has the highest translated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reviews but in positive sentiment percentage it is lower than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it's counterparts.</a:t>
            </a:r>
            <a:endParaRPr sz="1200">
              <a:solidFill>
                <a:schemeClr val="accent2"/>
              </a:solidFill>
              <a:latin typeface="Times New Roman"/>
              <a:ea typeface="Times New Roman"/>
              <a:cs typeface="Times New Roman"/>
              <a:sym typeface="Times New Roman"/>
            </a:endParaRPr>
          </a:p>
          <a:p>
            <a:pPr marL="533400" marR="38100" lvl="0" indent="-304800" algn="l" rtl="0">
              <a:spcBef>
                <a:spcPts val="600"/>
              </a:spcBef>
              <a:spcAft>
                <a:spcPts val="0"/>
              </a:spcAft>
              <a:buClr>
                <a:schemeClr val="accent2"/>
              </a:buClr>
              <a:buSzPts val="1200"/>
              <a:buFont typeface="Times New Roman"/>
              <a:buChar char="●"/>
            </a:pPr>
            <a:r>
              <a:rPr lang="en-US" sz="1200">
                <a:solidFill>
                  <a:schemeClr val="accent2"/>
                </a:solidFill>
                <a:latin typeface="Times New Roman"/>
                <a:ea typeface="Times New Roman"/>
                <a:cs typeface="Times New Roman"/>
                <a:sym typeface="Times New Roman"/>
              </a:rPr>
              <a:t>Highest percentages of neutral sentiments has been claimed </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r>
              <a:rPr lang="en-US" sz="1200">
                <a:solidFill>
                  <a:schemeClr val="accent2"/>
                </a:solidFill>
                <a:latin typeface="Times New Roman"/>
                <a:ea typeface="Times New Roman"/>
                <a:cs typeface="Times New Roman"/>
                <a:sym typeface="Times New Roman"/>
              </a:rPr>
              <a:t>  by SPORTS category from the list top 5 App category.</a:t>
            </a:r>
            <a:endParaRPr sz="1200">
              <a:solidFill>
                <a:schemeClr val="accent2"/>
              </a:solidFill>
              <a:latin typeface="Times New Roman"/>
              <a:ea typeface="Times New Roman"/>
              <a:cs typeface="Times New Roman"/>
              <a:sym typeface="Times New Roman"/>
            </a:endParaRPr>
          </a:p>
          <a:p>
            <a:pPr marL="457200" marR="38100" lvl="0" indent="0" algn="l" rtl="0">
              <a:spcBef>
                <a:spcPts val="600"/>
              </a:spcBef>
              <a:spcAft>
                <a:spcPts val="0"/>
              </a:spcAft>
              <a:buNone/>
            </a:pPr>
            <a:endParaRPr sz="1200">
              <a:solidFill>
                <a:schemeClr val="accent2"/>
              </a:solidFill>
              <a:latin typeface="Times New Roman"/>
              <a:ea typeface="Times New Roman"/>
              <a:cs typeface="Times New Roman"/>
              <a:sym typeface="Times New Roman"/>
            </a:endParaRPr>
          </a:p>
          <a:p>
            <a:pPr marL="457200" lvl="0" indent="0" algn="l" rtl="0">
              <a:lnSpc>
                <a:spcPct val="100000"/>
              </a:lnSpc>
              <a:spcBef>
                <a:spcPts val="600"/>
              </a:spcBef>
              <a:spcAft>
                <a:spcPts val="0"/>
              </a:spcAft>
              <a:buNone/>
            </a:pPr>
            <a:endParaRPr sz="1200">
              <a:solidFill>
                <a:schemeClr val="accent2"/>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pic>
        <p:nvPicPr>
          <p:cNvPr id="217" name="Google Shape;217;p36"/>
          <p:cNvPicPr preferRelativeResize="0"/>
          <p:nvPr/>
        </p:nvPicPr>
        <p:blipFill>
          <a:blip r:embed="rId3">
            <a:alphaModFix/>
          </a:blip>
          <a:stretch>
            <a:fillRect/>
          </a:stretch>
        </p:blipFill>
        <p:spPr>
          <a:xfrm>
            <a:off x="5625175" y="2134075"/>
            <a:ext cx="3518825" cy="3009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194026"/>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a:t>Sentiment Analysis(Cont..)</a:t>
            </a:r>
            <a:endParaRPr/>
          </a:p>
        </p:txBody>
      </p:sp>
      <p:sp>
        <p:nvSpPr>
          <p:cNvPr id="223" name="Google Shape;223;p37"/>
          <p:cNvSpPr txBox="1">
            <a:spLocks noGrp="1"/>
          </p:cNvSpPr>
          <p:nvPr>
            <p:ph type="body" idx="1"/>
          </p:nvPr>
        </p:nvSpPr>
        <p:spPr>
          <a:xfrm>
            <a:off x="311700" y="898188"/>
            <a:ext cx="8520600" cy="40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sz="1600" b="1">
                <a:solidFill>
                  <a:schemeClr val="accent2"/>
                </a:solidFill>
                <a:latin typeface="Times New Roman"/>
                <a:ea typeface="Times New Roman"/>
                <a:cs typeface="Times New Roman"/>
                <a:sym typeface="Times New Roman"/>
              </a:rPr>
              <a:t>Different percentages of sentiment analysis on top 5 Reviewed Categories</a:t>
            </a:r>
            <a:endParaRPr sz="1600" b="1">
              <a:solidFill>
                <a:schemeClr val="accent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600" b="1">
              <a:solidFill>
                <a:schemeClr val="accent2"/>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pic>
        <p:nvPicPr>
          <p:cNvPr id="224" name="Google Shape;224;p37"/>
          <p:cNvPicPr preferRelativeResize="0"/>
          <p:nvPr/>
        </p:nvPicPr>
        <p:blipFill>
          <a:blip r:embed="rId3">
            <a:alphaModFix/>
          </a:blip>
          <a:stretch>
            <a:fillRect/>
          </a:stretch>
        </p:blipFill>
        <p:spPr>
          <a:xfrm>
            <a:off x="493750" y="1481450"/>
            <a:ext cx="3081325" cy="2866375"/>
          </a:xfrm>
          <a:prstGeom prst="rect">
            <a:avLst/>
          </a:prstGeom>
          <a:noFill/>
          <a:ln>
            <a:noFill/>
          </a:ln>
        </p:spPr>
      </p:pic>
      <p:pic>
        <p:nvPicPr>
          <p:cNvPr id="225" name="Google Shape;225;p37"/>
          <p:cNvPicPr preferRelativeResize="0"/>
          <p:nvPr/>
        </p:nvPicPr>
        <p:blipFill>
          <a:blip r:embed="rId4">
            <a:alphaModFix/>
          </a:blip>
          <a:stretch>
            <a:fillRect/>
          </a:stretch>
        </p:blipFill>
        <p:spPr>
          <a:xfrm>
            <a:off x="4589350" y="1481450"/>
            <a:ext cx="3081324" cy="28663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311700" y="194026"/>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a:t>Sentiment Analysis(Cont..)</a:t>
            </a:r>
            <a:endParaRPr/>
          </a:p>
        </p:txBody>
      </p:sp>
      <p:sp>
        <p:nvSpPr>
          <p:cNvPr id="231" name="Google Shape;231;p38"/>
          <p:cNvSpPr txBox="1">
            <a:spLocks noGrp="1"/>
          </p:cNvSpPr>
          <p:nvPr>
            <p:ph type="body" idx="1"/>
          </p:nvPr>
        </p:nvSpPr>
        <p:spPr>
          <a:xfrm>
            <a:off x="107075" y="766725"/>
            <a:ext cx="8520600" cy="40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US" sz="1600" b="1">
                <a:solidFill>
                  <a:schemeClr val="accent2"/>
                </a:solidFill>
                <a:latin typeface="Times New Roman"/>
                <a:ea typeface="Times New Roman"/>
                <a:cs typeface="Times New Roman"/>
                <a:sym typeface="Times New Roman"/>
              </a:rPr>
              <a:t>Different percentages of sentiment analysis on top 5 Reviewed Categories</a:t>
            </a:r>
            <a:endParaRPr sz="1600" b="1">
              <a:solidFill>
                <a:schemeClr val="accent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sz="1600" b="1">
              <a:solidFill>
                <a:schemeClr val="accent2"/>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400">
              <a:solidFill>
                <a:schemeClr val="accent2"/>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pic>
        <p:nvPicPr>
          <p:cNvPr id="232" name="Google Shape;232;p38"/>
          <p:cNvPicPr preferRelativeResize="0"/>
          <p:nvPr/>
        </p:nvPicPr>
        <p:blipFill>
          <a:blip r:embed="rId3">
            <a:alphaModFix/>
          </a:blip>
          <a:stretch>
            <a:fillRect/>
          </a:stretch>
        </p:blipFill>
        <p:spPr>
          <a:xfrm>
            <a:off x="398200" y="1401850"/>
            <a:ext cx="3598851" cy="3397776"/>
          </a:xfrm>
          <a:prstGeom prst="rect">
            <a:avLst/>
          </a:prstGeom>
          <a:noFill/>
          <a:ln>
            <a:noFill/>
          </a:ln>
        </p:spPr>
      </p:pic>
      <p:pic>
        <p:nvPicPr>
          <p:cNvPr id="233" name="Google Shape;233;p38"/>
          <p:cNvPicPr preferRelativeResize="0"/>
          <p:nvPr/>
        </p:nvPicPr>
        <p:blipFill>
          <a:blip r:embed="rId4">
            <a:alphaModFix/>
          </a:blip>
          <a:stretch>
            <a:fillRect/>
          </a:stretch>
        </p:blipFill>
        <p:spPr>
          <a:xfrm>
            <a:off x="4572000" y="1401850"/>
            <a:ext cx="3684750" cy="336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US"/>
              <a:t>Sentiment Analysis(Cont..)</a:t>
            </a:r>
            <a:endParaRPr/>
          </a:p>
        </p:txBody>
      </p:sp>
      <p:sp>
        <p:nvSpPr>
          <p:cNvPr id="239" name="Google Shape;23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b="1">
                <a:solidFill>
                  <a:schemeClr val="accent2"/>
                </a:solidFill>
                <a:highlight>
                  <a:srgbClr val="FFFFFF"/>
                </a:highlight>
                <a:latin typeface="Times New Roman"/>
                <a:ea typeface="Times New Roman"/>
                <a:cs typeface="Times New Roman"/>
                <a:sym typeface="Times New Roman"/>
              </a:rPr>
              <a:t>Sentiment Analysis on each App Category</a:t>
            </a:r>
            <a:endParaRPr sz="1200" b="1">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200" b="1">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From Above bar plot we can conclude that GAME Category has got most positive sentiment in terms of count but if we take percentage of positive vs negative sentiment we will found that HEALTH_AND_FITNESS has got the highest positive sentiment percentage.</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Again if we count on the basis of the count of positive sentiment we can see that Category comic has got least number of positive sentiment and no negative sentiment as such.</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Clr>
                <a:srgbClr val="000000"/>
              </a:buClr>
              <a:buSzPts val="2800"/>
              <a:buFont typeface="Arial"/>
              <a:buNone/>
            </a:pPr>
            <a:endParaRPr sz="1200" b="1">
              <a:solidFill>
                <a:schemeClr val="accent2"/>
              </a:solidFill>
              <a:highlight>
                <a:srgbClr val="FFFFFF"/>
              </a:highlight>
              <a:latin typeface="Times New Roman"/>
              <a:ea typeface="Times New Roman"/>
              <a:cs typeface="Times New Roman"/>
              <a:sym typeface="Times New Roman"/>
            </a:endParaRPr>
          </a:p>
        </p:txBody>
      </p:sp>
      <p:pic>
        <p:nvPicPr>
          <p:cNvPr id="240" name="Google Shape;240;p39"/>
          <p:cNvPicPr preferRelativeResize="0"/>
          <p:nvPr/>
        </p:nvPicPr>
        <p:blipFill>
          <a:blip r:embed="rId3">
            <a:alphaModFix/>
          </a:blip>
          <a:stretch>
            <a:fillRect/>
          </a:stretch>
        </p:blipFill>
        <p:spPr>
          <a:xfrm>
            <a:off x="5463450" y="2801400"/>
            <a:ext cx="3617424" cy="2264300"/>
          </a:xfrm>
          <a:prstGeom prst="rect">
            <a:avLst/>
          </a:prstGeom>
          <a:noFill/>
          <a:ln>
            <a:noFill/>
          </a:ln>
        </p:spPr>
      </p:pic>
      <p:pic>
        <p:nvPicPr>
          <p:cNvPr id="241" name="Google Shape;241;p39"/>
          <p:cNvPicPr preferRelativeResize="0"/>
          <p:nvPr/>
        </p:nvPicPr>
        <p:blipFill>
          <a:blip r:embed="rId4">
            <a:alphaModFix/>
          </a:blip>
          <a:stretch>
            <a:fillRect/>
          </a:stretch>
        </p:blipFill>
        <p:spPr>
          <a:xfrm>
            <a:off x="164250" y="3037575"/>
            <a:ext cx="5584475" cy="179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Sentiment Analysis(Cont..)</a:t>
            </a:r>
            <a:endParaRPr/>
          </a:p>
        </p:txBody>
      </p:sp>
      <p:sp>
        <p:nvSpPr>
          <p:cNvPr id="247" name="Google Shape;24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accent2"/>
                </a:solidFill>
                <a:highlight>
                  <a:srgbClr val="FFFFFF"/>
                </a:highlight>
                <a:latin typeface="Roboto"/>
                <a:ea typeface="Roboto"/>
                <a:cs typeface="Roboto"/>
                <a:sym typeface="Roboto"/>
              </a:rPr>
              <a:t> sentiment Analysis on the basis of Genres</a:t>
            </a:r>
            <a:endParaRPr sz="1200" b="1">
              <a:solidFill>
                <a:schemeClr val="accent2"/>
              </a:solidFill>
              <a:highlight>
                <a:srgbClr val="FFFFFF"/>
              </a:highlight>
              <a:latin typeface="Roboto"/>
              <a:ea typeface="Roboto"/>
              <a:cs typeface="Roboto"/>
              <a:sym typeface="Roboto"/>
            </a:endParaRPr>
          </a:p>
          <a:p>
            <a:pPr marL="457200" lvl="0" indent="-304800" algn="l" rtl="0">
              <a:spcBef>
                <a:spcPts val="60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From Above bar plot we can conclude that </a:t>
            </a:r>
            <a:r>
              <a:rPr lang="en-US" sz="1200" b="1">
                <a:solidFill>
                  <a:schemeClr val="accent2"/>
                </a:solidFill>
                <a:highlight>
                  <a:srgbClr val="FFFFFF"/>
                </a:highlight>
                <a:latin typeface="Roboto"/>
                <a:ea typeface="Roboto"/>
                <a:cs typeface="Roboto"/>
                <a:sym typeface="Roboto"/>
              </a:rPr>
              <a:t>Action</a:t>
            </a:r>
            <a:r>
              <a:rPr lang="en-US" sz="1200">
                <a:solidFill>
                  <a:schemeClr val="accent2"/>
                </a:solidFill>
                <a:highlight>
                  <a:srgbClr val="FFFFFF"/>
                </a:highlight>
                <a:latin typeface="Roboto"/>
                <a:ea typeface="Roboto"/>
                <a:cs typeface="Roboto"/>
                <a:sym typeface="Roboto"/>
              </a:rPr>
              <a:t> Genre has got most number positive and negative sentiments.</a:t>
            </a:r>
            <a:endParaRPr sz="1200">
              <a:solidFill>
                <a:schemeClr val="accent2"/>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We can see that </a:t>
            </a:r>
            <a:r>
              <a:rPr lang="en-US" sz="1200" b="1">
                <a:solidFill>
                  <a:schemeClr val="accent2"/>
                </a:solidFill>
                <a:highlight>
                  <a:srgbClr val="FFFFFF"/>
                </a:highlight>
                <a:latin typeface="Roboto"/>
                <a:ea typeface="Roboto"/>
                <a:cs typeface="Roboto"/>
                <a:sym typeface="Roboto"/>
              </a:rPr>
              <a:t>Simulation;Pretend Play</a:t>
            </a:r>
            <a:r>
              <a:rPr lang="en-US" sz="1200">
                <a:solidFill>
                  <a:schemeClr val="accent2"/>
                </a:solidFill>
                <a:highlight>
                  <a:srgbClr val="FFFFFF"/>
                </a:highlight>
                <a:latin typeface="Roboto"/>
                <a:ea typeface="Roboto"/>
                <a:cs typeface="Roboto"/>
                <a:sym typeface="Roboto"/>
              </a:rPr>
              <a:t> has got least number of positive sentiments</a:t>
            </a:r>
            <a:endParaRPr sz="1200">
              <a:solidFill>
                <a:schemeClr val="accent2"/>
              </a:solidFill>
              <a:highlight>
                <a:srgbClr val="FFFFFF"/>
              </a:highlight>
              <a:latin typeface="Roboto"/>
              <a:ea typeface="Roboto"/>
              <a:cs typeface="Roboto"/>
              <a:sym typeface="Roboto"/>
            </a:endParaRPr>
          </a:p>
          <a:p>
            <a:pPr marL="457200" lvl="0" indent="-304800" algn="l" rtl="0">
              <a:spcBef>
                <a:spcPts val="0"/>
              </a:spcBef>
              <a:spcAft>
                <a:spcPts val="0"/>
              </a:spcAft>
              <a:buClr>
                <a:schemeClr val="accent2"/>
              </a:buClr>
              <a:buSzPts val="1200"/>
              <a:buFont typeface="Roboto"/>
              <a:buChar char="●"/>
            </a:pPr>
            <a:r>
              <a:rPr lang="en-US" sz="1200">
                <a:solidFill>
                  <a:schemeClr val="accent2"/>
                </a:solidFill>
                <a:highlight>
                  <a:srgbClr val="FFFFFF"/>
                </a:highlight>
                <a:latin typeface="Roboto"/>
                <a:ea typeface="Roboto"/>
                <a:cs typeface="Roboto"/>
                <a:sym typeface="Roboto"/>
              </a:rPr>
              <a:t>Also we can notice that </a:t>
            </a:r>
            <a:r>
              <a:rPr lang="en-US" sz="1200" b="1">
                <a:solidFill>
                  <a:schemeClr val="accent2"/>
                </a:solidFill>
                <a:highlight>
                  <a:srgbClr val="FFFFFF"/>
                </a:highlight>
                <a:latin typeface="Roboto"/>
                <a:ea typeface="Roboto"/>
                <a:cs typeface="Roboto"/>
                <a:sym typeface="Roboto"/>
              </a:rPr>
              <a:t>'Education;Brain and Games</a:t>
            </a:r>
            <a:r>
              <a:rPr lang="en-US" sz="1200">
                <a:solidFill>
                  <a:schemeClr val="accent2"/>
                </a:solidFill>
                <a:highlight>
                  <a:srgbClr val="FFFFFF"/>
                </a:highlight>
                <a:latin typeface="Roboto"/>
                <a:ea typeface="Roboto"/>
                <a:cs typeface="Roboto"/>
                <a:sym typeface="Roboto"/>
              </a:rPr>
              <a:t>' has got no Sentiment at all.</a:t>
            </a:r>
            <a:endParaRPr sz="120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sz="1200" b="1">
              <a:solidFill>
                <a:schemeClr val="accent2"/>
              </a:solidFill>
              <a:highlight>
                <a:srgbClr val="FFFFFF"/>
              </a:highlight>
              <a:latin typeface="Roboto"/>
              <a:ea typeface="Roboto"/>
              <a:cs typeface="Roboto"/>
              <a:sym typeface="Roboto"/>
            </a:endParaRPr>
          </a:p>
        </p:txBody>
      </p:sp>
      <p:pic>
        <p:nvPicPr>
          <p:cNvPr id="248" name="Google Shape;248;p40"/>
          <p:cNvPicPr preferRelativeResize="0"/>
          <p:nvPr/>
        </p:nvPicPr>
        <p:blipFill>
          <a:blip r:embed="rId3">
            <a:alphaModFix/>
          </a:blip>
          <a:stretch>
            <a:fillRect/>
          </a:stretch>
        </p:blipFill>
        <p:spPr>
          <a:xfrm>
            <a:off x="98050" y="2672300"/>
            <a:ext cx="4645326" cy="1983050"/>
          </a:xfrm>
          <a:prstGeom prst="rect">
            <a:avLst/>
          </a:prstGeom>
          <a:noFill/>
          <a:ln>
            <a:noFill/>
          </a:ln>
        </p:spPr>
      </p:pic>
      <p:pic>
        <p:nvPicPr>
          <p:cNvPr id="249" name="Google Shape;249;p40"/>
          <p:cNvPicPr preferRelativeResize="0"/>
          <p:nvPr/>
        </p:nvPicPr>
        <p:blipFill>
          <a:blip r:embed="rId4">
            <a:alphaModFix/>
          </a:blip>
          <a:stretch>
            <a:fillRect/>
          </a:stretch>
        </p:blipFill>
        <p:spPr>
          <a:xfrm>
            <a:off x="5532600" y="2672300"/>
            <a:ext cx="3330751" cy="22902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p:txBody>
      </p:sp>
      <p:sp>
        <p:nvSpPr>
          <p:cNvPr id="255" name="Google Shape;255;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So here we come at the end of our project which is play store App Review Analysis.What we have done just take a short recap. First we have done the removal of null value from rows and columns and the same goes with the removal of duplicates from the datasets. Then we did the formatting for each of the required columns in each dataset.</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After analyzing the data we conclude that App with the category Family and the genre tools are in large numbers. Also we can conclude that the number App Rating is directly proportional with the recent update. From this we can see that with all the major updates apps will get more ratings.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We can also conclude that most of the apps which are used by the users have a content rating of ‘Everyone’.</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In percentage of Free and Paid App Available in the Play Store we can assume that most apps being used by the users are Free. This shows very few users purchase Apps on playstore.</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a:solidFill>
                  <a:schemeClr val="accent2"/>
                </a:solidFill>
                <a:highlight>
                  <a:srgbClr val="FFFFFF"/>
                </a:highlight>
                <a:latin typeface="Times New Roman"/>
                <a:ea typeface="Times New Roman"/>
                <a:cs typeface="Times New Roman"/>
                <a:sym typeface="Times New Roman"/>
              </a:rPr>
              <a:t>In rating vs count of App Type we conclude that rating is not get affected even if the app is paid or not but if we go on for finding the average rating we will find that free app will have less average rating compared to paid because of significantly high counts of free Apps as compared to Paid App available in App Store.</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spcBef>
                <a:spcPts val="5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3" name="Google Shape;63;p14"/>
          <p:cNvSpPr txBox="1"/>
          <p:nvPr/>
        </p:nvSpPr>
        <p:spPr>
          <a:xfrm>
            <a:off x="929268" y="721112"/>
            <a:ext cx="205925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Introduction</a:t>
            </a:r>
            <a:endParaRPr sz="2800" b="0" i="0" u="none" strike="noStrike" cap="none">
              <a:solidFill>
                <a:schemeClr val="dk1"/>
              </a:solidFill>
              <a:latin typeface="Arial"/>
              <a:ea typeface="Arial"/>
              <a:cs typeface="Arial"/>
              <a:sym typeface="Arial"/>
            </a:endParaRPr>
          </a:p>
        </p:txBody>
      </p:sp>
      <p:sp>
        <p:nvSpPr>
          <p:cNvPr id="64" name="Google Shape;64;p14"/>
          <p:cNvSpPr txBox="1"/>
          <p:nvPr/>
        </p:nvSpPr>
        <p:spPr>
          <a:xfrm>
            <a:off x="929268" y="1359691"/>
            <a:ext cx="7315200" cy="452431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Android is the most popular operating system in the world, with over 3 billion active users spanning over 190 countries.</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Google Play was launched on March 6, 2012, bringing together Android Market marking a shift in Google's digital distribution strategy .</a:t>
            </a:r>
            <a:endParaRPr sz="1800" b="0" i="0" u="none" strike="noStrike" cap="none">
              <a:solidFill>
                <a:srgbClr val="21212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212121"/>
                </a:solidFill>
                <a:latin typeface="Times New Roman"/>
                <a:ea typeface="Times New Roman"/>
                <a:cs typeface="Times New Roman"/>
                <a:sym typeface="Times New Roman"/>
              </a:rPr>
              <a:t>Lots of designers and developers work on it to make an app successful on the Play Store.</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There are more than 5 million apps found on Google Play Store.</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212121"/>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Conclusion:</a:t>
            </a:r>
            <a:endParaRPr/>
          </a:p>
        </p:txBody>
      </p:sp>
      <p:sp>
        <p:nvSpPr>
          <p:cNvPr id="261" name="Google Shape;26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Clr>
                <a:schemeClr val="accent2"/>
              </a:buClr>
              <a:buSzPts val="1200"/>
              <a:buFont typeface="Times New Roman"/>
              <a:buChar char="●"/>
            </a:pPr>
            <a:r>
              <a:rPr lang="en-US" sz="1200" dirty="0">
                <a:solidFill>
                  <a:schemeClr val="accent2"/>
                </a:solidFill>
                <a:highlight>
                  <a:srgbClr val="FFFFFF"/>
                </a:highlight>
                <a:latin typeface="Times New Roman"/>
                <a:ea typeface="Times New Roman"/>
                <a:cs typeface="Times New Roman"/>
                <a:sym typeface="Times New Roman"/>
              </a:rPr>
              <a:t>After moving forward when we performed analysis on sentiment subjectivity we found that most of the opinion on sentiment subjectivity lies high in the range 0.4 to 0.7.</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dirty="0">
                <a:solidFill>
                  <a:schemeClr val="accent2"/>
                </a:solidFill>
                <a:highlight>
                  <a:srgbClr val="FFFFFF"/>
                </a:highlight>
                <a:latin typeface="Times New Roman"/>
                <a:ea typeface="Times New Roman"/>
                <a:cs typeface="Times New Roman"/>
                <a:sym typeface="Times New Roman"/>
              </a:rPr>
              <a:t>When we analyzed sentiment polarity for paid and free Apps we noticed that sentiment polarity for </a:t>
            </a:r>
            <a:r>
              <a:rPr lang="en-US" sz="1200" dirty="0" smtClean="0">
                <a:solidFill>
                  <a:schemeClr val="accent2"/>
                </a:solidFill>
                <a:highlight>
                  <a:srgbClr val="FFFFFF"/>
                </a:highlight>
                <a:latin typeface="Times New Roman"/>
                <a:ea typeface="Times New Roman"/>
                <a:cs typeface="Times New Roman"/>
                <a:sym typeface="Times New Roman"/>
              </a:rPr>
              <a:t>paid </a:t>
            </a:r>
            <a:r>
              <a:rPr lang="en-US" sz="1200" dirty="0" smtClean="0">
                <a:solidFill>
                  <a:schemeClr val="accent2"/>
                </a:solidFill>
                <a:highlight>
                  <a:srgbClr val="FFFFFF"/>
                </a:highlight>
                <a:latin typeface="Times New Roman"/>
                <a:ea typeface="Times New Roman"/>
                <a:cs typeface="Times New Roman"/>
                <a:sym typeface="Times New Roman"/>
              </a:rPr>
              <a:t>apps </a:t>
            </a:r>
            <a:r>
              <a:rPr lang="en-US" sz="1200" dirty="0">
                <a:solidFill>
                  <a:schemeClr val="accent2"/>
                </a:solidFill>
                <a:highlight>
                  <a:srgbClr val="FFFFFF"/>
                </a:highlight>
                <a:latin typeface="Times New Roman"/>
                <a:ea typeface="Times New Roman"/>
                <a:cs typeface="Times New Roman"/>
                <a:sym typeface="Times New Roman"/>
              </a:rPr>
              <a:t>is way less </a:t>
            </a:r>
            <a:r>
              <a:rPr lang="en-US" sz="1200">
                <a:solidFill>
                  <a:schemeClr val="accent2"/>
                </a:solidFill>
                <a:highlight>
                  <a:srgbClr val="FFFFFF"/>
                </a:highlight>
                <a:latin typeface="Times New Roman"/>
                <a:ea typeface="Times New Roman"/>
                <a:cs typeface="Times New Roman"/>
                <a:sym typeface="Times New Roman"/>
              </a:rPr>
              <a:t>than </a:t>
            </a:r>
            <a:r>
              <a:rPr lang="en-US" sz="1200" smtClean="0">
                <a:solidFill>
                  <a:schemeClr val="accent2"/>
                </a:solidFill>
                <a:highlight>
                  <a:srgbClr val="FFFFFF"/>
                </a:highlight>
                <a:latin typeface="Times New Roman"/>
                <a:ea typeface="Times New Roman"/>
                <a:cs typeface="Times New Roman"/>
                <a:sym typeface="Times New Roman"/>
              </a:rPr>
              <a:t>free</a:t>
            </a:r>
            <a:r>
              <a:rPr lang="en-US" sz="1200" smtClean="0">
                <a:solidFill>
                  <a:schemeClr val="accent2"/>
                </a:solidFill>
                <a:highlight>
                  <a:srgbClr val="FFFFFF"/>
                </a:highlight>
                <a:latin typeface="Times New Roman"/>
                <a:ea typeface="Times New Roman"/>
                <a:cs typeface="Times New Roman"/>
                <a:sym typeface="Times New Roman"/>
              </a:rPr>
              <a:t> </a:t>
            </a:r>
            <a:r>
              <a:rPr lang="en-US" sz="1200" dirty="0">
                <a:solidFill>
                  <a:schemeClr val="accent2"/>
                </a:solidFill>
                <a:highlight>
                  <a:srgbClr val="FFFFFF"/>
                </a:highlight>
                <a:latin typeface="Times New Roman"/>
                <a:ea typeface="Times New Roman"/>
                <a:cs typeface="Times New Roman"/>
                <a:sym typeface="Times New Roman"/>
              </a:rPr>
              <a:t>Apps.</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Char char="●"/>
            </a:pPr>
            <a:r>
              <a:rPr lang="en-US" sz="1200" dirty="0">
                <a:solidFill>
                  <a:schemeClr val="accent2"/>
                </a:solidFill>
                <a:highlight>
                  <a:srgbClr val="FFFFFF"/>
                </a:highlight>
                <a:latin typeface="Times New Roman"/>
                <a:ea typeface="Times New Roman"/>
                <a:cs typeface="Times New Roman"/>
                <a:sym typeface="Times New Roman"/>
              </a:rPr>
              <a:t>In pie presenting the percentages of review sentiment we found that most of the sentiment are positive and neutral review is the lowest. Also in case finding the percentage of sentiments for top 5 Apps we found among top 5 App Category Health and Fitness has received the highest positive sentiments while Game app category has received the highest negative sentiments and Sports App Category has received the highest neutral sentiments.</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r>
              <a:rPr lang="en-US" sz="1200" b="1" dirty="0">
                <a:solidFill>
                  <a:schemeClr val="accent2"/>
                </a:solidFill>
                <a:highlight>
                  <a:srgbClr val="FFFFFF"/>
                </a:highlight>
                <a:latin typeface="Times New Roman"/>
                <a:ea typeface="Times New Roman"/>
                <a:cs typeface="Times New Roman"/>
                <a:sym typeface="Times New Roman"/>
              </a:rPr>
              <a:t>Important Points to be noted</a:t>
            </a:r>
            <a:r>
              <a:rPr lang="en-US" sz="1200" dirty="0">
                <a:solidFill>
                  <a:schemeClr val="accent2"/>
                </a:solidFill>
                <a:highlight>
                  <a:srgbClr val="FFFFFF"/>
                </a:highlight>
                <a:latin typeface="Times New Roman"/>
                <a:ea typeface="Times New Roman"/>
                <a:cs typeface="Times New Roman"/>
                <a:sym typeface="Times New Roman"/>
              </a:rPr>
              <a:t>:</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600"/>
              </a:spcBef>
              <a:spcAft>
                <a:spcPts val="0"/>
              </a:spcAft>
              <a:buClr>
                <a:schemeClr val="accent2"/>
              </a:buClr>
              <a:buSzPts val="1200"/>
              <a:buFont typeface="Times New Roman"/>
              <a:buAutoNum type="arabicPeriod"/>
            </a:pPr>
            <a:r>
              <a:rPr lang="en-US" sz="1200" dirty="0">
                <a:solidFill>
                  <a:schemeClr val="accent2"/>
                </a:solidFill>
                <a:highlight>
                  <a:srgbClr val="FFFFFF"/>
                </a:highlight>
                <a:latin typeface="Times New Roman"/>
                <a:ea typeface="Times New Roman"/>
                <a:cs typeface="Times New Roman"/>
                <a:sym typeface="Times New Roman"/>
              </a:rPr>
              <a:t>All active apps on play store has an </a:t>
            </a:r>
            <a:r>
              <a:rPr lang="en-US" sz="1200" dirty="0" err="1">
                <a:solidFill>
                  <a:schemeClr val="accent2"/>
                </a:solidFill>
                <a:highlight>
                  <a:srgbClr val="FFFFFF"/>
                </a:highlight>
                <a:latin typeface="Times New Roman"/>
                <a:ea typeface="Times New Roman"/>
                <a:cs typeface="Times New Roman"/>
                <a:sym typeface="Times New Roman"/>
              </a:rPr>
              <a:t>an</a:t>
            </a:r>
            <a:r>
              <a:rPr lang="en-US" sz="1200" dirty="0">
                <a:solidFill>
                  <a:schemeClr val="accent2"/>
                </a:solidFill>
                <a:highlight>
                  <a:srgbClr val="FFFFFF"/>
                </a:highlight>
                <a:latin typeface="Times New Roman"/>
                <a:ea typeface="Times New Roman"/>
                <a:cs typeface="Times New Roman"/>
                <a:sym typeface="Times New Roman"/>
              </a:rPr>
              <a:t> Average Rating of 4.32.</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AutoNum type="arabicPeriod"/>
            </a:pPr>
            <a:r>
              <a:rPr lang="en-US" sz="1200" dirty="0">
                <a:solidFill>
                  <a:schemeClr val="accent2"/>
                </a:solidFill>
                <a:highlight>
                  <a:srgbClr val="FFFFFF"/>
                </a:highlight>
                <a:latin typeface="Times New Roman"/>
                <a:ea typeface="Times New Roman"/>
                <a:cs typeface="Times New Roman"/>
                <a:sym typeface="Times New Roman"/>
              </a:rPr>
              <a:t>Also we can see that after merging both of the dataset the maximum Average Rating is 4.9.</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AutoNum type="arabicPeriod"/>
            </a:pPr>
            <a:r>
              <a:rPr lang="en-US" sz="1200" dirty="0">
                <a:solidFill>
                  <a:schemeClr val="accent2"/>
                </a:solidFill>
                <a:highlight>
                  <a:srgbClr val="FFFFFF"/>
                </a:highlight>
                <a:latin typeface="Times New Roman"/>
                <a:ea typeface="Times New Roman"/>
                <a:cs typeface="Times New Roman"/>
                <a:sym typeface="Times New Roman"/>
              </a:rPr>
              <a:t>Also the average sentiment Polarity is 0.16 and average </a:t>
            </a:r>
            <a:r>
              <a:rPr lang="en-US" sz="1200" dirty="0" err="1">
                <a:solidFill>
                  <a:schemeClr val="accent2"/>
                </a:solidFill>
                <a:highlight>
                  <a:srgbClr val="FFFFFF"/>
                </a:highlight>
                <a:latin typeface="Times New Roman"/>
                <a:ea typeface="Times New Roman"/>
                <a:cs typeface="Times New Roman"/>
                <a:sym typeface="Times New Roman"/>
              </a:rPr>
              <a:t>sentiment_subjectivity</a:t>
            </a:r>
            <a:r>
              <a:rPr lang="en-US" sz="1200" dirty="0">
                <a:solidFill>
                  <a:schemeClr val="accent2"/>
                </a:solidFill>
                <a:highlight>
                  <a:srgbClr val="FFFFFF"/>
                </a:highlight>
                <a:latin typeface="Times New Roman"/>
                <a:ea typeface="Times New Roman"/>
                <a:cs typeface="Times New Roman"/>
                <a:sym typeface="Times New Roman"/>
              </a:rPr>
              <a:t> is 0.49</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AutoNum type="arabicPeriod"/>
            </a:pPr>
            <a:r>
              <a:rPr lang="en-US" sz="1200" dirty="0">
                <a:solidFill>
                  <a:schemeClr val="accent2"/>
                </a:solidFill>
                <a:highlight>
                  <a:srgbClr val="FFFFFF"/>
                </a:highlight>
                <a:latin typeface="Times New Roman"/>
                <a:ea typeface="Times New Roman"/>
                <a:cs typeface="Times New Roman"/>
                <a:sym typeface="Times New Roman"/>
              </a:rPr>
              <a:t>Also we have noticed that the average size of the Application available on </a:t>
            </a:r>
            <a:r>
              <a:rPr lang="en-US" sz="1200" dirty="0" err="1">
                <a:solidFill>
                  <a:schemeClr val="accent2"/>
                </a:solidFill>
                <a:highlight>
                  <a:srgbClr val="FFFFFF"/>
                </a:highlight>
                <a:latin typeface="Times New Roman"/>
                <a:ea typeface="Times New Roman"/>
                <a:cs typeface="Times New Roman"/>
                <a:sym typeface="Times New Roman"/>
              </a:rPr>
              <a:t>playstore</a:t>
            </a:r>
            <a:r>
              <a:rPr lang="en-US" sz="1200" dirty="0">
                <a:solidFill>
                  <a:schemeClr val="accent2"/>
                </a:solidFill>
                <a:highlight>
                  <a:srgbClr val="FFFFFF"/>
                </a:highlight>
                <a:latin typeface="Times New Roman"/>
                <a:ea typeface="Times New Roman"/>
                <a:cs typeface="Times New Roman"/>
                <a:sym typeface="Times New Roman"/>
              </a:rPr>
              <a:t> is 21933.38 KB</a:t>
            </a:r>
            <a:endParaRPr sz="1200">
              <a:solidFill>
                <a:schemeClr val="accent2"/>
              </a:solidFill>
              <a:highlight>
                <a:srgbClr val="FFFFFF"/>
              </a:highlight>
              <a:latin typeface="Times New Roman"/>
              <a:ea typeface="Times New Roman"/>
              <a:cs typeface="Times New Roman"/>
              <a:sym typeface="Times New Roman"/>
            </a:endParaRPr>
          </a:p>
          <a:p>
            <a:pPr marL="457200" lvl="0" indent="-304800" algn="l" rtl="0">
              <a:spcBef>
                <a:spcPts val="0"/>
              </a:spcBef>
              <a:spcAft>
                <a:spcPts val="0"/>
              </a:spcAft>
              <a:buClr>
                <a:schemeClr val="accent2"/>
              </a:buClr>
              <a:buSzPts val="1200"/>
              <a:buFont typeface="Times New Roman"/>
              <a:buAutoNum type="arabicPeriod"/>
            </a:pPr>
            <a:r>
              <a:rPr lang="en-US" sz="1200" dirty="0">
                <a:solidFill>
                  <a:schemeClr val="accent2"/>
                </a:solidFill>
                <a:highlight>
                  <a:srgbClr val="FFFFFF"/>
                </a:highlight>
                <a:latin typeface="Times New Roman"/>
                <a:ea typeface="Times New Roman"/>
                <a:cs typeface="Times New Roman"/>
                <a:sym typeface="Times New Roman"/>
              </a:rPr>
              <a:t>lastly, all of the calculations and graphs in this project have accuracy in the range of 75% to 80%.</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79" name="Google Shape;79;p16"/>
          <p:cNvSpPr txBox="1"/>
          <p:nvPr/>
        </p:nvSpPr>
        <p:spPr>
          <a:xfrm>
            <a:off x="748795" y="672986"/>
            <a:ext cx="19923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a:solidFill>
                  <a:schemeClr val="dk1"/>
                </a:solidFill>
                <a:latin typeface="Arial"/>
                <a:ea typeface="Arial"/>
                <a:cs typeface="Arial"/>
                <a:sym typeface="Arial"/>
              </a:rPr>
              <a:t>Objective</a:t>
            </a:r>
            <a:endParaRPr sz="2800" b="0" i="0" u="none" strike="noStrike" cap="none">
              <a:solidFill>
                <a:schemeClr val="dk1"/>
              </a:solidFill>
              <a:latin typeface="Arial"/>
              <a:ea typeface="Arial"/>
              <a:cs typeface="Arial"/>
              <a:sym typeface="Arial"/>
            </a:endParaRPr>
          </a:p>
        </p:txBody>
      </p:sp>
      <p:sp>
        <p:nvSpPr>
          <p:cNvPr id="80" name="Google Shape;80;p16"/>
          <p:cNvSpPr txBox="1"/>
          <p:nvPr/>
        </p:nvSpPr>
        <p:spPr>
          <a:xfrm>
            <a:off x="929268" y="1531582"/>
            <a:ext cx="7315200" cy="34170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a:solidFill>
                  <a:srgbClr val="212121"/>
                </a:solidFill>
                <a:latin typeface="Roboto"/>
                <a:ea typeface="Roboto"/>
                <a:cs typeface="Roboto"/>
                <a:sym typeface="Roboto"/>
              </a:rPr>
              <a:t>The main objective of this  Project is to gather  and understand </a:t>
            </a:r>
            <a:r>
              <a:rPr lang="en-US" sz="1800">
                <a:solidFill>
                  <a:srgbClr val="212121"/>
                </a:solidFill>
                <a:latin typeface="Roboto"/>
                <a:ea typeface="Roboto"/>
                <a:cs typeface="Roboto"/>
                <a:sym typeface="Roboto"/>
              </a:rPr>
              <a:t>client </a:t>
            </a:r>
            <a:r>
              <a:rPr lang="en-US" sz="1800" b="0" i="0" u="none" strike="noStrike" cap="none">
                <a:solidFill>
                  <a:srgbClr val="212121"/>
                </a:solidFill>
                <a:latin typeface="Roboto"/>
                <a:ea typeface="Roboto"/>
                <a:cs typeface="Roboto"/>
                <a:sym typeface="Roboto"/>
              </a:rPr>
              <a:t>demands and help the</a:t>
            </a:r>
            <a:r>
              <a:rPr lang="en-US" sz="1800">
                <a:solidFill>
                  <a:srgbClr val="212121"/>
                </a:solidFill>
                <a:latin typeface="Roboto"/>
                <a:ea typeface="Roboto"/>
                <a:cs typeface="Roboto"/>
                <a:sym typeface="Roboto"/>
              </a:rPr>
              <a:t>m</a:t>
            </a:r>
            <a:r>
              <a:rPr lang="en-US" sz="1800" b="0" i="0" u="none" strike="noStrike" cap="none">
                <a:solidFill>
                  <a:srgbClr val="212121"/>
                </a:solidFill>
                <a:latin typeface="Roboto"/>
                <a:ea typeface="Roboto"/>
                <a:cs typeface="Roboto"/>
                <a:sym typeface="Roboto"/>
              </a:rPr>
              <a:t> compete with </a:t>
            </a:r>
            <a:r>
              <a:rPr lang="en-US" sz="1800">
                <a:solidFill>
                  <a:srgbClr val="212121"/>
                </a:solidFill>
                <a:latin typeface="Roboto"/>
                <a:ea typeface="Roboto"/>
                <a:cs typeface="Roboto"/>
                <a:sym typeface="Roboto"/>
              </a:rPr>
              <a:t>competitors and also </a:t>
            </a:r>
            <a:r>
              <a:rPr lang="en-US" sz="1800" b="0" i="0" u="none" strike="noStrike" cap="none">
                <a:solidFill>
                  <a:srgbClr val="212121"/>
                </a:solidFill>
                <a:latin typeface="Roboto"/>
                <a:ea typeface="Roboto"/>
                <a:cs typeface="Roboto"/>
                <a:sym typeface="Roboto"/>
              </a:rPr>
              <a:t>developers</a:t>
            </a:r>
            <a:r>
              <a:rPr lang="en-US" sz="1800">
                <a:solidFill>
                  <a:srgbClr val="212121"/>
                </a:solidFill>
                <a:latin typeface="Roboto"/>
                <a:ea typeface="Roboto"/>
                <a:cs typeface="Roboto"/>
                <a:sym typeface="Roboto"/>
              </a:rPr>
              <a:t> </a:t>
            </a:r>
            <a:r>
              <a:rPr lang="en-US" sz="1800" b="0" i="0" u="none" strike="noStrike" cap="none">
                <a:solidFill>
                  <a:srgbClr val="212121"/>
                </a:solidFill>
                <a:latin typeface="Roboto"/>
                <a:ea typeface="Roboto"/>
                <a:cs typeface="Roboto"/>
                <a:sym typeface="Roboto"/>
              </a:rPr>
              <a:t> to make their Apps better and popular on the Play Store.</a:t>
            </a:r>
            <a:endParaRPr sz="1800" b="0" i="0" u="none" strike="noStrike" cap="none">
              <a:solidFill>
                <a:srgbClr val="212121"/>
              </a:solidFill>
              <a:latin typeface="Roboto"/>
              <a:ea typeface="Roboto"/>
              <a:cs typeface="Roboto"/>
              <a:sym typeface="Roboto"/>
            </a:endParaRPr>
          </a:p>
          <a:p>
            <a:pPr marL="457200" marR="0" lvl="0" indent="0" algn="l" rtl="0">
              <a:lnSpc>
                <a:spcPct val="100000"/>
              </a:lnSpc>
              <a:spcBef>
                <a:spcPts val="0"/>
              </a:spcBef>
              <a:spcAft>
                <a:spcPts val="0"/>
              </a:spcAft>
              <a:buNone/>
            </a:pPr>
            <a:endParaRPr sz="1800">
              <a:solidFill>
                <a:srgbClr val="212121"/>
              </a:solidFill>
              <a:latin typeface="Roboto"/>
              <a:ea typeface="Roboto"/>
              <a:cs typeface="Roboto"/>
              <a:sym typeface="Roboto"/>
            </a:endParaRPr>
          </a:p>
          <a:p>
            <a:pPr marL="0" marR="0" lvl="0" indent="0" algn="l" rtl="0">
              <a:lnSpc>
                <a:spcPct val="100000"/>
              </a:lnSpc>
              <a:spcBef>
                <a:spcPts val="0"/>
              </a:spcBef>
              <a:spcAft>
                <a:spcPts val="0"/>
              </a:spcAft>
              <a:buNone/>
            </a:pP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sz="1800" b="0" i="0" u="none" strike="noStrike" cap="none">
              <a:solidFill>
                <a:srgbClr val="212121"/>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212121"/>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Problem Statement</a:t>
            </a:r>
            <a:endParaRPr/>
          </a:p>
        </p:txBody>
      </p:sp>
      <p:sp>
        <p:nvSpPr>
          <p:cNvPr id="86" name="Google Shape;86;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Categories in Playstore?</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Genres in the Playstore?</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Top Content Rating per installation?</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What is the percentage of free and paid Apps in the Play Store?</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What is the effect of the last update on rating?</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How does the last update have an effect on the trend of rating?</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Effect on rating when the application was of type free and paid?</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Relationship between reviews and rating?</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relationship between Rating and Average Reviews</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AutoNum type="arabicPeriod"/>
            </a:pPr>
            <a:r>
              <a:rPr lang="en-US">
                <a:solidFill>
                  <a:schemeClr val="accent2"/>
                </a:solidFill>
                <a:highlight>
                  <a:srgbClr val="FFFFFF"/>
                </a:highlight>
                <a:latin typeface="Times New Roman"/>
                <a:ea typeface="Times New Roman"/>
                <a:cs typeface="Times New Roman"/>
                <a:sym typeface="Times New Roman"/>
              </a:rPr>
              <a:t>Average Rating of each App category</a:t>
            </a:r>
            <a:endParaRPr>
              <a:solidFill>
                <a:schemeClr val="accent2"/>
              </a:solidFill>
              <a:highlight>
                <a:srgbClr val="FFFFFF"/>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a:solidFill>
                <a:schemeClr val="accent2"/>
              </a:solidFill>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b="0" strike="noStrike">
              <a:latin typeface="Times New Roman"/>
              <a:ea typeface="Times New Roman"/>
              <a:cs typeface="Times New Roman"/>
              <a:sym typeface="Times New Roman"/>
            </a:endParaRPr>
          </a:p>
          <a:p>
            <a:pPr marL="114300" lvl="0" indent="0" algn="l" rtl="0">
              <a:lnSpc>
                <a:spcPct val="115000"/>
              </a:lnSpc>
              <a:spcBef>
                <a:spcPts val="0"/>
              </a:spcBef>
              <a:spcAft>
                <a:spcPts val="0"/>
              </a:spcAft>
              <a:buSzPts val="1800"/>
              <a:buNone/>
            </a:pP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Problem Statement</a:t>
            </a:r>
            <a:endParaRPr/>
          </a:p>
        </p:txBody>
      </p:sp>
      <p:sp>
        <p:nvSpPr>
          <p:cNvPr id="92" name="Google Shape;92;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a:solidFill>
                  <a:schemeClr val="accent2"/>
                </a:solidFill>
                <a:highlight>
                  <a:srgbClr val="FFFFFF"/>
                </a:highlight>
                <a:latin typeface="Roboto"/>
                <a:ea typeface="Roboto"/>
                <a:cs typeface="Roboto"/>
                <a:sym typeface="Roboto"/>
              </a:rPr>
              <a:t>11. </a:t>
            </a:r>
            <a:r>
              <a:rPr lang="en-US">
                <a:solidFill>
                  <a:schemeClr val="accent2"/>
                </a:solidFill>
                <a:highlight>
                  <a:srgbClr val="FFFFFF"/>
                </a:highlight>
                <a:latin typeface="Times New Roman"/>
                <a:ea typeface="Times New Roman"/>
                <a:cs typeface="Times New Roman"/>
                <a:sym typeface="Times New Roman"/>
              </a:rPr>
              <a:t>Average Rating for each genre</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12.  What is the distribution of sentiment subjectivity?</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13.  How sentiment polarity varies with Free and Paid Apps?</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14.  Different percentages of review sentiments based on two Datasets provided?</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15.  Different percentages of sentiment analysis on top 5 Reviewed App Categories?</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16.  Sentiment Analysis on each App Category</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a:solidFill>
                  <a:schemeClr val="accent2"/>
                </a:solidFill>
                <a:highlight>
                  <a:srgbClr val="FFFFFF"/>
                </a:highlight>
                <a:latin typeface="Times New Roman"/>
                <a:ea typeface="Times New Roman"/>
                <a:cs typeface="Times New Roman"/>
                <a:sym typeface="Times New Roman"/>
              </a:rPr>
              <a:t>17.  Sentiment Analysis on the basis of Genres</a:t>
            </a:r>
            <a:endParaRPr>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Description of Dataset</a:t>
            </a:r>
            <a:endParaRPr/>
          </a:p>
        </p:txBody>
      </p:sp>
      <p:sp>
        <p:nvSpPr>
          <p:cNvPr id="98" name="Google Shape;9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a:solidFill>
                  <a:schemeClr val="accent2"/>
                </a:solidFill>
              </a:rPr>
              <a:t>There are two dataset: Play Store Data &amp; User Data</a:t>
            </a:r>
            <a:endParaRPr/>
          </a:p>
          <a:p>
            <a:pPr marL="457200" lvl="0" indent="-342900" algn="l" rtl="0">
              <a:lnSpc>
                <a:spcPct val="115000"/>
              </a:lnSpc>
              <a:spcBef>
                <a:spcPts val="0"/>
              </a:spcBef>
              <a:spcAft>
                <a:spcPts val="0"/>
              </a:spcAft>
              <a:buClr>
                <a:schemeClr val="accent2"/>
              </a:buClr>
              <a:buSzPts val="1800"/>
              <a:buAutoNum type="arabicPeriod"/>
            </a:pPr>
            <a:r>
              <a:rPr lang="en-US" b="1">
                <a:solidFill>
                  <a:schemeClr val="accent2"/>
                </a:solidFill>
              </a:rPr>
              <a:t>Play Store Data:-</a:t>
            </a:r>
            <a:endParaRPr b="1">
              <a:solidFill>
                <a:schemeClr val="accent2"/>
              </a:solidFill>
            </a:endParaRPr>
          </a:p>
          <a:p>
            <a:pPr marL="457200" lvl="0" indent="-330200" algn="l" rtl="0">
              <a:lnSpc>
                <a:spcPct val="100000"/>
              </a:lnSpc>
              <a:spcBef>
                <a:spcPts val="0"/>
              </a:spcBef>
              <a:spcAft>
                <a:spcPts val="0"/>
              </a:spcAft>
              <a:buClr>
                <a:srgbClr val="212121"/>
              </a:buClr>
              <a:buSzPts val="1600"/>
              <a:buFont typeface="Roboto"/>
              <a:buChar char="●"/>
            </a:pPr>
            <a:r>
              <a:rPr lang="en-US" sz="1600" b="1" i="0">
                <a:solidFill>
                  <a:srgbClr val="212121"/>
                </a:solidFill>
                <a:latin typeface="Roboto"/>
                <a:ea typeface="Roboto"/>
                <a:cs typeface="Roboto"/>
                <a:sym typeface="Roboto"/>
              </a:rPr>
              <a:t>App</a:t>
            </a:r>
            <a:r>
              <a:rPr lang="en-US" sz="1600" b="0" i="0">
                <a:solidFill>
                  <a:srgbClr val="212121"/>
                </a:solidFill>
                <a:latin typeface="Roboto"/>
                <a:ea typeface="Roboto"/>
                <a:cs typeface="Roboto"/>
                <a:sym typeface="Roboto"/>
              </a:rPr>
              <a:t> - Name of the Application</a:t>
            </a:r>
            <a:endParaRPr/>
          </a:p>
          <a:p>
            <a:pPr marL="457200" lvl="0" indent="-330200" algn="l" rtl="0">
              <a:lnSpc>
                <a:spcPct val="100000"/>
              </a:lnSpc>
              <a:spcBef>
                <a:spcPts val="0"/>
              </a:spcBef>
              <a:spcAft>
                <a:spcPts val="0"/>
              </a:spcAft>
              <a:buClr>
                <a:srgbClr val="212121"/>
              </a:buClr>
              <a:buSzPts val="1600"/>
              <a:buFont typeface="Roboto"/>
              <a:buChar char="●"/>
            </a:pPr>
            <a:r>
              <a:rPr lang="en-US" sz="1600" b="1" i="0">
                <a:solidFill>
                  <a:srgbClr val="212121"/>
                </a:solidFill>
                <a:latin typeface="Roboto"/>
                <a:ea typeface="Roboto"/>
                <a:cs typeface="Roboto"/>
                <a:sym typeface="Roboto"/>
              </a:rPr>
              <a:t>Category</a:t>
            </a:r>
            <a:r>
              <a:rPr lang="en-US" sz="1600" b="0" i="0">
                <a:solidFill>
                  <a:srgbClr val="212121"/>
                </a:solidFill>
                <a:latin typeface="Roboto"/>
                <a:ea typeface="Roboto"/>
                <a:cs typeface="Roboto"/>
                <a:sym typeface="Roboto"/>
              </a:rPr>
              <a:t> - Category of the Application</a:t>
            </a:r>
            <a:endParaRPr/>
          </a:p>
          <a:p>
            <a:pPr marL="457200" lvl="0" indent="-330200" algn="l" rtl="0">
              <a:lnSpc>
                <a:spcPct val="100000"/>
              </a:lnSpc>
              <a:spcBef>
                <a:spcPts val="0"/>
              </a:spcBef>
              <a:spcAft>
                <a:spcPts val="0"/>
              </a:spcAft>
              <a:buClr>
                <a:srgbClr val="212121"/>
              </a:buClr>
              <a:buSzPts val="1600"/>
              <a:buFont typeface="Roboto"/>
              <a:buChar char="●"/>
            </a:pPr>
            <a:r>
              <a:rPr lang="en-US" sz="1600" b="1" i="0">
                <a:solidFill>
                  <a:srgbClr val="212121"/>
                </a:solidFill>
                <a:latin typeface="Roboto"/>
                <a:ea typeface="Roboto"/>
                <a:cs typeface="Roboto"/>
                <a:sym typeface="Roboto"/>
              </a:rPr>
              <a:t>Rating</a:t>
            </a:r>
            <a:r>
              <a:rPr lang="en-US" sz="1600" b="0" i="0">
                <a:solidFill>
                  <a:srgbClr val="212121"/>
                </a:solidFill>
                <a:latin typeface="Roboto"/>
                <a:ea typeface="Roboto"/>
                <a:cs typeface="Roboto"/>
                <a:sym typeface="Roboto"/>
              </a:rPr>
              <a:t> - Rating given to the Application</a:t>
            </a:r>
            <a:endParaRPr/>
          </a:p>
          <a:p>
            <a:pPr marL="457200" lvl="0" indent="-330200" algn="l" rtl="0">
              <a:lnSpc>
                <a:spcPct val="100000"/>
              </a:lnSpc>
              <a:spcBef>
                <a:spcPts val="0"/>
              </a:spcBef>
              <a:spcAft>
                <a:spcPts val="0"/>
              </a:spcAft>
              <a:buClr>
                <a:srgbClr val="212121"/>
              </a:buClr>
              <a:buSzPts val="1600"/>
              <a:buFont typeface="Roboto"/>
              <a:buChar char="●"/>
            </a:pPr>
            <a:r>
              <a:rPr lang="en-US" sz="1600" b="1" i="0">
                <a:solidFill>
                  <a:srgbClr val="212121"/>
                </a:solidFill>
                <a:latin typeface="Roboto"/>
                <a:ea typeface="Roboto"/>
                <a:cs typeface="Roboto"/>
                <a:sym typeface="Roboto"/>
              </a:rPr>
              <a:t>Reviews</a:t>
            </a:r>
            <a:r>
              <a:rPr lang="en-US" sz="1600" b="0" i="0">
                <a:solidFill>
                  <a:srgbClr val="212121"/>
                </a:solidFill>
                <a:latin typeface="Roboto"/>
                <a:ea typeface="Roboto"/>
                <a:cs typeface="Roboto"/>
                <a:sym typeface="Roboto"/>
              </a:rPr>
              <a:t> - No of reviews given to the Application</a:t>
            </a:r>
            <a:endParaRPr/>
          </a:p>
          <a:p>
            <a:pPr marL="457200" lvl="0" indent="-330200" algn="l" rtl="0">
              <a:lnSpc>
                <a:spcPct val="100000"/>
              </a:lnSpc>
              <a:spcBef>
                <a:spcPts val="0"/>
              </a:spcBef>
              <a:spcAft>
                <a:spcPts val="0"/>
              </a:spcAft>
              <a:buClr>
                <a:srgbClr val="212121"/>
              </a:buClr>
              <a:buSzPts val="1600"/>
              <a:buFont typeface="Roboto"/>
              <a:buChar char="●"/>
            </a:pPr>
            <a:r>
              <a:rPr lang="en-US" sz="1600" b="1" i="0">
                <a:solidFill>
                  <a:srgbClr val="212121"/>
                </a:solidFill>
                <a:latin typeface="Roboto"/>
                <a:ea typeface="Roboto"/>
                <a:cs typeface="Roboto"/>
                <a:sym typeface="Roboto"/>
              </a:rPr>
              <a:t>Size</a:t>
            </a:r>
            <a:r>
              <a:rPr lang="en-US" sz="1600" b="0" i="0">
                <a:solidFill>
                  <a:srgbClr val="212121"/>
                </a:solidFill>
                <a:latin typeface="Roboto"/>
                <a:ea typeface="Roboto"/>
                <a:cs typeface="Roboto"/>
                <a:sym typeface="Roboto"/>
              </a:rPr>
              <a:t> - Size of the Application</a:t>
            </a:r>
            <a:endParaRPr/>
          </a:p>
          <a:p>
            <a:pPr marL="457200" lvl="0" indent="-342900" algn="l" rtl="0">
              <a:spcBef>
                <a:spcPts val="0"/>
              </a:spcBef>
              <a:spcAft>
                <a:spcPts val="0"/>
              </a:spcAft>
              <a:buClr>
                <a:schemeClr val="accent2"/>
              </a:buClr>
              <a:buSzPts val="1800"/>
              <a:buChar char="●"/>
            </a:pPr>
            <a:r>
              <a:rPr lang="en-US" b="1">
                <a:solidFill>
                  <a:schemeClr val="accent2"/>
                </a:solidFill>
                <a:latin typeface="Roboto"/>
                <a:ea typeface="Roboto"/>
                <a:cs typeface="Roboto"/>
                <a:sym typeface="Roboto"/>
              </a:rPr>
              <a:t>Installs</a:t>
            </a:r>
            <a:r>
              <a:rPr lang="en-US">
                <a:solidFill>
                  <a:schemeClr val="accent2"/>
                </a:solidFill>
                <a:latin typeface="Roboto"/>
                <a:ea typeface="Roboto"/>
                <a:cs typeface="Roboto"/>
                <a:sym typeface="Roboto"/>
              </a:rPr>
              <a:t> - No of downloads of the Application</a:t>
            </a:r>
            <a:endParaRPr/>
          </a:p>
          <a:p>
            <a:pPr marL="457200" lvl="0" indent="-342900" algn="l" rtl="0">
              <a:spcBef>
                <a:spcPts val="0"/>
              </a:spcBef>
              <a:spcAft>
                <a:spcPts val="0"/>
              </a:spcAft>
              <a:buClr>
                <a:schemeClr val="accent2"/>
              </a:buClr>
              <a:buSzPts val="1800"/>
              <a:buChar char="●"/>
            </a:pPr>
            <a:r>
              <a:rPr lang="en-US" b="1">
                <a:solidFill>
                  <a:schemeClr val="accent2"/>
                </a:solidFill>
                <a:latin typeface="Roboto"/>
                <a:ea typeface="Roboto"/>
                <a:cs typeface="Roboto"/>
                <a:sym typeface="Roboto"/>
              </a:rPr>
              <a:t>Type</a:t>
            </a:r>
            <a:r>
              <a:rPr lang="en-US">
                <a:solidFill>
                  <a:schemeClr val="accent2"/>
                </a:solidFill>
                <a:latin typeface="Roboto"/>
                <a:ea typeface="Roboto"/>
                <a:cs typeface="Roboto"/>
                <a:sym typeface="Roboto"/>
              </a:rPr>
              <a:t> - Free or Paid</a:t>
            </a:r>
            <a:endParaRPr/>
          </a:p>
          <a:p>
            <a:pPr marL="457200" lvl="0" indent="-342900" algn="l" rtl="0">
              <a:spcBef>
                <a:spcPts val="0"/>
              </a:spcBef>
              <a:spcAft>
                <a:spcPts val="0"/>
              </a:spcAft>
              <a:buClr>
                <a:schemeClr val="accent2"/>
              </a:buClr>
              <a:buSzPts val="1800"/>
              <a:buChar char="●"/>
            </a:pPr>
            <a:r>
              <a:rPr lang="en-US" b="1">
                <a:solidFill>
                  <a:schemeClr val="accent2"/>
                </a:solidFill>
                <a:latin typeface="Roboto"/>
                <a:ea typeface="Roboto"/>
                <a:cs typeface="Roboto"/>
                <a:sym typeface="Roboto"/>
              </a:rPr>
              <a:t>Price</a:t>
            </a:r>
            <a:r>
              <a:rPr lang="en-US">
                <a:solidFill>
                  <a:schemeClr val="accent2"/>
                </a:solidFill>
                <a:latin typeface="Roboto"/>
                <a:ea typeface="Roboto"/>
                <a:cs typeface="Roboto"/>
                <a:sym typeface="Roboto"/>
              </a:rPr>
              <a:t> - Price of the Application if it is paid</a:t>
            </a:r>
            <a:endParaRPr/>
          </a:p>
          <a:p>
            <a:pPr marL="457200" lvl="0" indent="0" algn="l" rtl="0">
              <a:spcBef>
                <a:spcPts val="0"/>
              </a:spcBef>
              <a:spcAft>
                <a:spcPts val="0"/>
              </a:spcAft>
              <a:buNone/>
            </a:pPr>
            <a:endParaRPr/>
          </a:p>
          <a:p>
            <a:pPr marL="114300" lvl="0" indent="0" algn="l" rtl="0">
              <a:lnSpc>
                <a:spcPct val="100000"/>
              </a:lnSpc>
              <a:spcBef>
                <a:spcPts val="1000"/>
              </a:spcBef>
              <a:spcAft>
                <a:spcPts val="0"/>
              </a:spcAft>
              <a:buSzPts val="1800"/>
              <a:buNone/>
            </a:pPr>
            <a:endParaRPr>
              <a:solidFill>
                <a:schemeClr val="accent2"/>
              </a:solidFill>
            </a:endParaRPr>
          </a:p>
          <a:p>
            <a:pPr marL="114300" lvl="0" indent="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a:p>
            <a:pPr marL="457200" lvl="0" indent="-228600" algn="l" rtl="0">
              <a:lnSpc>
                <a:spcPct val="115000"/>
              </a:lnSpc>
              <a:spcBef>
                <a:spcPts val="0"/>
              </a:spcBef>
              <a:spcAft>
                <a:spcPts val="0"/>
              </a:spcAft>
              <a:buSzPts val="1800"/>
              <a:buNone/>
            </a:pPr>
            <a:endParaRPr>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Description of Dataset</a:t>
            </a:r>
            <a:endParaRPr/>
          </a:p>
        </p:txBody>
      </p:sp>
      <p:sp>
        <p:nvSpPr>
          <p:cNvPr id="104" name="Google Shape;10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12121"/>
              </a:buClr>
              <a:buSzPts val="1800"/>
              <a:buFont typeface="Roboto"/>
              <a:buChar char="●"/>
            </a:pPr>
            <a:r>
              <a:rPr lang="en-US" sz="1800" b="1" i="0">
                <a:solidFill>
                  <a:srgbClr val="212121"/>
                </a:solidFill>
                <a:latin typeface="Roboto"/>
                <a:ea typeface="Roboto"/>
                <a:cs typeface="Roboto"/>
                <a:sym typeface="Roboto"/>
              </a:rPr>
              <a:t>Content Rating</a:t>
            </a:r>
            <a:r>
              <a:rPr lang="en-US" sz="1800" b="0" i="0">
                <a:solidFill>
                  <a:srgbClr val="212121"/>
                </a:solidFill>
                <a:latin typeface="Roboto"/>
                <a:ea typeface="Roboto"/>
                <a:cs typeface="Roboto"/>
                <a:sym typeface="Roboto"/>
              </a:rPr>
              <a:t>-It is Age appropriate or Not</a:t>
            </a:r>
            <a:endParaRPr/>
          </a:p>
          <a:p>
            <a:pPr marL="457200" lvl="0" indent="-342900" algn="l" rtl="0">
              <a:lnSpc>
                <a:spcPct val="115000"/>
              </a:lnSpc>
              <a:spcBef>
                <a:spcPts val="0"/>
              </a:spcBef>
              <a:spcAft>
                <a:spcPts val="0"/>
              </a:spcAft>
              <a:buClr>
                <a:srgbClr val="212121"/>
              </a:buClr>
              <a:buSzPts val="1800"/>
              <a:buFont typeface="Roboto"/>
              <a:buChar char="●"/>
            </a:pPr>
            <a:r>
              <a:rPr lang="en-US" sz="1800" b="1" i="0">
                <a:solidFill>
                  <a:srgbClr val="212121"/>
                </a:solidFill>
                <a:latin typeface="Roboto"/>
                <a:ea typeface="Roboto"/>
                <a:cs typeface="Roboto"/>
                <a:sym typeface="Roboto"/>
              </a:rPr>
              <a:t>Genres</a:t>
            </a:r>
            <a:r>
              <a:rPr lang="en-US" sz="1800" b="0" i="0">
                <a:solidFill>
                  <a:srgbClr val="212121"/>
                </a:solidFill>
                <a:latin typeface="Roboto"/>
                <a:ea typeface="Roboto"/>
                <a:cs typeface="Roboto"/>
                <a:sym typeface="Roboto"/>
              </a:rPr>
              <a:t> - Type of Genre the Application belongs to</a:t>
            </a:r>
            <a:endParaRPr/>
          </a:p>
          <a:p>
            <a:pPr marL="457200" lvl="0" indent="-342900" algn="l" rtl="0">
              <a:lnSpc>
                <a:spcPct val="115000"/>
              </a:lnSpc>
              <a:spcBef>
                <a:spcPts val="0"/>
              </a:spcBef>
              <a:spcAft>
                <a:spcPts val="0"/>
              </a:spcAft>
              <a:buClr>
                <a:srgbClr val="212121"/>
              </a:buClr>
              <a:buSzPts val="1800"/>
              <a:buFont typeface="Roboto"/>
              <a:buChar char="●"/>
            </a:pPr>
            <a:r>
              <a:rPr lang="en-US" sz="1800" b="1" i="0">
                <a:solidFill>
                  <a:srgbClr val="212121"/>
                </a:solidFill>
                <a:latin typeface="Roboto"/>
                <a:ea typeface="Roboto"/>
                <a:cs typeface="Roboto"/>
                <a:sym typeface="Roboto"/>
              </a:rPr>
              <a:t>Last Updated</a:t>
            </a:r>
            <a:r>
              <a:rPr lang="en-US" sz="1800" b="0" i="0">
                <a:solidFill>
                  <a:srgbClr val="212121"/>
                </a:solidFill>
                <a:latin typeface="Roboto"/>
                <a:ea typeface="Roboto"/>
                <a:cs typeface="Roboto"/>
                <a:sym typeface="Roboto"/>
              </a:rPr>
              <a:t> - When the last time the Application is Updated</a:t>
            </a:r>
            <a:endParaRPr/>
          </a:p>
          <a:p>
            <a:pPr marL="457200" lvl="0" indent="-342900" algn="l" rtl="0">
              <a:lnSpc>
                <a:spcPct val="115000"/>
              </a:lnSpc>
              <a:spcBef>
                <a:spcPts val="0"/>
              </a:spcBef>
              <a:spcAft>
                <a:spcPts val="0"/>
              </a:spcAft>
              <a:buClr>
                <a:srgbClr val="212121"/>
              </a:buClr>
              <a:buSzPts val="1800"/>
              <a:buFont typeface="Roboto"/>
              <a:buChar char="●"/>
            </a:pPr>
            <a:r>
              <a:rPr lang="en-US" sz="1800" b="1" i="0">
                <a:solidFill>
                  <a:srgbClr val="212121"/>
                </a:solidFill>
                <a:latin typeface="Roboto"/>
                <a:ea typeface="Roboto"/>
                <a:cs typeface="Roboto"/>
                <a:sym typeface="Roboto"/>
              </a:rPr>
              <a:t>Current Ver</a:t>
            </a:r>
            <a:r>
              <a:rPr lang="en-US" sz="1800" b="0" i="0">
                <a:solidFill>
                  <a:srgbClr val="212121"/>
                </a:solidFill>
                <a:latin typeface="Roboto"/>
                <a:ea typeface="Roboto"/>
                <a:cs typeface="Roboto"/>
                <a:sym typeface="Roboto"/>
              </a:rPr>
              <a:t> - Current version of the Application</a:t>
            </a:r>
            <a:endParaRPr/>
          </a:p>
          <a:p>
            <a:pPr marL="457200" lvl="0" indent="-342900" algn="l" rtl="0">
              <a:lnSpc>
                <a:spcPct val="115000"/>
              </a:lnSpc>
              <a:spcBef>
                <a:spcPts val="0"/>
              </a:spcBef>
              <a:spcAft>
                <a:spcPts val="0"/>
              </a:spcAft>
              <a:buClr>
                <a:srgbClr val="212121"/>
              </a:buClr>
              <a:buSzPts val="1800"/>
              <a:buFont typeface="Roboto"/>
              <a:buChar char="●"/>
            </a:pPr>
            <a:r>
              <a:rPr lang="en-US" sz="1800" b="1" i="0">
                <a:solidFill>
                  <a:srgbClr val="212121"/>
                </a:solidFill>
                <a:latin typeface="Roboto"/>
                <a:ea typeface="Roboto"/>
                <a:cs typeface="Roboto"/>
                <a:sym typeface="Roboto"/>
              </a:rPr>
              <a:t>Android Version</a:t>
            </a:r>
            <a:r>
              <a:rPr lang="en-US" sz="1800" b="0" i="0">
                <a:solidFill>
                  <a:srgbClr val="212121"/>
                </a:solidFill>
                <a:latin typeface="Roboto"/>
                <a:ea typeface="Roboto"/>
                <a:cs typeface="Roboto"/>
                <a:sym typeface="Roboto"/>
              </a:rPr>
              <a:t>- Minimum Android version required to run the Application</a:t>
            </a:r>
            <a:endParaRPr/>
          </a:p>
          <a:p>
            <a:pPr marL="114300" lvl="0" indent="0" algn="l" rtl="0">
              <a:lnSpc>
                <a:spcPct val="115000"/>
              </a:lnSpc>
              <a:spcBef>
                <a:spcPts val="0"/>
              </a:spcBef>
              <a:spcAft>
                <a:spcPts val="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Description of Dataset</a:t>
            </a:r>
            <a:endParaRPr/>
          </a:p>
        </p:txBody>
      </p:sp>
      <p:sp>
        <p:nvSpPr>
          <p:cNvPr id="110" name="Google Shape;110;p21"/>
          <p:cNvSpPr txBox="1">
            <a:spLocks noGrp="1"/>
          </p:cNvSpPr>
          <p:nvPr>
            <p:ph type="body" idx="1"/>
          </p:nvPr>
        </p:nvSpPr>
        <p:spPr>
          <a:xfrm>
            <a:off x="311700" y="1152475"/>
            <a:ext cx="8520600" cy="3963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a:solidFill>
                  <a:srgbClr val="000000"/>
                </a:solidFill>
                <a:latin typeface="Times New Roman"/>
                <a:ea typeface="Times New Roman"/>
                <a:cs typeface="Times New Roman"/>
                <a:sym typeface="Times New Roman"/>
              </a:rPr>
              <a:t>2.      </a:t>
            </a:r>
            <a:r>
              <a:rPr lang="en-US" sz="1800" b="1" strike="noStrike">
                <a:solidFill>
                  <a:srgbClr val="000000"/>
                </a:solidFill>
                <a:latin typeface="Times New Roman"/>
                <a:ea typeface="Times New Roman"/>
                <a:cs typeface="Times New Roman"/>
                <a:sym typeface="Times New Roman"/>
              </a:rPr>
              <a:t>User Review Data:</a:t>
            </a:r>
            <a:endParaRPr sz="1800" b="1" strike="noStrike">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b="1" strike="noStrike">
                <a:solidFill>
                  <a:srgbClr val="000000"/>
                </a:solidFill>
                <a:latin typeface="Times New Roman"/>
                <a:ea typeface="Times New Roman"/>
                <a:cs typeface="Times New Roman"/>
                <a:sym typeface="Times New Roman"/>
              </a:rPr>
              <a:t>App </a:t>
            </a:r>
            <a:r>
              <a:rPr lang="en-US" sz="1800" b="0" strike="noStrike">
                <a:solidFill>
                  <a:srgbClr val="000000"/>
                </a:solidFill>
                <a:latin typeface="Times New Roman"/>
                <a:ea typeface="Times New Roman"/>
                <a:cs typeface="Times New Roman"/>
                <a:sym typeface="Times New Roman"/>
              </a:rPr>
              <a:t>– An app name</a:t>
            </a:r>
            <a:endParaRPr sz="1800" b="0" strike="noStrike">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chemeClr val="accent2"/>
              </a:buClr>
              <a:buSzPts val="1800"/>
              <a:buFont typeface="Times New Roman"/>
              <a:buChar char="●"/>
            </a:pPr>
            <a:r>
              <a:rPr lang="en-US" b="1">
                <a:solidFill>
                  <a:schemeClr val="accent2"/>
                </a:solidFill>
                <a:highlight>
                  <a:srgbClr val="FFFFFF"/>
                </a:highlight>
                <a:latin typeface="Times New Roman"/>
                <a:ea typeface="Times New Roman"/>
                <a:cs typeface="Times New Roman"/>
                <a:sym typeface="Times New Roman"/>
              </a:rPr>
              <a:t>Translated_Review</a:t>
            </a:r>
            <a:r>
              <a:rPr lang="en-US">
                <a:solidFill>
                  <a:schemeClr val="accent2"/>
                </a:solidFill>
                <a:highlight>
                  <a:srgbClr val="FFFFFF"/>
                </a:highlight>
                <a:latin typeface="Times New Roman"/>
                <a:ea typeface="Times New Roman"/>
                <a:cs typeface="Times New Roman"/>
                <a:sym typeface="Times New Roman"/>
              </a:rPr>
              <a:t>:- Reviews being given by consumer</a:t>
            </a:r>
            <a:endParaRPr>
              <a:solidFill>
                <a:schemeClr val="accent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b="1" strike="noStrike">
                <a:solidFill>
                  <a:srgbClr val="000000"/>
                </a:solidFill>
                <a:latin typeface="Times New Roman"/>
                <a:ea typeface="Times New Roman"/>
                <a:cs typeface="Times New Roman"/>
                <a:sym typeface="Times New Roman"/>
              </a:rPr>
              <a:t>Sentiment</a:t>
            </a:r>
            <a:r>
              <a:rPr lang="en-US" sz="1800" b="0" strike="noStrike">
                <a:solidFill>
                  <a:srgbClr val="000000"/>
                </a:solidFill>
                <a:latin typeface="Times New Roman"/>
                <a:ea typeface="Times New Roman"/>
                <a:cs typeface="Times New Roman"/>
                <a:sym typeface="Times New Roman"/>
              </a:rPr>
              <a:t> – Sentiment given to an app by users ( i.e. Positive, Neutral, Negative)</a:t>
            </a:r>
            <a:endParaRPr sz="1800" b="0" strike="noStrike">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b="1" strike="noStrike">
                <a:solidFill>
                  <a:srgbClr val="000000"/>
                </a:solidFill>
                <a:latin typeface="Times New Roman"/>
                <a:ea typeface="Times New Roman"/>
                <a:cs typeface="Times New Roman"/>
                <a:sym typeface="Times New Roman"/>
              </a:rPr>
              <a:t>Sentiment Polarity</a:t>
            </a:r>
            <a:r>
              <a:rPr lang="en-US" sz="1800" b="0" strike="noStrike">
                <a:solidFill>
                  <a:srgbClr val="000000"/>
                </a:solidFill>
                <a:latin typeface="Times New Roman"/>
                <a:ea typeface="Times New Roman"/>
                <a:cs typeface="Times New Roman"/>
                <a:sym typeface="Times New Roman"/>
              </a:rPr>
              <a:t> – The polarity of sentiment measures how negative or positive the     context is. In the data we have, the polarity ranges from +1(Positive) to -1(Negative).</a:t>
            </a:r>
            <a:endParaRPr sz="1800" b="0" strike="noStrike">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US" sz="1800" b="1" strike="noStrike">
                <a:solidFill>
                  <a:srgbClr val="000000"/>
                </a:solidFill>
                <a:latin typeface="Times New Roman"/>
                <a:ea typeface="Times New Roman"/>
                <a:cs typeface="Times New Roman"/>
                <a:sym typeface="Times New Roman"/>
              </a:rPr>
              <a:t>Sentiment Subjectivity</a:t>
            </a:r>
            <a:r>
              <a:rPr lang="en-US" sz="1800" b="0" strike="noStrike">
                <a:solidFill>
                  <a:srgbClr val="000000"/>
                </a:solidFill>
                <a:latin typeface="Times New Roman"/>
                <a:ea typeface="Times New Roman"/>
                <a:cs typeface="Times New Roman"/>
                <a:sym typeface="Times New Roman"/>
              </a:rPr>
              <a:t> - The subjectivity of a sentiment is how likely that sentiment is to  be based on data or factual information, versus personal opinions or public notions.</a:t>
            </a:r>
            <a:endParaRPr sz="1800" b="0" strike="noStrike">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accent2"/>
              </a:buClr>
              <a:buSzPts val="1800"/>
              <a:buChar char="●"/>
            </a:pPr>
            <a:endParaRPr>
              <a:solidFill>
                <a:schemeClr val="accent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2301</Words>
  <PresentationFormat>On-screen Show (16:9)</PresentationFormat>
  <Paragraphs>252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Montserrat</vt:lpstr>
      <vt:lpstr>Times New Roman</vt:lpstr>
      <vt:lpstr>Roboto</vt:lpstr>
      <vt:lpstr>Simple Light</vt:lpstr>
      <vt:lpstr>   Capstone Project 1 Play Store App Review Analysis               </vt:lpstr>
      <vt:lpstr>  </vt:lpstr>
      <vt:lpstr>   </vt:lpstr>
      <vt:lpstr>   </vt:lpstr>
      <vt:lpstr>Problem Statement</vt:lpstr>
      <vt:lpstr>Problem Statement</vt:lpstr>
      <vt:lpstr>Description of Dataset</vt:lpstr>
      <vt:lpstr>Description of Dataset</vt:lpstr>
      <vt:lpstr>Description of Dataset</vt:lpstr>
      <vt:lpstr>Data Cleaning</vt:lpstr>
      <vt:lpstr>Data Analysis &amp; Visualization</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Data Analysis &amp; Visualization(Cont..)</vt:lpstr>
      <vt:lpstr>Sentiment Analysis</vt:lpstr>
      <vt:lpstr>Sentiment Analysis(Cont..)</vt:lpstr>
      <vt:lpstr>Sentiment Analysis(Cont..)</vt:lpstr>
      <vt:lpstr>Sentiment Analysis(Cont..)</vt:lpstr>
      <vt:lpstr>Sentiment Analysis(Cont..)</vt:lpstr>
      <vt:lpstr>Sentiment Analysis(Cont..)</vt:lpstr>
      <vt:lpstr>Sentiment Analysis(Cont..)</vt:lpstr>
      <vt:lpstr>Sentiment Analysis(Cont..)</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1 Play Store App Review Analysis               </dc:title>
  <cp:lastModifiedBy>MY PC</cp:lastModifiedBy>
  <cp:revision>5</cp:revision>
  <dcterms:modified xsi:type="dcterms:W3CDTF">2022-04-02T08:19:32Z</dcterms:modified>
</cp:coreProperties>
</file>