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62"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66" r:id="rId23"/>
    <p:sldId id="265" r:id="rId24"/>
    <p:sldId id="261" r:id="rId25"/>
    <p:sldId id="259" r:id="rId26"/>
    <p:sldId id="260" r:id="rId27"/>
  </p:sldIdLst>
  <p:sldSz cx="9144000" cy="5143500" type="screen16x9"/>
  <p:notesSz cx="6858000" cy="9144000"/>
  <p:embeddedFontLst>
    <p:embeddedFont>
      <p:font typeface="Montserrat" charset="0"/>
      <p:regular r:id="rId29"/>
      <p:bold r:id="rId30"/>
      <p:italic r:id="rId31"/>
      <p:boldItalic r:id="rId32"/>
    </p:embeddedFont>
    <p:embeddedFont>
      <p:font typeface="Roboto"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196" autoAdjust="0"/>
  </p:normalViewPr>
  <p:slideViewPr>
    <p:cSldViewPr snapToGrid="0">
      <p:cViewPr varScale="1">
        <p:scale>
          <a:sx n="55" d="100"/>
          <a:sy n="55" d="100"/>
        </p:scale>
        <p:origin x="-900" y="-84"/>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273318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67697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1042572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261699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1860928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989868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79036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02367" y="408879"/>
            <a:ext cx="8409483" cy="3419706"/>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US" sz="4200" b="1" dirty="0">
                <a:solidFill>
                  <a:srgbClr val="CC0000"/>
                </a:solidFill>
                <a:latin typeface="Montserrat"/>
                <a:ea typeface="Montserrat"/>
                <a:cs typeface="Montserrat"/>
                <a:sym typeface="Montserrat"/>
              </a:rPr>
              <a:t>   Capstone Project 1</a:t>
            </a:r>
          </a:p>
          <a:p>
            <a:r>
              <a:rPr lang="en-US" sz="3600" b="1" dirty="0">
                <a:solidFill>
                  <a:schemeClr val="lt1"/>
                </a:solidFill>
                <a:latin typeface="Montserrat"/>
                <a:ea typeface="Montserrat"/>
                <a:cs typeface="Montserrat"/>
                <a:sym typeface="Montserrat"/>
              </a:rPr>
              <a:t>Play Store App Review Analysis</a:t>
            </a:r>
            <a:br>
              <a:rPr lang="en-US" sz="36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
            </a:r>
            <a:br>
              <a:rPr lang="en-US" sz="2000" b="1" dirty="0">
                <a:solidFill>
                  <a:schemeClr val="lt1"/>
                </a:solidFill>
                <a:latin typeface="Montserrat"/>
                <a:ea typeface="Montserrat"/>
                <a:cs typeface="Montserrat"/>
                <a:sym typeface="Montserrat"/>
              </a:rPr>
            </a:br>
            <a:endParaRPr lang="en-US" sz="2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lang="en-GB"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lang="en-GB"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xmlns="" id="{BC5CCEAE-2D1D-47E4-97C2-F39537728959}"/>
              </a:ext>
            </a:extLst>
          </p:cNvPr>
          <p:cNvSpPr txBox="1"/>
          <p:nvPr/>
        </p:nvSpPr>
        <p:spPr>
          <a:xfrm>
            <a:off x="1538868" y="2943457"/>
            <a:ext cx="6720468" cy="1323439"/>
          </a:xfrm>
          <a:prstGeom prst="rect">
            <a:avLst/>
          </a:prstGeom>
          <a:noFill/>
        </p:spPr>
        <p:txBody>
          <a:bodyPr wrap="square" rtlCol="0">
            <a:spAutoFit/>
          </a:bodyPr>
          <a:lstStyle/>
          <a:p>
            <a:r>
              <a:rPr lang="en-GB" sz="1400" b="1" dirty="0">
                <a:solidFill>
                  <a:schemeClr val="lt1"/>
                </a:solidFill>
                <a:latin typeface="Montserrat"/>
                <a:ea typeface="Montserrat"/>
                <a:cs typeface="Montserrat"/>
                <a:sym typeface="Montserrat"/>
              </a:rPr>
              <a:t>	</a:t>
            </a:r>
            <a:r>
              <a:rPr lang="en-GB" sz="2000" b="1" dirty="0">
                <a:solidFill>
                  <a:schemeClr val="accent4">
                    <a:lumMod val="75000"/>
                  </a:schemeClr>
                </a:solidFill>
                <a:latin typeface="Montserrat"/>
                <a:ea typeface="Montserrat"/>
                <a:cs typeface="Montserrat"/>
                <a:sym typeface="Montserrat"/>
              </a:rPr>
              <a:t>      By- </a:t>
            </a:r>
            <a:r>
              <a:rPr lang="en-GB" sz="2000" b="1" dirty="0" err="1">
                <a:solidFill>
                  <a:schemeClr val="accent4">
                    <a:lumMod val="75000"/>
                  </a:schemeClr>
                </a:solidFill>
                <a:latin typeface="Montserrat"/>
                <a:ea typeface="Montserrat"/>
                <a:cs typeface="Montserrat"/>
                <a:sym typeface="Montserrat"/>
              </a:rPr>
              <a:t>Saugata</a:t>
            </a:r>
            <a:r>
              <a:rPr lang="en-GB" sz="2000" b="1" dirty="0">
                <a:solidFill>
                  <a:schemeClr val="accent4">
                    <a:lumMod val="75000"/>
                  </a:schemeClr>
                </a:solidFill>
                <a:latin typeface="Montserrat"/>
                <a:ea typeface="Montserrat"/>
                <a:cs typeface="Montserrat"/>
                <a:sym typeface="Montserrat"/>
              </a:rPr>
              <a:t> Deb</a:t>
            </a:r>
            <a:br>
              <a:rPr lang="en-GB" sz="2000" b="1" dirty="0">
                <a:solidFill>
                  <a:schemeClr val="accent4">
                    <a:lumMod val="75000"/>
                  </a:schemeClr>
                </a:solidFill>
                <a:latin typeface="Montserrat"/>
                <a:ea typeface="Montserrat"/>
                <a:cs typeface="Montserrat"/>
                <a:sym typeface="Montserrat"/>
              </a:rPr>
            </a:br>
            <a:r>
              <a:rPr lang="en-GB" sz="2000" b="1" dirty="0">
                <a:solidFill>
                  <a:schemeClr val="accent4">
                    <a:lumMod val="75000"/>
                  </a:schemeClr>
                </a:solidFill>
                <a:latin typeface="Montserrat"/>
                <a:ea typeface="Montserrat"/>
                <a:cs typeface="Montserrat"/>
                <a:sym typeface="Montserrat"/>
              </a:rPr>
              <a:t>		Harshad Savle</a:t>
            </a:r>
            <a:br>
              <a:rPr lang="en-GB" sz="2000" b="1" dirty="0">
                <a:solidFill>
                  <a:schemeClr val="accent4">
                    <a:lumMod val="75000"/>
                  </a:schemeClr>
                </a:solidFill>
                <a:latin typeface="Montserrat"/>
                <a:ea typeface="Montserrat"/>
                <a:cs typeface="Montserrat"/>
                <a:sym typeface="Montserrat"/>
              </a:rPr>
            </a:br>
            <a:r>
              <a:rPr lang="en-GB" sz="2000" b="1" dirty="0">
                <a:solidFill>
                  <a:schemeClr val="accent4">
                    <a:lumMod val="75000"/>
                  </a:schemeClr>
                </a:solidFill>
                <a:latin typeface="Montserrat"/>
                <a:ea typeface="Montserrat"/>
                <a:cs typeface="Montserrat"/>
                <a:sym typeface="Montserrat"/>
              </a:rPr>
              <a:t>		</a:t>
            </a:r>
            <a:r>
              <a:rPr lang="en-GB" sz="2000" b="1" dirty="0" err="1">
                <a:solidFill>
                  <a:schemeClr val="accent4">
                    <a:lumMod val="75000"/>
                  </a:schemeClr>
                </a:solidFill>
                <a:latin typeface="Montserrat"/>
                <a:ea typeface="Montserrat"/>
                <a:cs typeface="Montserrat"/>
                <a:sym typeface="Montserrat"/>
              </a:rPr>
              <a:t>Prasoon</a:t>
            </a:r>
            <a:r>
              <a:rPr lang="en-GB" sz="2000" b="1" dirty="0">
                <a:solidFill>
                  <a:schemeClr val="accent4">
                    <a:lumMod val="75000"/>
                  </a:schemeClr>
                </a:solidFill>
                <a:latin typeface="Montserrat"/>
                <a:ea typeface="Montserrat"/>
                <a:cs typeface="Montserrat"/>
                <a:sym typeface="Montserrat"/>
              </a:rPr>
              <a:t> Kumar</a:t>
            </a:r>
            <a:br>
              <a:rPr lang="en-GB" sz="2000" b="1" dirty="0">
                <a:solidFill>
                  <a:schemeClr val="accent4">
                    <a:lumMod val="75000"/>
                  </a:schemeClr>
                </a:solidFill>
                <a:latin typeface="Montserrat"/>
                <a:ea typeface="Montserrat"/>
                <a:cs typeface="Montserrat"/>
                <a:sym typeface="Montserrat"/>
              </a:rPr>
            </a:br>
            <a:r>
              <a:rPr lang="en-GB" sz="2000" b="1">
                <a:solidFill>
                  <a:schemeClr val="accent4">
                    <a:lumMod val="75000"/>
                  </a:schemeClr>
                </a:solidFill>
                <a:latin typeface="Montserrat"/>
                <a:ea typeface="Montserrat"/>
                <a:cs typeface="Montserrat"/>
                <a:sym typeface="Montserrat"/>
              </a:rPr>
              <a:t>	</a:t>
            </a:r>
            <a:endParaRPr lang="en-IN" sz="2000" dirty="0">
              <a:solidFill>
                <a:schemeClr val="accent4">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6CC8F0-55D9-459F-B822-EA4760A245F0}"/>
              </a:ext>
            </a:extLst>
          </p:cNvPr>
          <p:cNvSpPr>
            <a:spLocks noGrp="1"/>
          </p:cNvSpPr>
          <p:nvPr>
            <p:ph type="title"/>
          </p:nvPr>
        </p:nvSpPr>
        <p:spPr/>
        <p:txBody>
          <a:bodyPr/>
          <a:lstStyle/>
          <a:p>
            <a:r>
              <a:rPr lang="en-IN" dirty="0"/>
              <a:t>Data Cleaning</a:t>
            </a:r>
          </a:p>
        </p:txBody>
      </p:sp>
      <p:sp>
        <p:nvSpPr>
          <p:cNvPr id="3" name="Text Placeholder 2">
            <a:extLst>
              <a:ext uri="{FF2B5EF4-FFF2-40B4-BE49-F238E27FC236}">
                <a16:creationId xmlns:a16="http://schemas.microsoft.com/office/drawing/2014/main" xmlns="" id="{2D19DA77-446E-463F-8265-F1E0A0CD9BC3}"/>
              </a:ext>
            </a:extLst>
          </p:cNvPr>
          <p:cNvSpPr>
            <a:spLocks noGrp="1"/>
          </p:cNvSpPr>
          <p:nvPr>
            <p:ph type="body" idx="1"/>
          </p:nvPr>
        </p:nvSpPr>
        <p:spPr>
          <a:xfrm>
            <a:off x="311700" y="1152475"/>
            <a:ext cx="8520600" cy="3546000"/>
          </a:xfrm>
        </p:spPr>
        <p:txBody>
          <a:bodyPr/>
          <a:lstStyle/>
          <a:p>
            <a:pPr marL="114300" indent="0">
              <a:buNone/>
            </a:pPr>
            <a:r>
              <a:rPr lang="en-IN" dirty="0">
                <a:solidFill>
                  <a:schemeClr val="accent2"/>
                </a:solidFill>
              </a:rPr>
              <a:t>Data cleaning not just means removing the incorrect data or erroneous data. Many times we get the data which has all kinds of values some of them will cause problems during the analysis of the data and make our predictions incorrect. So we have to make sure our data has no erroneous values.</a:t>
            </a:r>
          </a:p>
          <a:p>
            <a:pPr marL="114300" indent="0">
              <a:buNone/>
            </a:pPr>
            <a:r>
              <a:rPr lang="en-IN" dirty="0">
                <a:solidFill>
                  <a:schemeClr val="accent2"/>
                </a:solidFill>
              </a:rPr>
              <a:t>Data Cleaning Step:</a:t>
            </a:r>
          </a:p>
          <a:p>
            <a:pPr>
              <a:buClr>
                <a:schemeClr val="accent2"/>
              </a:buClr>
              <a:buFont typeface="Arial" panose="020B0604020202020204" pitchFamily="34" charset="0"/>
              <a:buChar char="•"/>
            </a:pPr>
            <a:r>
              <a:rPr lang="en-IN" dirty="0">
                <a:solidFill>
                  <a:schemeClr val="accent2"/>
                </a:solidFill>
              </a:rPr>
              <a:t>Removing unwanted Values : Deleting of duplicate/incorrect or irrelevant values</a:t>
            </a:r>
          </a:p>
          <a:p>
            <a:pPr>
              <a:buClr>
                <a:schemeClr val="accent2"/>
              </a:buClr>
              <a:buFont typeface="Arial" panose="020B0604020202020204" pitchFamily="34" charset="0"/>
              <a:buChar char="•"/>
            </a:pPr>
            <a:r>
              <a:rPr lang="en-IN" dirty="0">
                <a:solidFill>
                  <a:schemeClr val="accent2"/>
                </a:solidFill>
              </a:rPr>
              <a:t>Handling Missing Values: Handling missing values in our Dataset</a:t>
            </a:r>
          </a:p>
          <a:p>
            <a:pPr>
              <a:buClr>
                <a:schemeClr val="accent2"/>
              </a:buClr>
              <a:buFont typeface="Arial" panose="020B0604020202020204" pitchFamily="34" charset="0"/>
              <a:buChar char="•"/>
            </a:pPr>
            <a:r>
              <a:rPr lang="en-IN" dirty="0">
                <a:solidFill>
                  <a:schemeClr val="accent2"/>
                </a:solidFill>
              </a:rPr>
              <a:t>Handling Structural Errors: Fixing mislabelled categories or classes, Typos, Strange name conventions</a:t>
            </a:r>
          </a:p>
          <a:p>
            <a:pPr>
              <a:buClr>
                <a:schemeClr val="accent2"/>
              </a:buClr>
              <a:buFont typeface="Arial" panose="020B0604020202020204" pitchFamily="34" charset="0"/>
              <a:buChar char="•"/>
            </a:pPr>
            <a:r>
              <a:rPr lang="en-IN" dirty="0">
                <a:solidFill>
                  <a:schemeClr val="accent2"/>
                </a:solidFill>
              </a:rPr>
              <a:t>Filtering Unwanted Outliers: Removing incorrect or unwanted outliers</a:t>
            </a:r>
          </a:p>
          <a:p>
            <a:pPr marL="114300" indent="0">
              <a:buNone/>
            </a:pPr>
            <a:endParaRPr lang="en-IN" dirty="0">
              <a:solidFill>
                <a:schemeClr val="accent2"/>
              </a:solidFill>
            </a:endParaRPr>
          </a:p>
        </p:txBody>
      </p:sp>
    </p:spTree>
    <p:extLst>
      <p:ext uri="{BB962C8B-B14F-4D97-AF65-F5344CB8AC3E}">
        <p14:creationId xmlns:p14="http://schemas.microsoft.com/office/powerpoint/2010/main" xmlns="" val="313911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4C9947-519A-4D5B-A7E3-1D9057802B58}"/>
              </a:ext>
            </a:extLst>
          </p:cNvPr>
          <p:cNvSpPr>
            <a:spLocks noGrp="1"/>
          </p:cNvSpPr>
          <p:nvPr>
            <p:ph type="title"/>
          </p:nvPr>
        </p:nvSpPr>
        <p:spPr>
          <a:xfrm>
            <a:off x="222800" y="158675"/>
            <a:ext cx="8520600" cy="572700"/>
          </a:xfrm>
        </p:spPr>
        <p:txBody>
          <a:bodyPr/>
          <a:lstStyle/>
          <a:p>
            <a:r>
              <a:rPr lang="en-IN" dirty="0"/>
              <a:t>Data Analysis &amp; Visualization</a:t>
            </a:r>
          </a:p>
        </p:txBody>
      </p:sp>
      <p:sp>
        <p:nvSpPr>
          <p:cNvPr id="3" name="Text Placeholder 2">
            <a:extLst>
              <a:ext uri="{FF2B5EF4-FFF2-40B4-BE49-F238E27FC236}">
                <a16:creationId xmlns:a16="http://schemas.microsoft.com/office/drawing/2014/main" xmlns="" id="{1F774574-5956-4B13-A014-D15F613484AC}"/>
              </a:ext>
            </a:extLst>
          </p:cNvPr>
          <p:cNvSpPr>
            <a:spLocks noGrp="1"/>
          </p:cNvSpPr>
          <p:nvPr>
            <p:ph type="body" idx="1"/>
          </p:nvPr>
        </p:nvSpPr>
        <p:spPr>
          <a:xfrm>
            <a:off x="222800" y="731375"/>
            <a:ext cx="8520600" cy="3416400"/>
          </a:xfrm>
        </p:spPr>
        <p:txBody>
          <a:bodyPr/>
          <a:lstStyle/>
          <a:p>
            <a:pPr>
              <a:buClr>
                <a:schemeClr val="accent2"/>
              </a:buClr>
              <a:buFont typeface="Arial" panose="020B0604020202020204" pitchFamily="34" charset="0"/>
              <a:buChar char="•"/>
            </a:pPr>
            <a:r>
              <a:rPr lang="en-IN" dirty="0">
                <a:solidFill>
                  <a:schemeClr val="accent2"/>
                </a:solidFill>
              </a:rPr>
              <a:t>In this part we have created a bar plot which shows no of Apps present play store based on each category</a:t>
            </a:r>
          </a:p>
          <a:p>
            <a:pPr>
              <a:buClr>
                <a:schemeClr val="accent2"/>
              </a:buClr>
              <a:buFont typeface="Arial" panose="020B0604020202020204" pitchFamily="34" charset="0"/>
              <a:buChar char="•"/>
            </a:pPr>
            <a:r>
              <a:rPr lang="en-IN" dirty="0">
                <a:solidFill>
                  <a:schemeClr val="accent2"/>
                </a:solidFill>
              </a:rPr>
              <a:t>Here we can see that highest number of apps present play store are from Family </a:t>
            </a:r>
          </a:p>
          <a:p>
            <a:pPr>
              <a:buClr>
                <a:schemeClr val="accent2"/>
              </a:buClr>
              <a:buFont typeface="Arial" panose="020B0604020202020204" pitchFamily="34" charset="0"/>
              <a:buChar char="•"/>
            </a:pPr>
            <a:r>
              <a:rPr lang="en-IN" dirty="0">
                <a:solidFill>
                  <a:schemeClr val="accent2"/>
                </a:solidFill>
              </a:rPr>
              <a:t>Category</a:t>
            </a:r>
          </a:p>
          <a:p>
            <a:pPr>
              <a:buClr>
                <a:schemeClr val="accent2"/>
              </a:buClr>
              <a:buFont typeface="Arial" panose="020B0604020202020204" pitchFamily="34" charset="0"/>
              <a:buChar char="•"/>
            </a:pPr>
            <a:r>
              <a:rPr lang="en-IN" dirty="0">
                <a:solidFill>
                  <a:schemeClr val="accent2"/>
                </a:solidFill>
              </a:rPr>
              <a:t>The top 5 categories are Family, Games, Tools, Medical, Business</a:t>
            </a:r>
          </a:p>
        </p:txBody>
      </p:sp>
      <p:pic>
        <p:nvPicPr>
          <p:cNvPr id="7" name="Picture 6">
            <a:extLst>
              <a:ext uri="{FF2B5EF4-FFF2-40B4-BE49-F238E27FC236}">
                <a16:creationId xmlns:a16="http://schemas.microsoft.com/office/drawing/2014/main" xmlns="" id="{B85EAD11-221A-41E4-8BEA-69E7C847ACF8}"/>
              </a:ext>
            </a:extLst>
          </p:cNvPr>
          <p:cNvPicPr>
            <a:picLocks noChangeAspect="1"/>
          </p:cNvPicPr>
          <p:nvPr/>
        </p:nvPicPr>
        <p:blipFill>
          <a:blip r:embed="rId2"/>
          <a:stretch>
            <a:fillRect/>
          </a:stretch>
        </p:blipFill>
        <p:spPr>
          <a:xfrm>
            <a:off x="400600" y="2763843"/>
            <a:ext cx="7780955" cy="2379657"/>
          </a:xfrm>
          <a:prstGeom prst="rect">
            <a:avLst/>
          </a:prstGeom>
        </p:spPr>
      </p:pic>
    </p:spTree>
    <p:extLst>
      <p:ext uri="{BB962C8B-B14F-4D97-AF65-F5344CB8AC3E}">
        <p14:creationId xmlns:p14="http://schemas.microsoft.com/office/powerpoint/2010/main" xmlns="" val="984730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C34C79-4D03-4E3B-92AD-350B261FAC01}"/>
              </a:ext>
            </a:extLst>
          </p:cNvPr>
          <p:cNvSpPr>
            <a:spLocks noGrp="1"/>
          </p:cNvSpPr>
          <p:nvPr>
            <p:ph type="title"/>
          </p:nvPr>
        </p:nvSpPr>
        <p:spPr>
          <a:xfrm>
            <a:off x="311700" y="102125"/>
            <a:ext cx="8520600" cy="572700"/>
          </a:xfrm>
        </p:spPr>
        <p:txBody>
          <a:bodyPr/>
          <a:lstStyle/>
          <a:p>
            <a:r>
              <a:rPr lang="en-IN" dirty="0"/>
              <a:t>Data Analysis &amp; Visualization(Cont..)</a:t>
            </a:r>
          </a:p>
        </p:txBody>
      </p:sp>
      <p:sp>
        <p:nvSpPr>
          <p:cNvPr id="3" name="Text Placeholder 2">
            <a:extLst>
              <a:ext uri="{FF2B5EF4-FFF2-40B4-BE49-F238E27FC236}">
                <a16:creationId xmlns:a16="http://schemas.microsoft.com/office/drawing/2014/main" xmlns="" id="{768385B3-2D3B-4632-84A2-CF37B6B8634A}"/>
              </a:ext>
            </a:extLst>
          </p:cNvPr>
          <p:cNvSpPr>
            <a:spLocks noGrp="1"/>
          </p:cNvSpPr>
          <p:nvPr>
            <p:ph type="body" idx="1"/>
          </p:nvPr>
        </p:nvSpPr>
        <p:spPr>
          <a:xfrm>
            <a:off x="159300" y="674825"/>
            <a:ext cx="8673000" cy="3416400"/>
          </a:xfrm>
        </p:spPr>
        <p:txBody>
          <a:bodyPr/>
          <a:lstStyle/>
          <a:p>
            <a:pPr>
              <a:buClrTx/>
              <a:buFont typeface="Arial" panose="020B0604020202020204" pitchFamily="34" charset="0"/>
              <a:buChar char="•"/>
            </a:pPr>
            <a:r>
              <a:rPr lang="en-US" sz="1400" b="0" i="0" dirty="0">
                <a:solidFill>
                  <a:schemeClr val="accent2"/>
                </a:solidFill>
                <a:effectLst/>
                <a:latin typeface="Times New Roman" panose="02020603050405020304" pitchFamily="18" charset="0"/>
                <a:cs typeface="Times New Roman" panose="02020603050405020304" pitchFamily="18" charset="0"/>
              </a:rPr>
              <a:t>From plot we can find tha</a:t>
            </a:r>
            <a:r>
              <a:rPr lang="en-US" sz="1400" dirty="0">
                <a:solidFill>
                  <a:schemeClr val="accent2"/>
                </a:solidFill>
                <a:latin typeface="Times New Roman" panose="02020603050405020304" pitchFamily="18" charset="0"/>
                <a:cs typeface="Times New Roman" panose="02020603050405020304" pitchFamily="18" charset="0"/>
              </a:rPr>
              <a:t>t most of the apps that are developed are in Tools Genre.</a:t>
            </a:r>
          </a:p>
          <a:p>
            <a:pPr>
              <a:buClrTx/>
              <a:buFont typeface="Arial" panose="020B0604020202020204" pitchFamily="34" charset="0"/>
              <a:buChar char="•"/>
            </a:pPr>
            <a:r>
              <a:rPr lang="en-US" sz="1400" b="0" i="0" dirty="0">
                <a:solidFill>
                  <a:schemeClr val="accent2"/>
                </a:solidFill>
                <a:effectLst/>
                <a:latin typeface="Times New Roman" panose="02020603050405020304" pitchFamily="18" charset="0"/>
                <a:cs typeface="Times New Roman" panose="02020603050405020304" pitchFamily="18" charset="0"/>
              </a:rPr>
              <a:t>Also from above we can observe from above plot that least applications were developed under App Genre Entertainment, Music &amp; Video</a:t>
            </a:r>
            <a:endParaRPr lang="en-US" sz="1400" dirty="0">
              <a:solidFill>
                <a:schemeClr val="accent2"/>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sz="1400" b="0" i="0" dirty="0">
                <a:solidFill>
                  <a:schemeClr val="accent2"/>
                </a:solidFill>
                <a:effectLst/>
                <a:latin typeface="Times New Roman" panose="02020603050405020304" pitchFamily="18" charset="0"/>
                <a:cs typeface="Times New Roman" panose="02020603050405020304" pitchFamily="18" charset="0"/>
              </a:rPr>
              <a:t>Also top 5 Genres are Tools, Entertainment, Education, Medical and Business.</a:t>
            </a:r>
          </a:p>
          <a:p>
            <a:pPr marL="114300" indent="0">
              <a:buNone/>
            </a:pPr>
            <a:endParaRPr lang="en-US" sz="1400" b="0" i="0" dirty="0">
              <a:solidFill>
                <a:schemeClr val="accent2"/>
              </a:solidFill>
              <a:effectLst/>
              <a:latin typeface="Times New Roman" panose="02020603050405020304" pitchFamily="18" charset="0"/>
              <a:cs typeface="Times New Roman" panose="02020603050405020304" pitchFamily="18" charset="0"/>
            </a:endParaRPr>
          </a:p>
          <a:p>
            <a:pPr marL="114300" indent="0">
              <a:buNone/>
            </a:pPr>
            <a:endParaRPr lang="en-IN" sz="1400" dirty="0">
              <a:solidFill>
                <a:schemeClr val="accent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A6673757-6AC6-4685-9C97-08F189B3DF5A}"/>
              </a:ext>
            </a:extLst>
          </p:cNvPr>
          <p:cNvPicPr>
            <a:picLocks noChangeAspect="1"/>
          </p:cNvPicPr>
          <p:nvPr/>
        </p:nvPicPr>
        <p:blipFill>
          <a:blip r:embed="rId2"/>
          <a:stretch>
            <a:fillRect/>
          </a:stretch>
        </p:blipFill>
        <p:spPr>
          <a:xfrm>
            <a:off x="252000" y="1800000"/>
            <a:ext cx="8424406" cy="3134646"/>
          </a:xfrm>
          <a:prstGeom prst="rect">
            <a:avLst/>
          </a:prstGeom>
        </p:spPr>
      </p:pic>
    </p:spTree>
    <p:extLst>
      <p:ext uri="{BB962C8B-B14F-4D97-AF65-F5344CB8AC3E}">
        <p14:creationId xmlns:p14="http://schemas.microsoft.com/office/powerpoint/2010/main" xmlns="" val="2224123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AC3706-4127-4118-A408-6FA95F44000D}"/>
              </a:ext>
            </a:extLst>
          </p:cNvPr>
          <p:cNvSpPr>
            <a:spLocks noGrp="1"/>
          </p:cNvSpPr>
          <p:nvPr>
            <p:ph type="title"/>
          </p:nvPr>
        </p:nvSpPr>
        <p:spPr>
          <a:xfrm>
            <a:off x="311700" y="158675"/>
            <a:ext cx="8520600" cy="572700"/>
          </a:xfrm>
        </p:spPr>
        <p:txBody>
          <a:bodyPr/>
          <a:lstStyle/>
          <a:p>
            <a:r>
              <a:rPr lang="en-IN" dirty="0"/>
              <a:t>Data Analysis &amp; Visualization(Cont..)</a:t>
            </a:r>
          </a:p>
        </p:txBody>
      </p:sp>
      <p:sp>
        <p:nvSpPr>
          <p:cNvPr id="3" name="Text Placeholder 2">
            <a:extLst>
              <a:ext uri="{FF2B5EF4-FFF2-40B4-BE49-F238E27FC236}">
                <a16:creationId xmlns:a16="http://schemas.microsoft.com/office/drawing/2014/main" xmlns="" id="{819C2946-FA4C-4159-9F09-BFEE7D6C0D77}"/>
              </a:ext>
            </a:extLst>
          </p:cNvPr>
          <p:cNvSpPr>
            <a:spLocks noGrp="1"/>
          </p:cNvSpPr>
          <p:nvPr>
            <p:ph type="body" idx="1"/>
          </p:nvPr>
        </p:nvSpPr>
        <p:spPr>
          <a:xfrm>
            <a:off x="311700" y="863550"/>
            <a:ext cx="8520600" cy="3416400"/>
          </a:xfrm>
        </p:spPr>
        <p:txBody>
          <a:bodyPr/>
          <a:lstStyle/>
          <a:p>
            <a:pPr>
              <a:buClrTx/>
              <a:buFont typeface="Arial" panose="020B0604020202020204" pitchFamily="34" charset="0"/>
              <a:buChar char="•"/>
            </a:pPr>
            <a:r>
              <a:rPr lang="en-IN" sz="1400" dirty="0">
                <a:solidFill>
                  <a:schemeClr val="accent2"/>
                </a:solidFill>
                <a:latin typeface="Times New Roman" panose="02020603050405020304" pitchFamily="18" charset="0"/>
                <a:cs typeface="Times New Roman" panose="02020603050405020304" pitchFamily="18" charset="0"/>
              </a:rPr>
              <a:t>From the bar plot we can observe that users are installing most apps which can be used by everyone</a:t>
            </a:r>
          </a:p>
          <a:p>
            <a:pPr>
              <a:buClrTx/>
              <a:buFont typeface="Arial" panose="020B0604020202020204" pitchFamily="34" charset="0"/>
              <a:buChar char="•"/>
            </a:pPr>
            <a:r>
              <a:rPr lang="en-IN" sz="1400" dirty="0">
                <a:solidFill>
                  <a:schemeClr val="accent2"/>
                </a:solidFill>
                <a:latin typeface="Times New Roman" panose="02020603050405020304" pitchFamily="18" charset="0"/>
                <a:cs typeface="Times New Roman" panose="02020603050405020304" pitchFamily="18" charset="0"/>
              </a:rPr>
              <a:t>We can also observe that there no apps installed which have content rating 18+</a:t>
            </a:r>
          </a:p>
        </p:txBody>
      </p:sp>
      <p:pic>
        <p:nvPicPr>
          <p:cNvPr id="5" name="Picture 4">
            <a:extLst>
              <a:ext uri="{FF2B5EF4-FFF2-40B4-BE49-F238E27FC236}">
                <a16:creationId xmlns:a16="http://schemas.microsoft.com/office/drawing/2014/main" xmlns="" id="{A8A5E627-F684-43DD-8A4C-9957C6ECE4BC}"/>
              </a:ext>
            </a:extLst>
          </p:cNvPr>
          <p:cNvPicPr>
            <a:picLocks noChangeAspect="1"/>
          </p:cNvPicPr>
          <p:nvPr/>
        </p:nvPicPr>
        <p:blipFill>
          <a:blip r:embed="rId2"/>
          <a:stretch>
            <a:fillRect/>
          </a:stretch>
        </p:blipFill>
        <p:spPr>
          <a:xfrm>
            <a:off x="645457" y="1695046"/>
            <a:ext cx="7030891" cy="2873829"/>
          </a:xfrm>
          <a:prstGeom prst="rect">
            <a:avLst/>
          </a:prstGeom>
        </p:spPr>
      </p:pic>
    </p:spTree>
    <p:extLst>
      <p:ext uri="{BB962C8B-B14F-4D97-AF65-F5344CB8AC3E}">
        <p14:creationId xmlns:p14="http://schemas.microsoft.com/office/powerpoint/2010/main" xmlns="" val="3328459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342DCD-2923-45FD-915E-B496307CDD44}"/>
              </a:ext>
            </a:extLst>
          </p:cNvPr>
          <p:cNvSpPr>
            <a:spLocks noGrp="1"/>
          </p:cNvSpPr>
          <p:nvPr>
            <p:ph type="title"/>
          </p:nvPr>
        </p:nvSpPr>
        <p:spPr>
          <a:xfrm>
            <a:off x="311700" y="288275"/>
            <a:ext cx="8520600" cy="572700"/>
          </a:xfrm>
        </p:spPr>
        <p:txBody>
          <a:bodyPr/>
          <a:lstStyle/>
          <a:p>
            <a:r>
              <a:rPr lang="en-IN" dirty="0"/>
              <a:t>Data Analysis &amp; Visualization(Cont..)</a:t>
            </a:r>
          </a:p>
        </p:txBody>
      </p:sp>
      <p:sp>
        <p:nvSpPr>
          <p:cNvPr id="3" name="Text Placeholder 2">
            <a:extLst>
              <a:ext uri="{FF2B5EF4-FFF2-40B4-BE49-F238E27FC236}">
                <a16:creationId xmlns:a16="http://schemas.microsoft.com/office/drawing/2014/main" xmlns="" id="{1721CB90-8396-4413-9F7C-2CB65F1F7797}"/>
              </a:ext>
            </a:extLst>
          </p:cNvPr>
          <p:cNvSpPr>
            <a:spLocks noGrp="1"/>
          </p:cNvSpPr>
          <p:nvPr>
            <p:ph type="body" idx="1"/>
          </p:nvPr>
        </p:nvSpPr>
        <p:spPr>
          <a:xfrm>
            <a:off x="311700" y="1052583"/>
            <a:ext cx="8520600" cy="3665414"/>
          </a:xfrm>
        </p:spPr>
        <p:txBody>
          <a:bodyPr/>
          <a:lstStyle/>
          <a:p>
            <a:pPr>
              <a:buClrTx/>
              <a:buFont typeface="Arial" panose="020B0604020202020204" pitchFamily="34" charset="0"/>
              <a:buChar char="•"/>
            </a:pPr>
            <a:r>
              <a:rPr lang="en-IN" sz="1400" dirty="0">
                <a:solidFill>
                  <a:schemeClr val="accent2"/>
                </a:solidFill>
                <a:latin typeface="Times New Roman" panose="02020603050405020304" pitchFamily="18" charset="0"/>
                <a:cs typeface="Times New Roman" panose="02020603050405020304" pitchFamily="18" charset="0"/>
              </a:rPr>
              <a:t>From this chart we can observe that most of the apps present in the play store are free to download</a:t>
            </a:r>
          </a:p>
          <a:p>
            <a:pPr marL="114300" indent="0">
              <a:buClrTx/>
              <a:buNone/>
            </a:pPr>
            <a:r>
              <a:rPr lang="en-IN" sz="1400" dirty="0">
                <a:solidFill>
                  <a:schemeClr val="accent2"/>
                </a:solidFill>
                <a:latin typeface="Times New Roman" panose="02020603050405020304" pitchFamily="18" charset="0"/>
                <a:cs typeface="Times New Roman" panose="02020603050405020304" pitchFamily="18" charset="0"/>
              </a:rPr>
              <a:t>       There very less no of apps which are paid</a:t>
            </a:r>
          </a:p>
        </p:txBody>
      </p:sp>
      <p:pic>
        <p:nvPicPr>
          <p:cNvPr id="5" name="Picture 4">
            <a:extLst>
              <a:ext uri="{FF2B5EF4-FFF2-40B4-BE49-F238E27FC236}">
                <a16:creationId xmlns:a16="http://schemas.microsoft.com/office/drawing/2014/main" xmlns="" id="{EB835296-8ABE-4E5B-A19B-5E73A683367F}"/>
              </a:ext>
            </a:extLst>
          </p:cNvPr>
          <p:cNvPicPr>
            <a:picLocks noChangeAspect="1"/>
          </p:cNvPicPr>
          <p:nvPr/>
        </p:nvPicPr>
        <p:blipFill>
          <a:blip r:embed="rId2"/>
          <a:stretch>
            <a:fillRect/>
          </a:stretch>
        </p:blipFill>
        <p:spPr>
          <a:xfrm>
            <a:off x="1279861" y="1728906"/>
            <a:ext cx="5001365" cy="3188875"/>
          </a:xfrm>
          <a:prstGeom prst="rect">
            <a:avLst/>
          </a:prstGeom>
        </p:spPr>
      </p:pic>
    </p:spTree>
    <p:extLst>
      <p:ext uri="{BB962C8B-B14F-4D97-AF65-F5344CB8AC3E}">
        <p14:creationId xmlns:p14="http://schemas.microsoft.com/office/powerpoint/2010/main" xmlns="" val="2538936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15F208-DC43-4CEC-A7B4-E704D9C3332A}"/>
              </a:ext>
            </a:extLst>
          </p:cNvPr>
          <p:cNvSpPr>
            <a:spLocks noGrp="1"/>
          </p:cNvSpPr>
          <p:nvPr>
            <p:ph type="title"/>
          </p:nvPr>
        </p:nvSpPr>
        <p:spPr>
          <a:xfrm>
            <a:off x="311700" y="106927"/>
            <a:ext cx="8520600" cy="572700"/>
          </a:xfrm>
        </p:spPr>
        <p:txBody>
          <a:bodyPr/>
          <a:lstStyle/>
          <a:p>
            <a:r>
              <a:rPr lang="en-IN" dirty="0"/>
              <a:t>Data Analysis &amp; Visualization(Cont..)</a:t>
            </a:r>
          </a:p>
        </p:txBody>
      </p:sp>
      <p:sp>
        <p:nvSpPr>
          <p:cNvPr id="3" name="Text Placeholder 2">
            <a:extLst>
              <a:ext uri="{FF2B5EF4-FFF2-40B4-BE49-F238E27FC236}">
                <a16:creationId xmlns:a16="http://schemas.microsoft.com/office/drawing/2014/main" xmlns="" id="{60AD7539-88DE-4455-BA5F-AAC7E49D17D8}"/>
              </a:ext>
            </a:extLst>
          </p:cNvPr>
          <p:cNvSpPr>
            <a:spLocks noGrp="1"/>
          </p:cNvSpPr>
          <p:nvPr>
            <p:ph type="body" idx="1"/>
          </p:nvPr>
        </p:nvSpPr>
        <p:spPr>
          <a:xfrm>
            <a:off x="347951" y="863550"/>
            <a:ext cx="8520600" cy="3416400"/>
          </a:xfrm>
        </p:spPr>
        <p:txBody>
          <a:bodyPr/>
          <a:lstStyle/>
          <a:p>
            <a:pPr>
              <a:buClrTx/>
              <a:buFont typeface="Arial" panose="020B0604020202020204" pitchFamily="34" charset="0"/>
              <a:buChar char="•"/>
            </a:pPr>
            <a:r>
              <a:rPr lang="en-IN" sz="1400" dirty="0">
                <a:solidFill>
                  <a:schemeClr val="accent2"/>
                </a:solidFill>
                <a:latin typeface="Times New Roman" panose="02020603050405020304" pitchFamily="18" charset="0"/>
                <a:cs typeface="Times New Roman" panose="02020603050405020304" pitchFamily="18" charset="0"/>
              </a:rPr>
              <a:t>From this we can understand that the no ratings are increasing with every year</a:t>
            </a:r>
          </a:p>
        </p:txBody>
      </p:sp>
      <p:pic>
        <p:nvPicPr>
          <p:cNvPr id="5" name="Picture 4">
            <a:extLst>
              <a:ext uri="{FF2B5EF4-FFF2-40B4-BE49-F238E27FC236}">
                <a16:creationId xmlns:a16="http://schemas.microsoft.com/office/drawing/2014/main" xmlns="" id="{92E179F8-06B4-4EB2-9613-965EFFB1FAA0}"/>
              </a:ext>
            </a:extLst>
          </p:cNvPr>
          <p:cNvPicPr>
            <a:picLocks noChangeAspect="1"/>
          </p:cNvPicPr>
          <p:nvPr/>
        </p:nvPicPr>
        <p:blipFill>
          <a:blip r:embed="rId2"/>
          <a:stretch>
            <a:fillRect/>
          </a:stretch>
        </p:blipFill>
        <p:spPr>
          <a:xfrm>
            <a:off x="201954" y="1778615"/>
            <a:ext cx="8448098" cy="2685258"/>
          </a:xfrm>
          <a:prstGeom prst="rect">
            <a:avLst/>
          </a:prstGeom>
        </p:spPr>
      </p:pic>
    </p:spTree>
    <p:extLst>
      <p:ext uri="{BB962C8B-B14F-4D97-AF65-F5344CB8AC3E}">
        <p14:creationId xmlns:p14="http://schemas.microsoft.com/office/powerpoint/2010/main" xmlns="" val="2295330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CE057A-60B4-4BB8-A4DF-2B94161CA092}"/>
              </a:ext>
            </a:extLst>
          </p:cNvPr>
          <p:cNvSpPr>
            <a:spLocks noGrp="1"/>
          </p:cNvSpPr>
          <p:nvPr>
            <p:ph type="title"/>
          </p:nvPr>
        </p:nvSpPr>
        <p:spPr>
          <a:xfrm>
            <a:off x="311700" y="106927"/>
            <a:ext cx="8520600" cy="572700"/>
          </a:xfrm>
        </p:spPr>
        <p:txBody>
          <a:bodyPr/>
          <a:lstStyle/>
          <a:p>
            <a:r>
              <a:rPr lang="en-IN" dirty="0"/>
              <a:t>Data Analysis &amp; Visualization(Cont..)</a:t>
            </a:r>
          </a:p>
        </p:txBody>
      </p:sp>
      <p:sp>
        <p:nvSpPr>
          <p:cNvPr id="3" name="Text Placeholder 2">
            <a:extLst>
              <a:ext uri="{FF2B5EF4-FFF2-40B4-BE49-F238E27FC236}">
                <a16:creationId xmlns:a16="http://schemas.microsoft.com/office/drawing/2014/main" xmlns="" id="{7F313795-D186-49BA-AAD2-B50DB8334615}"/>
              </a:ext>
            </a:extLst>
          </p:cNvPr>
          <p:cNvSpPr>
            <a:spLocks noGrp="1"/>
          </p:cNvSpPr>
          <p:nvPr>
            <p:ph type="body" idx="1"/>
          </p:nvPr>
        </p:nvSpPr>
        <p:spPr>
          <a:xfrm>
            <a:off x="311700" y="863550"/>
            <a:ext cx="8520600" cy="3416400"/>
          </a:xfrm>
        </p:spPr>
        <p:txBody>
          <a:bodyPr/>
          <a:lstStyle/>
          <a:p>
            <a:pPr>
              <a:buClrTx/>
              <a:buFont typeface="Arial" panose="020B0604020202020204" pitchFamily="34" charset="0"/>
              <a:buChar char="•"/>
            </a:pPr>
            <a:r>
              <a:rPr lang="en-US" sz="1400" b="0" i="0" dirty="0">
                <a:solidFill>
                  <a:schemeClr val="accent2"/>
                </a:solidFill>
                <a:effectLst/>
                <a:latin typeface="Times New Roman" panose="02020603050405020304" pitchFamily="18" charset="0"/>
                <a:cs typeface="Times New Roman" panose="02020603050405020304" pitchFamily="18" charset="0"/>
              </a:rPr>
              <a:t>From this graph from matplotlib and seaborn we can conclude that rating is increasing in a proportionate manner with the last updated time. So from this we can be sure that with the latest update the reviewers are giving better rating.</a:t>
            </a:r>
          </a:p>
          <a:p>
            <a:pPr marL="114300" indent="0">
              <a:buNone/>
            </a:pP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430BC89-506C-4986-825A-6CB556877D8C}"/>
              </a:ext>
            </a:extLst>
          </p:cNvPr>
          <p:cNvPicPr>
            <a:picLocks noChangeAspect="1"/>
          </p:cNvPicPr>
          <p:nvPr/>
        </p:nvPicPr>
        <p:blipFill>
          <a:blip r:embed="rId2"/>
          <a:stretch>
            <a:fillRect/>
          </a:stretch>
        </p:blipFill>
        <p:spPr>
          <a:xfrm>
            <a:off x="411593" y="2013217"/>
            <a:ext cx="7728217" cy="2696545"/>
          </a:xfrm>
          <a:prstGeom prst="rect">
            <a:avLst/>
          </a:prstGeom>
        </p:spPr>
      </p:pic>
    </p:spTree>
    <p:extLst>
      <p:ext uri="{BB962C8B-B14F-4D97-AF65-F5344CB8AC3E}">
        <p14:creationId xmlns:p14="http://schemas.microsoft.com/office/powerpoint/2010/main" xmlns="" val="1708503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EE79E-DD53-4451-B9BC-FB93CE7DE927}"/>
              </a:ext>
            </a:extLst>
          </p:cNvPr>
          <p:cNvSpPr>
            <a:spLocks noGrp="1"/>
          </p:cNvSpPr>
          <p:nvPr>
            <p:ph type="title"/>
          </p:nvPr>
        </p:nvSpPr>
        <p:spPr>
          <a:xfrm>
            <a:off x="311700" y="141757"/>
            <a:ext cx="8520600" cy="572700"/>
          </a:xfrm>
        </p:spPr>
        <p:txBody>
          <a:bodyPr/>
          <a:lstStyle/>
          <a:p>
            <a:r>
              <a:rPr lang="en-IN" dirty="0"/>
              <a:t>Data Analysis &amp; Visualization(Cont..)</a:t>
            </a:r>
          </a:p>
        </p:txBody>
      </p:sp>
      <p:sp>
        <p:nvSpPr>
          <p:cNvPr id="3" name="Text Placeholder 2">
            <a:extLst>
              <a:ext uri="{FF2B5EF4-FFF2-40B4-BE49-F238E27FC236}">
                <a16:creationId xmlns:a16="http://schemas.microsoft.com/office/drawing/2014/main" xmlns="" id="{5FAC7517-FA1A-44A5-98ED-F9C7BA8CD6A1}"/>
              </a:ext>
            </a:extLst>
          </p:cNvPr>
          <p:cNvSpPr>
            <a:spLocks noGrp="1"/>
          </p:cNvSpPr>
          <p:nvPr>
            <p:ph type="body" idx="1"/>
          </p:nvPr>
        </p:nvSpPr>
        <p:spPr>
          <a:xfrm>
            <a:off x="311700" y="921954"/>
            <a:ext cx="8520600" cy="3416400"/>
          </a:xfrm>
        </p:spPr>
        <p:txBody>
          <a:bodyPr/>
          <a:lstStyle/>
          <a:p>
            <a:pPr>
              <a:buClrTx/>
              <a:buFont typeface="Arial" panose="020B0604020202020204" pitchFamily="34" charset="0"/>
              <a:buChar char="•"/>
            </a:pPr>
            <a:r>
              <a:rPr lang="en-US" sz="1400" b="0" i="0" dirty="0">
                <a:solidFill>
                  <a:schemeClr val="accent2"/>
                </a:solidFill>
                <a:effectLst/>
                <a:latin typeface="Times New Roman" panose="02020603050405020304" pitchFamily="18" charset="0"/>
                <a:cs typeface="Times New Roman" panose="02020603050405020304" pitchFamily="18" charset="0"/>
              </a:rPr>
              <a:t>From the graph using plotly we can conclude that the Free Apps has got more rating in terms of number of number of rating. From this we can also see that users of free App are way higher then those users of  paid App.</a:t>
            </a:r>
          </a:p>
          <a:p>
            <a:endParaRPr lang="en-US" sz="1400" b="0" i="0" dirty="0">
              <a:solidFill>
                <a:schemeClr val="accent2"/>
              </a:solidFill>
              <a:effectLst/>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xmlns="" id="{D1095B20-FD95-43AF-A8D2-78A633947D77}"/>
              </a:ext>
            </a:extLst>
          </p:cNvPr>
          <p:cNvPicPr>
            <a:picLocks noChangeAspect="1"/>
          </p:cNvPicPr>
          <p:nvPr/>
        </p:nvPicPr>
        <p:blipFill>
          <a:blip r:embed="rId2"/>
          <a:stretch>
            <a:fillRect/>
          </a:stretch>
        </p:blipFill>
        <p:spPr>
          <a:xfrm>
            <a:off x="311700" y="1900837"/>
            <a:ext cx="8008684" cy="3242663"/>
          </a:xfrm>
          <a:prstGeom prst="rect">
            <a:avLst/>
          </a:prstGeom>
        </p:spPr>
      </p:pic>
    </p:spTree>
    <p:extLst>
      <p:ext uri="{BB962C8B-B14F-4D97-AF65-F5344CB8AC3E}">
        <p14:creationId xmlns:p14="http://schemas.microsoft.com/office/powerpoint/2010/main" xmlns="" val="1448816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E1C68D-AF53-424E-801C-2C04FB44A0A2}"/>
              </a:ext>
            </a:extLst>
          </p:cNvPr>
          <p:cNvSpPr>
            <a:spLocks noGrp="1"/>
          </p:cNvSpPr>
          <p:nvPr>
            <p:ph type="title"/>
          </p:nvPr>
        </p:nvSpPr>
        <p:spPr>
          <a:xfrm>
            <a:off x="250228" y="160194"/>
            <a:ext cx="8520600" cy="572700"/>
          </a:xfrm>
        </p:spPr>
        <p:txBody>
          <a:bodyPr/>
          <a:lstStyle/>
          <a:p>
            <a:r>
              <a:rPr lang="en-IN" dirty="0"/>
              <a:t>Data Analysis &amp; Visualization(Cont..)</a:t>
            </a:r>
          </a:p>
        </p:txBody>
      </p:sp>
      <p:sp>
        <p:nvSpPr>
          <p:cNvPr id="3" name="Text Placeholder 2">
            <a:extLst>
              <a:ext uri="{FF2B5EF4-FFF2-40B4-BE49-F238E27FC236}">
                <a16:creationId xmlns:a16="http://schemas.microsoft.com/office/drawing/2014/main" xmlns="" id="{BEA1B15C-93E8-4A60-B5DA-905FC40679A6}"/>
              </a:ext>
            </a:extLst>
          </p:cNvPr>
          <p:cNvSpPr>
            <a:spLocks noGrp="1"/>
          </p:cNvSpPr>
          <p:nvPr>
            <p:ph type="body" idx="1"/>
          </p:nvPr>
        </p:nvSpPr>
        <p:spPr>
          <a:xfrm>
            <a:off x="250228" y="929638"/>
            <a:ext cx="8520600" cy="3416400"/>
          </a:xfrm>
        </p:spPr>
        <p:txBody>
          <a:bodyPr/>
          <a:lstStyle/>
          <a:p>
            <a:pPr>
              <a:buClrTx/>
              <a:buFont typeface="Arial" panose="020B0604020202020204" pitchFamily="34" charset="0"/>
              <a:buChar char="•"/>
            </a:pPr>
            <a:r>
              <a:rPr lang="en-US" sz="1400" b="0" i="0" dirty="0">
                <a:solidFill>
                  <a:schemeClr val="accent2"/>
                </a:solidFill>
                <a:effectLst/>
                <a:latin typeface="Times New Roman" panose="02020603050405020304" pitchFamily="18" charset="0"/>
                <a:cs typeface="Times New Roman" panose="02020603050405020304" pitchFamily="18" charset="0"/>
              </a:rPr>
              <a:t>It can be seen that maximum number of sentiment subjectivity lies between 0.4 to 0.7. From this we can conclude that maximum number of users give reviews to the applications, according to their experience.</a:t>
            </a:r>
          </a:p>
          <a:p>
            <a:endParaRPr lang="en-IN" dirty="0"/>
          </a:p>
        </p:txBody>
      </p:sp>
      <p:pic>
        <p:nvPicPr>
          <p:cNvPr id="5" name="Picture 4">
            <a:extLst>
              <a:ext uri="{FF2B5EF4-FFF2-40B4-BE49-F238E27FC236}">
                <a16:creationId xmlns:a16="http://schemas.microsoft.com/office/drawing/2014/main" xmlns="" id="{31D23C9C-04CC-4EDF-A2E4-E2A9DD8DA089}"/>
              </a:ext>
            </a:extLst>
          </p:cNvPr>
          <p:cNvPicPr>
            <a:picLocks noChangeAspect="1"/>
          </p:cNvPicPr>
          <p:nvPr/>
        </p:nvPicPr>
        <p:blipFill>
          <a:blip r:embed="rId2"/>
          <a:stretch>
            <a:fillRect/>
          </a:stretch>
        </p:blipFill>
        <p:spPr>
          <a:xfrm>
            <a:off x="0" y="1582911"/>
            <a:ext cx="8770828" cy="3208294"/>
          </a:xfrm>
          <a:prstGeom prst="rect">
            <a:avLst/>
          </a:prstGeom>
        </p:spPr>
      </p:pic>
    </p:spTree>
    <p:extLst>
      <p:ext uri="{BB962C8B-B14F-4D97-AF65-F5344CB8AC3E}">
        <p14:creationId xmlns:p14="http://schemas.microsoft.com/office/powerpoint/2010/main" xmlns="" val="447612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36B8CF-4634-40B1-A16F-63D0D5539AEF}"/>
              </a:ext>
            </a:extLst>
          </p:cNvPr>
          <p:cNvSpPr>
            <a:spLocks noGrp="1"/>
          </p:cNvSpPr>
          <p:nvPr>
            <p:ph type="title"/>
          </p:nvPr>
        </p:nvSpPr>
        <p:spPr>
          <a:xfrm>
            <a:off x="311700" y="227664"/>
            <a:ext cx="8520600" cy="572700"/>
          </a:xfrm>
        </p:spPr>
        <p:txBody>
          <a:bodyPr/>
          <a:lstStyle/>
          <a:p>
            <a:r>
              <a:rPr lang="en-IN" dirty="0"/>
              <a:t>Data Analysis &amp; Visualization(Cont..)</a:t>
            </a:r>
          </a:p>
        </p:txBody>
      </p:sp>
      <p:sp>
        <p:nvSpPr>
          <p:cNvPr id="3" name="Text Placeholder 2">
            <a:extLst>
              <a:ext uri="{FF2B5EF4-FFF2-40B4-BE49-F238E27FC236}">
                <a16:creationId xmlns:a16="http://schemas.microsoft.com/office/drawing/2014/main" xmlns="" id="{756DB103-DFC6-47A0-9D14-C9CB1740E3ED}"/>
              </a:ext>
            </a:extLst>
          </p:cNvPr>
          <p:cNvSpPr>
            <a:spLocks noGrp="1"/>
          </p:cNvSpPr>
          <p:nvPr>
            <p:ph type="body" idx="1"/>
          </p:nvPr>
        </p:nvSpPr>
        <p:spPr>
          <a:xfrm>
            <a:off x="311700" y="937322"/>
            <a:ext cx="8520600" cy="3416400"/>
          </a:xfrm>
        </p:spPr>
        <p:txBody>
          <a:bodyPr/>
          <a:lstStyle/>
          <a:p>
            <a:pPr>
              <a:buClrTx/>
              <a:buFont typeface="Arial" panose="020B0604020202020204" pitchFamily="34" charset="0"/>
              <a:buChar char="•"/>
            </a:pPr>
            <a:r>
              <a:rPr lang="en-US" sz="1400" b="0" i="0" dirty="0">
                <a:solidFill>
                  <a:schemeClr val="accent2"/>
                </a:solidFill>
                <a:effectLst/>
                <a:latin typeface="Times New Roman" panose="02020603050405020304" pitchFamily="18" charset="0"/>
                <a:cs typeface="Times New Roman" panose="02020603050405020304" pitchFamily="18" charset="0"/>
              </a:rPr>
              <a:t>From the above line plot we can conclude that with increase in sentiment polarity ,the sentiment polarity for the paid app is higher than the sentiment polarity for free app. This means people has more sentiment towards paid App than free App.</a:t>
            </a:r>
          </a:p>
          <a:p>
            <a:endParaRPr lang="en-IN" dirty="0"/>
          </a:p>
        </p:txBody>
      </p:sp>
      <p:pic>
        <p:nvPicPr>
          <p:cNvPr id="5" name="Picture 4">
            <a:extLst>
              <a:ext uri="{FF2B5EF4-FFF2-40B4-BE49-F238E27FC236}">
                <a16:creationId xmlns:a16="http://schemas.microsoft.com/office/drawing/2014/main" xmlns="" id="{87670F6E-6E5F-4937-85FE-3E01AF6B25F0}"/>
              </a:ext>
            </a:extLst>
          </p:cNvPr>
          <p:cNvPicPr>
            <a:picLocks noChangeAspect="1"/>
          </p:cNvPicPr>
          <p:nvPr/>
        </p:nvPicPr>
        <p:blipFill>
          <a:blip r:embed="rId2"/>
          <a:stretch>
            <a:fillRect/>
          </a:stretch>
        </p:blipFill>
        <p:spPr>
          <a:xfrm>
            <a:off x="311700" y="1964275"/>
            <a:ext cx="8232482" cy="2841777"/>
          </a:xfrm>
          <a:prstGeom prst="rect">
            <a:avLst/>
          </a:prstGeom>
        </p:spPr>
      </p:pic>
    </p:spTree>
    <p:extLst>
      <p:ext uri="{BB962C8B-B14F-4D97-AF65-F5344CB8AC3E}">
        <p14:creationId xmlns:p14="http://schemas.microsoft.com/office/powerpoint/2010/main" xmlns="" val="369816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1721206" cy="5416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5" name="TextBox 4">
            <a:extLst>
              <a:ext uri="{FF2B5EF4-FFF2-40B4-BE49-F238E27FC236}">
                <a16:creationId xmlns:a16="http://schemas.microsoft.com/office/drawing/2014/main" xmlns="" id="{8708BFE8-CE50-45F2-BB95-84D56239B382}"/>
              </a:ext>
            </a:extLst>
          </p:cNvPr>
          <p:cNvSpPr txBox="1"/>
          <p:nvPr/>
        </p:nvSpPr>
        <p:spPr>
          <a:xfrm>
            <a:off x="676506" y="780346"/>
            <a:ext cx="1865972" cy="523220"/>
          </a:xfrm>
          <a:prstGeom prst="rect">
            <a:avLst/>
          </a:prstGeom>
          <a:noFill/>
        </p:spPr>
        <p:txBody>
          <a:bodyPr wrap="square" rtlCol="0">
            <a:spAutoFit/>
          </a:bodyPr>
          <a:lstStyle/>
          <a:p>
            <a:r>
              <a:rPr lang="en-US" sz="2800" b="1" dirty="0">
                <a:solidFill>
                  <a:schemeClr val="tx1"/>
                </a:solidFill>
              </a:rPr>
              <a:t>Contents</a:t>
            </a:r>
            <a:endParaRPr lang="en-IN" sz="2800" b="1" dirty="0">
              <a:solidFill>
                <a:schemeClr val="tx1"/>
              </a:solidFill>
            </a:endParaRPr>
          </a:p>
        </p:txBody>
      </p:sp>
      <p:sp>
        <p:nvSpPr>
          <p:cNvPr id="8" name="TextBox 7">
            <a:extLst>
              <a:ext uri="{FF2B5EF4-FFF2-40B4-BE49-F238E27FC236}">
                <a16:creationId xmlns:a16="http://schemas.microsoft.com/office/drawing/2014/main" xmlns="" id="{C9AF8763-53DF-479E-BC6F-E3CF99FAECC4}"/>
              </a:ext>
            </a:extLst>
          </p:cNvPr>
          <p:cNvSpPr txBox="1"/>
          <p:nvPr/>
        </p:nvSpPr>
        <p:spPr>
          <a:xfrm>
            <a:off x="708200" y="1494411"/>
            <a:ext cx="3852649" cy="3170099"/>
          </a:xfrm>
          <a:prstGeom prst="rect">
            <a:avLst/>
          </a:prstGeom>
          <a:noFill/>
        </p:spPr>
        <p:txBody>
          <a:bodyPr wrap="square" rtlCol="0">
            <a:spAutoFit/>
          </a:bodyPr>
          <a:lstStyle/>
          <a:p>
            <a:pPr marL="457200" indent="-457200" algn="l">
              <a:buFont typeface="+mj-lt"/>
              <a:buAutoNum type="arabicPeriod"/>
            </a:pPr>
            <a:r>
              <a:rPr lang="en-US" sz="2000" dirty="0">
                <a:solidFill>
                  <a:schemeClr val="bg1"/>
                </a:solidFill>
                <a:latin typeface="+mj-lt"/>
              </a:rPr>
              <a:t>Introduction</a:t>
            </a:r>
          </a:p>
          <a:p>
            <a:pPr marL="457200" indent="-457200" algn="l">
              <a:buFont typeface="+mj-lt"/>
              <a:buAutoNum type="arabicPeriod"/>
            </a:pPr>
            <a:r>
              <a:rPr lang="en-US" sz="2000" dirty="0">
                <a:solidFill>
                  <a:schemeClr val="bg1"/>
                </a:solidFill>
              </a:rPr>
              <a:t>Objective</a:t>
            </a:r>
          </a:p>
          <a:p>
            <a:pPr marL="457200" indent="-457200" algn="l">
              <a:buFont typeface="+mj-lt"/>
              <a:buAutoNum type="arabicPeriod"/>
            </a:pPr>
            <a:r>
              <a:rPr lang="en-US" sz="2000" dirty="0">
                <a:solidFill>
                  <a:schemeClr val="bg1"/>
                </a:solidFill>
                <a:latin typeface="+mj-lt"/>
              </a:rPr>
              <a:t>Problem Statement</a:t>
            </a:r>
          </a:p>
          <a:p>
            <a:pPr marL="457200" indent="-457200" algn="l">
              <a:buFont typeface="+mj-lt"/>
              <a:buAutoNum type="arabicPeriod"/>
            </a:pPr>
            <a:r>
              <a:rPr lang="en-US" sz="2000" b="0" i="0" dirty="0">
                <a:solidFill>
                  <a:schemeClr val="bg1"/>
                </a:solidFill>
                <a:effectLst/>
                <a:latin typeface="+mj-lt"/>
              </a:rPr>
              <a:t>Desc</a:t>
            </a:r>
            <a:r>
              <a:rPr lang="en-US" sz="2000" dirty="0">
                <a:solidFill>
                  <a:schemeClr val="bg1"/>
                </a:solidFill>
                <a:latin typeface="+mj-lt"/>
              </a:rPr>
              <a:t>ription of</a:t>
            </a:r>
            <a:r>
              <a:rPr lang="en-US" sz="2000" b="0" i="0" dirty="0">
                <a:solidFill>
                  <a:schemeClr val="bg1"/>
                </a:solidFill>
                <a:effectLst/>
                <a:latin typeface="+mj-lt"/>
              </a:rPr>
              <a:t> data</a:t>
            </a:r>
          </a:p>
          <a:p>
            <a:pPr marL="457200" indent="-457200" algn="l">
              <a:buFont typeface="+mj-lt"/>
              <a:buAutoNum type="arabicPeriod"/>
            </a:pPr>
            <a:r>
              <a:rPr lang="en-US" sz="2000" dirty="0">
                <a:solidFill>
                  <a:schemeClr val="bg1"/>
                </a:solidFill>
                <a:latin typeface="+mj-lt"/>
              </a:rPr>
              <a:t>C</a:t>
            </a:r>
            <a:r>
              <a:rPr lang="en-US" sz="2000" b="0" i="0" dirty="0">
                <a:solidFill>
                  <a:schemeClr val="bg1"/>
                </a:solidFill>
                <a:effectLst/>
                <a:latin typeface="+mj-lt"/>
              </a:rPr>
              <a:t>leaning the data</a:t>
            </a:r>
          </a:p>
          <a:p>
            <a:pPr marL="457200" indent="-457200" algn="l">
              <a:buFont typeface="+mj-lt"/>
              <a:buAutoNum type="arabicPeriod"/>
            </a:pPr>
            <a:r>
              <a:rPr lang="en-US" sz="2000" dirty="0">
                <a:solidFill>
                  <a:schemeClr val="bg1"/>
                </a:solidFill>
                <a:latin typeface="+mj-lt"/>
              </a:rPr>
              <a:t>E</a:t>
            </a:r>
            <a:r>
              <a:rPr lang="en-US" sz="2000" b="0" i="0" dirty="0">
                <a:solidFill>
                  <a:schemeClr val="bg1"/>
                </a:solidFill>
                <a:effectLst/>
                <a:latin typeface="+mj-lt"/>
              </a:rPr>
              <a:t>xploratory analysis and visualizations</a:t>
            </a:r>
          </a:p>
          <a:p>
            <a:pPr marL="457200" indent="-457200" algn="l">
              <a:buFont typeface="+mj-lt"/>
              <a:buAutoNum type="arabicPeriod"/>
            </a:pPr>
            <a:r>
              <a:rPr lang="en-US" sz="2000" dirty="0">
                <a:solidFill>
                  <a:schemeClr val="bg1"/>
                </a:solidFill>
                <a:latin typeface="+mj-lt"/>
              </a:rPr>
              <a:t>Sentiment analysis</a:t>
            </a:r>
            <a:endParaRPr lang="en-US" sz="2000" b="0" i="0" dirty="0">
              <a:solidFill>
                <a:schemeClr val="bg1"/>
              </a:solidFill>
              <a:effectLst/>
              <a:latin typeface="+mj-lt"/>
            </a:endParaRPr>
          </a:p>
          <a:p>
            <a:pPr marL="457200" indent="-457200" algn="l">
              <a:buFont typeface="+mj-lt"/>
              <a:buAutoNum type="arabicPeriod"/>
            </a:pPr>
            <a:r>
              <a:rPr lang="en-US" sz="2000" b="0" i="0" dirty="0">
                <a:solidFill>
                  <a:schemeClr val="bg1"/>
                </a:solidFill>
                <a:effectLst/>
                <a:latin typeface="+mj-lt"/>
              </a:rPr>
              <a:t>conclusion</a:t>
            </a:r>
          </a:p>
          <a:p>
            <a:endParaRPr lang="en-IN" sz="2000" dirty="0"/>
          </a:p>
        </p:txBody>
      </p:sp>
      <p:sp>
        <p:nvSpPr>
          <p:cNvPr id="9" name="TextBox 8">
            <a:extLst>
              <a:ext uri="{FF2B5EF4-FFF2-40B4-BE49-F238E27FC236}">
                <a16:creationId xmlns:a16="http://schemas.microsoft.com/office/drawing/2014/main" xmlns="" id="{D58C1B8B-47F4-4BCB-B165-F7D22EE128DF}"/>
              </a:ext>
            </a:extLst>
          </p:cNvPr>
          <p:cNvSpPr txBox="1"/>
          <p:nvPr/>
        </p:nvSpPr>
        <p:spPr>
          <a:xfrm>
            <a:off x="6307873" y="1277547"/>
            <a:ext cx="2319454" cy="307777"/>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xmlns="" id="{B3E233A1-ACB8-403E-B12E-2E1338CF7263}"/>
              </a:ext>
            </a:extLst>
          </p:cNvPr>
          <p:cNvSpPr txBox="1"/>
          <p:nvPr/>
        </p:nvSpPr>
        <p:spPr>
          <a:xfrm>
            <a:off x="5215053" y="3490332"/>
            <a:ext cx="2319454" cy="307777"/>
          </a:xfrm>
          <a:prstGeom prst="rect">
            <a:avLst/>
          </a:prstGeom>
          <a:noFill/>
        </p:spPr>
        <p:txBody>
          <a:bodyPr wrap="square" rtlCol="0">
            <a:spAutoFit/>
          </a:bodyPr>
          <a:lstStyle/>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DDD218-73C8-4B15-90F8-01A37B8F1EFE}"/>
              </a:ext>
            </a:extLst>
          </p:cNvPr>
          <p:cNvSpPr>
            <a:spLocks noGrp="1"/>
          </p:cNvSpPr>
          <p:nvPr>
            <p:ph type="title"/>
          </p:nvPr>
        </p:nvSpPr>
        <p:spPr>
          <a:xfrm>
            <a:off x="311700" y="158675"/>
            <a:ext cx="8520600" cy="572700"/>
          </a:xfrm>
        </p:spPr>
        <p:txBody>
          <a:bodyPr/>
          <a:lstStyle/>
          <a:p>
            <a:r>
              <a:rPr lang="en-IN" dirty="0"/>
              <a:t>Data Analysis &amp; Visualization(Cont..)</a:t>
            </a:r>
          </a:p>
        </p:txBody>
      </p:sp>
      <p:sp>
        <p:nvSpPr>
          <p:cNvPr id="3" name="Text Placeholder 2">
            <a:extLst>
              <a:ext uri="{FF2B5EF4-FFF2-40B4-BE49-F238E27FC236}">
                <a16:creationId xmlns:a16="http://schemas.microsoft.com/office/drawing/2014/main" xmlns="" id="{A01D2AA3-0E3A-4568-859A-60A6170F89C2}"/>
              </a:ext>
            </a:extLst>
          </p:cNvPr>
          <p:cNvSpPr>
            <a:spLocks noGrp="1"/>
          </p:cNvSpPr>
          <p:nvPr>
            <p:ph type="body" idx="1"/>
          </p:nvPr>
        </p:nvSpPr>
        <p:spPr>
          <a:xfrm>
            <a:off x="311700" y="863550"/>
            <a:ext cx="8520600" cy="3416400"/>
          </a:xfrm>
        </p:spPr>
        <p:txBody>
          <a:bodyPr/>
          <a:lstStyle/>
          <a:p>
            <a:pPr>
              <a:buClrTx/>
              <a:buFont typeface="Arial" panose="020B0604020202020204" pitchFamily="34" charset="0"/>
              <a:buChar char="•"/>
            </a:pPr>
            <a:r>
              <a:rPr lang="en-US" sz="1400" b="0" i="0" dirty="0">
                <a:solidFill>
                  <a:schemeClr val="accent2"/>
                </a:solidFill>
                <a:effectLst/>
                <a:latin typeface="Times New Roman" panose="02020603050405020304" pitchFamily="18" charset="0"/>
                <a:cs typeface="Times New Roman" panose="02020603050405020304" pitchFamily="18" charset="0"/>
              </a:rPr>
              <a:t>From this pie Chart we can conclude that most of the sentiment reviews given by the user are positives with 63.625%. But also there is a negative sentiment percentage of 24.976% which is higher than the one with the neutral sentiments with 11.399%. This means app developers needs to convert more negative sentiments to neutral or positive sentiments with their Hard work</a:t>
            </a:r>
            <a:endParaRPr lang="en-IN" sz="1400" dirty="0">
              <a:solidFill>
                <a:schemeClr val="accent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9E0DE6D-A209-4CED-B75E-F1D2321D0C05}"/>
              </a:ext>
            </a:extLst>
          </p:cNvPr>
          <p:cNvPicPr>
            <a:picLocks noChangeAspect="1"/>
          </p:cNvPicPr>
          <p:nvPr/>
        </p:nvPicPr>
        <p:blipFill>
          <a:blip r:embed="rId2"/>
          <a:stretch>
            <a:fillRect/>
          </a:stretch>
        </p:blipFill>
        <p:spPr>
          <a:xfrm>
            <a:off x="1129552" y="2148404"/>
            <a:ext cx="6177963" cy="2995096"/>
          </a:xfrm>
          <a:prstGeom prst="rect">
            <a:avLst/>
          </a:prstGeom>
        </p:spPr>
      </p:pic>
    </p:spTree>
    <p:extLst>
      <p:ext uri="{BB962C8B-B14F-4D97-AF65-F5344CB8AC3E}">
        <p14:creationId xmlns:p14="http://schemas.microsoft.com/office/powerpoint/2010/main" xmlns="" val="2092460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6A3BE4-D6AE-4858-8CC9-BE336EBC56DF}"/>
              </a:ext>
            </a:extLst>
          </p:cNvPr>
          <p:cNvSpPr>
            <a:spLocks noGrp="1"/>
          </p:cNvSpPr>
          <p:nvPr>
            <p:ph type="title"/>
          </p:nvPr>
        </p:nvSpPr>
        <p:spPr>
          <a:xfrm>
            <a:off x="311700" y="194026"/>
            <a:ext cx="8520600" cy="572700"/>
          </a:xfrm>
        </p:spPr>
        <p:txBody>
          <a:bodyPr/>
          <a:lstStyle/>
          <a:p>
            <a:r>
              <a:rPr lang="en-IN" dirty="0"/>
              <a:t>Data Analysis &amp; Visualization(Cont..)</a:t>
            </a:r>
          </a:p>
        </p:txBody>
      </p:sp>
      <p:sp>
        <p:nvSpPr>
          <p:cNvPr id="3" name="Text Placeholder 2">
            <a:extLst>
              <a:ext uri="{FF2B5EF4-FFF2-40B4-BE49-F238E27FC236}">
                <a16:creationId xmlns:a16="http://schemas.microsoft.com/office/drawing/2014/main" xmlns="" id="{C2822328-4504-49DA-82CC-F994267817B7}"/>
              </a:ext>
            </a:extLst>
          </p:cNvPr>
          <p:cNvSpPr>
            <a:spLocks noGrp="1"/>
          </p:cNvSpPr>
          <p:nvPr>
            <p:ph type="body" idx="1"/>
          </p:nvPr>
        </p:nvSpPr>
        <p:spPr>
          <a:xfrm>
            <a:off x="311700" y="960374"/>
            <a:ext cx="8520600" cy="3416400"/>
          </a:xfrm>
        </p:spPr>
        <p:txBody>
          <a:bodyPr/>
          <a:lstStyle/>
          <a:p>
            <a:pPr>
              <a:buClrTx/>
              <a:buFont typeface="Arial" panose="020B0604020202020204" pitchFamily="34" charset="0"/>
              <a:buChar char="•"/>
            </a:pPr>
            <a:r>
              <a:rPr lang="en-US" sz="1400" b="0" i="0" dirty="0">
                <a:solidFill>
                  <a:schemeClr val="accent2"/>
                </a:solidFill>
                <a:effectLst/>
                <a:latin typeface="Times New Roman" panose="02020603050405020304" pitchFamily="18" charset="0"/>
                <a:cs typeface="Times New Roman" panose="02020603050405020304" pitchFamily="18" charset="0"/>
              </a:rPr>
              <a:t>Most negative sentiments from the top translated app category has been received by GAME CATEGORY THIS shows that even if GAME app has the highest translated reviews but in positive sentiment it is low.</a:t>
            </a:r>
          </a:p>
          <a:p>
            <a:endParaRPr lang="en-IN" dirty="0"/>
          </a:p>
        </p:txBody>
      </p:sp>
      <p:pic>
        <p:nvPicPr>
          <p:cNvPr id="4" name="Picture 3">
            <a:extLst>
              <a:ext uri="{FF2B5EF4-FFF2-40B4-BE49-F238E27FC236}">
                <a16:creationId xmlns:a16="http://schemas.microsoft.com/office/drawing/2014/main" xmlns="" id="{0B85737E-E1BF-40E7-8A59-F6CE542DC1E0}"/>
              </a:ext>
            </a:extLst>
          </p:cNvPr>
          <p:cNvPicPr>
            <a:picLocks noChangeAspect="1"/>
          </p:cNvPicPr>
          <p:nvPr/>
        </p:nvPicPr>
        <p:blipFill>
          <a:blip r:embed="rId2"/>
          <a:stretch>
            <a:fillRect/>
          </a:stretch>
        </p:blipFill>
        <p:spPr>
          <a:xfrm>
            <a:off x="1547090" y="1769523"/>
            <a:ext cx="5158474" cy="2741004"/>
          </a:xfrm>
          <a:prstGeom prst="rect">
            <a:avLst/>
          </a:prstGeom>
        </p:spPr>
      </p:pic>
    </p:spTree>
    <p:extLst>
      <p:ext uri="{BB962C8B-B14F-4D97-AF65-F5344CB8AC3E}">
        <p14:creationId xmlns:p14="http://schemas.microsoft.com/office/powerpoint/2010/main" xmlns="" val="4168853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xmlns="" val="3828335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xmlns="" val="3489465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xmlns="" val="2519845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xmlns="" val="4292949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xmlns="" val="2201908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xmlns="" id="{7C9DCAE2-FD33-4CC6-A2E5-4B93E439A039}"/>
              </a:ext>
            </a:extLst>
          </p:cNvPr>
          <p:cNvSpPr txBox="1"/>
          <p:nvPr/>
        </p:nvSpPr>
        <p:spPr>
          <a:xfrm>
            <a:off x="929268" y="721112"/>
            <a:ext cx="2059259" cy="523220"/>
          </a:xfrm>
          <a:prstGeom prst="rect">
            <a:avLst/>
          </a:prstGeom>
          <a:noFill/>
        </p:spPr>
        <p:txBody>
          <a:bodyPr wrap="square" rtlCol="0">
            <a:spAutoFit/>
          </a:bodyPr>
          <a:lstStyle/>
          <a:p>
            <a:r>
              <a:rPr lang="en-US" sz="2800" dirty="0">
                <a:solidFill>
                  <a:schemeClr val="tx1"/>
                </a:solidFill>
              </a:rPr>
              <a:t>Introduction</a:t>
            </a:r>
            <a:endParaRPr lang="en-IN" sz="2800" dirty="0">
              <a:solidFill>
                <a:schemeClr val="tx1"/>
              </a:solidFill>
            </a:endParaRPr>
          </a:p>
        </p:txBody>
      </p:sp>
      <p:sp>
        <p:nvSpPr>
          <p:cNvPr id="6" name="TextBox 5">
            <a:extLst>
              <a:ext uri="{FF2B5EF4-FFF2-40B4-BE49-F238E27FC236}">
                <a16:creationId xmlns:a16="http://schemas.microsoft.com/office/drawing/2014/main" xmlns="" id="{13620749-8078-4B31-81E3-688EFAC9D362}"/>
              </a:ext>
            </a:extLst>
          </p:cNvPr>
          <p:cNvSpPr txBox="1"/>
          <p:nvPr/>
        </p:nvSpPr>
        <p:spPr>
          <a:xfrm>
            <a:off x="929268" y="1359691"/>
            <a:ext cx="7315200" cy="4524315"/>
          </a:xfrm>
          <a:prstGeom prst="rect">
            <a:avLst/>
          </a:prstGeom>
          <a:noFill/>
        </p:spPr>
        <p:txBody>
          <a:bodyPr wrap="square" rtlCol="0">
            <a:spAutoFit/>
          </a:bodyPr>
          <a:lstStyle/>
          <a:p>
            <a:pPr marL="285750" indent="-285750">
              <a:buFont typeface="Arial" panose="020B0604020202020204" pitchFamily="34" charset="0"/>
              <a:buChar char="•"/>
            </a:pPr>
            <a:r>
              <a:rPr lang="en-US" sz="1800" b="0" strike="noStrike" spc="-1" dirty="0">
                <a:solidFill>
                  <a:srgbClr val="000000"/>
                </a:solidFill>
                <a:latin typeface="Times New Roman" panose="02020603050405020304" pitchFamily="18" charset="0"/>
                <a:cs typeface="Times New Roman" panose="02020603050405020304" pitchFamily="18" charset="0"/>
              </a:rPr>
              <a:t>Android is the most popular operating system in the world, with over 3 billion active users spanning over 190 countries.</a:t>
            </a:r>
          </a:p>
          <a:p>
            <a:pPr marL="285750" indent="-285750">
              <a:buFont typeface="Arial" panose="020B0604020202020204" pitchFamily="34" charset="0"/>
              <a:buChar char="•"/>
            </a:pPr>
            <a:r>
              <a:rPr lang="en-US" sz="1800" strike="noStrike" spc="-1" dirty="0">
                <a:solidFill>
                  <a:srgbClr val="000000"/>
                </a:solidFill>
                <a:latin typeface="Times New Roman" panose="02020603050405020304" pitchFamily="18" charset="0"/>
                <a:cs typeface="Times New Roman" panose="02020603050405020304" pitchFamily="18" charset="0"/>
              </a:rPr>
              <a:t>Google Play was launched on March 6, 2012, bringing together Android Market marking a shift in Google's digital distribution strategy .</a:t>
            </a:r>
            <a:endParaRPr lang="en-US" sz="1800" b="0" i="0" dirty="0">
              <a:solidFill>
                <a:srgbClr val="21212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dirty="0">
                <a:solidFill>
                  <a:srgbClr val="212121"/>
                </a:solidFill>
                <a:effectLst/>
                <a:latin typeface="Times New Roman" panose="02020603050405020304" pitchFamily="18" charset="0"/>
                <a:cs typeface="Times New Roman" panose="02020603050405020304" pitchFamily="18" charset="0"/>
              </a:rPr>
              <a:t>Lots of designers and developers work on it to make an app successful on the Play Store.</a:t>
            </a:r>
          </a:p>
          <a:p>
            <a:pPr marL="285750" indent="-285750">
              <a:buFont typeface="Arial" panose="020B0604020202020204" pitchFamily="34" charset="0"/>
              <a:buChar char="•"/>
            </a:pPr>
            <a:r>
              <a:rPr lang="en-US" sz="1800" b="0" strike="noStrike" spc="-1" dirty="0">
                <a:solidFill>
                  <a:srgbClr val="000000"/>
                </a:solidFill>
                <a:latin typeface="Times New Roman" panose="02020603050405020304" pitchFamily="18" charset="0"/>
                <a:cs typeface="Times New Roman" panose="02020603050405020304" pitchFamily="18" charset="0"/>
              </a:rPr>
              <a:t>There are more than 5 million apps found on Google Play Store.</a:t>
            </a:r>
          </a:p>
          <a:p>
            <a:pPr marL="285750" indent="-285750">
              <a:buFont typeface="Arial" panose="020B0604020202020204" pitchFamily="34" charset="0"/>
              <a:buChar char="•"/>
            </a:pPr>
            <a:endParaRPr lang="en-US" sz="1800" b="0" strike="noStrike" spc="-1"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b="0" strike="noStrike" spc="-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800" b="0" i="0" dirty="0">
              <a:solidFill>
                <a:srgbClr val="21212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800" b="0" i="0" dirty="0">
              <a:solidFill>
                <a:srgbClr val="212121"/>
              </a:solidFill>
              <a:effectLst/>
              <a:latin typeface="Arial" panose="020B0604020202020204" pitchFamily="34" charset="0"/>
              <a:cs typeface="Arial" panose="020B0604020202020204" pitchFamily="34" charset="0"/>
            </a:endParaRPr>
          </a:p>
          <a:p>
            <a:endParaRPr lang="en-US" sz="1800" dirty="0">
              <a:solidFill>
                <a:srgbClr val="212121"/>
              </a:solidFill>
              <a:latin typeface="Arial" panose="020B0604020202020204" pitchFamily="34" charset="0"/>
              <a:cs typeface="Arial" panose="020B0604020202020204" pitchFamily="34" charset="0"/>
            </a:endParaRPr>
          </a:p>
          <a:p>
            <a:r>
              <a:rPr lang="en-US" sz="1800" b="0" i="0" dirty="0">
                <a:solidFill>
                  <a:srgbClr val="212121"/>
                </a:solidFill>
                <a:effectLst/>
                <a:latin typeface="Arial" panose="020B0604020202020204" pitchFamily="34" charset="0"/>
                <a:cs typeface="Arial" panose="020B0604020202020204" pitchFamily="34" charset="0"/>
              </a:rPr>
              <a:t> </a:t>
            </a:r>
          </a:p>
          <a:p>
            <a:r>
              <a:rPr lang="en-US" sz="1800" dirty="0">
                <a:solidFill>
                  <a:srgbClr val="212121"/>
                </a:solidFill>
                <a:latin typeface="Arial" panose="020B0604020202020204" pitchFamily="34" charset="0"/>
                <a:cs typeface="Arial" panose="020B0604020202020204" pitchFamily="34" charset="0"/>
              </a:rPr>
              <a:t>	</a:t>
            </a:r>
            <a:endParaRPr lang="en-US" sz="1800" b="0" i="0" dirty="0">
              <a:solidFill>
                <a:srgbClr val="212121"/>
              </a:solidFill>
              <a:effectLst/>
              <a:latin typeface="Arial" panose="020B0604020202020204" pitchFamily="34" charset="0"/>
              <a:cs typeface="Arial" panose="020B0604020202020204" pitchFamily="34" charset="0"/>
            </a:endParaRPr>
          </a:p>
          <a:p>
            <a:r>
              <a:rPr lang="en-US" sz="1800" dirty="0">
                <a:solidFill>
                  <a:srgbClr val="212121"/>
                </a:solidFill>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r>
              <a:rPr lang="en-US" sz="1800" spc="-1"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46018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xmlns="" id="{7C9DCAE2-FD33-4CC6-A2E5-4B93E439A039}"/>
              </a:ext>
            </a:extLst>
          </p:cNvPr>
          <p:cNvSpPr txBox="1"/>
          <p:nvPr/>
        </p:nvSpPr>
        <p:spPr>
          <a:xfrm>
            <a:off x="748795" y="672986"/>
            <a:ext cx="1992352" cy="523220"/>
          </a:xfrm>
          <a:prstGeom prst="rect">
            <a:avLst/>
          </a:prstGeom>
          <a:noFill/>
        </p:spPr>
        <p:txBody>
          <a:bodyPr wrap="square" rtlCol="0">
            <a:spAutoFit/>
          </a:bodyPr>
          <a:lstStyle/>
          <a:p>
            <a:r>
              <a:rPr lang="en-US" sz="2800" dirty="0">
                <a:solidFill>
                  <a:schemeClr val="tx1"/>
                </a:solidFill>
              </a:rPr>
              <a:t>Objective</a:t>
            </a:r>
            <a:endParaRPr lang="en-IN" sz="2800" dirty="0">
              <a:solidFill>
                <a:schemeClr val="tx1"/>
              </a:solidFill>
            </a:endParaRPr>
          </a:p>
        </p:txBody>
      </p:sp>
      <p:sp>
        <p:nvSpPr>
          <p:cNvPr id="6" name="TextBox 5">
            <a:extLst>
              <a:ext uri="{FF2B5EF4-FFF2-40B4-BE49-F238E27FC236}">
                <a16:creationId xmlns:a16="http://schemas.microsoft.com/office/drawing/2014/main" xmlns="" id="{13620749-8078-4B31-81E3-688EFAC9D362}"/>
              </a:ext>
            </a:extLst>
          </p:cNvPr>
          <p:cNvSpPr txBox="1"/>
          <p:nvPr/>
        </p:nvSpPr>
        <p:spPr>
          <a:xfrm>
            <a:off x="929268" y="1531582"/>
            <a:ext cx="7315200" cy="2862322"/>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solidFill>
                  <a:srgbClr val="212121"/>
                </a:solidFill>
                <a:effectLst/>
                <a:latin typeface="Roboto" panose="02000000000000000000" pitchFamily="2" charset="0"/>
              </a:rPr>
              <a:t>The main objective of this  Project is to gather  and understand customer demands better and help </a:t>
            </a:r>
            <a:r>
              <a:rPr lang="en-US" sz="1800" dirty="0">
                <a:solidFill>
                  <a:srgbClr val="212121"/>
                </a:solidFill>
                <a:latin typeface="Roboto" panose="02000000000000000000" pitchFamily="2" charset="0"/>
              </a:rPr>
              <a:t> </a:t>
            </a:r>
            <a:r>
              <a:rPr lang="en-US" sz="1800" b="0" i="0" dirty="0">
                <a:solidFill>
                  <a:srgbClr val="212121"/>
                </a:solidFill>
                <a:effectLst/>
                <a:latin typeface="Roboto" panose="02000000000000000000" pitchFamily="2" charset="0"/>
              </a:rPr>
              <a:t>developers to make their Apps better and popular on the Play Store</a:t>
            </a:r>
          </a:p>
          <a:p>
            <a:endParaRPr lang="en-US" sz="1800" dirty="0">
              <a:solidFill>
                <a:srgbClr val="212121"/>
              </a:solidFill>
              <a:latin typeface="Arial" panose="020B0604020202020204" pitchFamily="34" charset="0"/>
              <a:cs typeface="Arial" panose="020B0604020202020204" pitchFamily="34" charset="0"/>
            </a:endParaRPr>
          </a:p>
          <a:p>
            <a:endParaRPr lang="en-US" sz="1800" dirty="0">
              <a:solidFill>
                <a:srgbClr val="212121"/>
              </a:solidFill>
              <a:latin typeface="Arial" panose="020B0604020202020204" pitchFamily="34" charset="0"/>
              <a:cs typeface="Arial" panose="020B0604020202020204" pitchFamily="34" charset="0"/>
            </a:endParaRPr>
          </a:p>
          <a:p>
            <a:endParaRPr lang="en-US" sz="1800" dirty="0">
              <a:solidFill>
                <a:srgbClr val="212121"/>
              </a:solidFill>
              <a:latin typeface="Arial" panose="020B0604020202020204" pitchFamily="34" charset="0"/>
              <a:cs typeface="Arial" panose="020B0604020202020204" pitchFamily="34" charset="0"/>
            </a:endParaRPr>
          </a:p>
          <a:p>
            <a:r>
              <a:rPr lang="en-US" sz="1800" b="0" i="0" dirty="0">
                <a:solidFill>
                  <a:srgbClr val="212121"/>
                </a:solidFill>
                <a:effectLst/>
                <a:latin typeface="Arial" panose="020B0604020202020204" pitchFamily="34" charset="0"/>
                <a:cs typeface="Arial" panose="020B0604020202020204" pitchFamily="34" charset="0"/>
              </a:rPr>
              <a:t> </a:t>
            </a:r>
          </a:p>
          <a:p>
            <a:r>
              <a:rPr lang="en-US" sz="1800" dirty="0">
                <a:solidFill>
                  <a:srgbClr val="212121"/>
                </a:solidFill>
                <a:latin typeface="Arial" panose="020B0604020202020204" pitchFamily="34" charset="0"/>
                <a:cs typeface="Arial" panose="020B0604020202020204" pitchFamily="34" charset="0"/>
              </a:rPr>
              <a:t>	</a:t>
            </a:r>
            <a:endParaRPr lang="en-US" sz="1800" b="0" i="0" dirty="0">
              <a:solidFill>
                <a:srgbClr val="212121"/>
              </a:solidFill>
              <a:effectLst/>
              <a:latin typeface="Arial" panose="020B0604020202020204" pitchFamily="34" charset="0"/>
              <a:cs typeface="Arial" panose="020B0604020202020204" pitchFamily="34" charset="0"/>
            </a:endParaRPr>
          </a:p>
          <a:p>
            <a:r>
              <a:rPr lang="en-US" sz="1800" dirty="0">
                <a:solidFill>
                  <a:srgbClr val="212121"/>
                </a:solidFill>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263136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033156-03E8-446B-9C96-5CC1769CBD27}"/>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xmlns="" id="{F2CE4052-6DE7-4B90-B1D4-BDA30970F2D7}"/>
              </a:ext>
            </a:extLst>
          </p:cNvPr>
          <p:cNvSpPr>
            <a:spLocks noGrp="1"/>
          </p:cNvSpPr>
          <p:nvPr>
            <p:ph type="body" idx="1"/>
          </p:nvPr>
        </p:nvSpPr>
        <p:spPr/>
        <p:txBody>
          <a:bodyPr/>
          <a:lstStyle/>
          <a:p>
            <a:pPr marL="114300" indent="0">
              <a:buNone/>
            </a:pPr>
            <a:r>
              <a:rPr lang="en-IN" dirty="0">
                <a:solidFill>
                  <a:schemeClr val="accent2"/>
                </a:solidFill>
                <a:latin typeface="Times New Roman" panose="02020603050405020304" pitchFamily="18" charset="0"/>
                <a:cs typeface="Times New Roman" panose="02020603050405020304" pitchFamily="18" charset="0"/>
              </a:rPr>
              <a:t>1.What are the top categories on Play Store?</a:t>
            </a:r>
          </a:p>
          <a:p>
            <a:pPr marL="114300" indent="0">
              <a:buNone/>
            </a:pPr>
            <a:r>
              <a:rPr lang="en-IN" dirty="0">
                <a:solidFill>
                  <a:schemeClr val="accent2"/>
                </a:solidFill>
                <a:latin typeface="Times New Roman" panose="02020603050405020304" pitchFamily="18" charset="0"/>
                <a:cs typeface="Times New Roman" panose="02020603050405020304" pitchFamily="18" charset="0"/>
              </a:rPr>
              <a:t>2.Are majority of the apps Paid or Free?</a:t>
            </a:r>
          </a:p>
          <a:p>
            <a:pPr marL="114300" indent="0">
              <a:buNone/>
            </a:pPr>
            <a:r>
              <a:rPr lang="en-IN" b="0" strike="noStrike" spc="-1" dirty="0">
                <a:solidFill>
                  <a:schemeClr val="accent2"/>
                </a:solidFill>
                <a:latin typeface="Times New Roman" panose="02020603050405020304" pitchFamily="18" charset="0"/>
                <a:cs typeface="Times New Roman" panose="02020603050405020304" pitchFamily="18" charset="0"/>
              </a:rPr>
              <a:t>3.</a:t>
            </a:r>
            <a:r>
              <a:rPr lang="en-US" b="0" strike="noStrike" spc="-1" dirty="0">
                <a:solidFill>
                  <a:srgbClr val="000000"/>
                </a:solidFill>
                <a:latin typeface="Times New Roman" panose="02020603050405020304" pitchFamily="18" charset="0"/>
                <a:cs typeface="Times New Roman" panose="02020603050405020304" pitchFamily="18" charset="0"/>
              </a:rPr>
              <a:t>How rating is important for an application?</a:t>
            </a:r>
            <a:endParaRPr lang="en-IN" spc="-1" dirty="0">
              <a:latin typeface="Times New Roman" panose="02020603050405020304" pitchFamily="18" charset="0"/>
              <a:cs typeface="Times New Roman" panose="02020603050405020304" pitchFamily="18" charset="0"/>
            </a:endParaRPr>
          </a:p>
          <a:p>
            <a:pPr marL="114300" indent="0">
              <a:buNone/>
            </a:pPr>
            <a:r>
              <a:rPr lang="en-IN" b="0" strike="noStrike" spc="-1" dirty="0">
                <a:solidFill>
                  <a:srgbClr val="000000"/>
                </a:solidFill>
                <a:latin typeface="Times New Roman" panose="02020603050405020304" pitchFamily="18" charset="0"/>
                <a:cs typeface="Times New Roman" panose="02020603050405020304" pitchFamily="18" charset="0"/>
              </a:rPr>
              <a:t>4.</a:t>
            </a:r>
            <a:r>
              <a:rPr lang="en-US" b="0" strike="noStrike" spc="-1" dirty="0">
                <a:solidFill>
                  <a:srgbClr val="000000"/>
                </a:solidFill>
                <a:latin typeface="Times New Roman" panose="02020603050405020304" pitchFamily="18" charset="0"/>
                <a:cs typeface="Times New Roman" panose="02020603050405020304" pitchFamily="18" charset="0"/>
              </a:rPr>
              <a:t>Which categories from the audience should the app be based on?</a:t>
            </a:r>
            <a:endParaRPr lang="en-IN" spc="-1" dirty="0">
              <a:latin typeface="Times New Roman" panose="02020603050405020304" pitchFamily="18" charset="0"/>
              <a:cs typeface="Times New Roman" panose="02020603050405020304" pitchFamily="18" charset="0"/>
            </a:endParaRPr>
          </a:p>
          <a:p>
            <a:pPr marL="114300" indent="0">
              <a:buNone/>
            </a:pPr>
            <a:r>
              <a:rPr lang="en-US" b="0" strike="noStrike" spc="-1" dirty="0">
                <a:solidFill>
                  <a:srgbClr val="000000"/>
                </a:solidFill>
                <a:latin typeface="Times New Roman" panose="02020603050405020304" pitchFamily="18" charset="0"/>
                <a:cs typeface="Times New Roman" panose="02020603050405020304" pitchFamily="18" charset="0"/>
              </a:rPr>
              <a:t>5.Which category has the most no. of installations?</a:t>
            </a:r>
          </a:p>
          <a:p>
            <a:pPr marL="114300" indent="0">
              <a:buNone/>
            </a:pPr>
            <a:r>
              <a:rPr lang="en-IN" b="0" strike="noStrike" spc="-1" dirty="0">
                <a:solidFill>
                  <a:srgbClr val="000000"/>
                </a:solidFill>
                <a:latin typeface="Times New Roman" panose="02020603050405020304" pitchFamily="18" charset="0"/>
                <a:cs typeface="Times New Roman" panose="02020603050405020304" pitchFamily="18" charset="0"/>
              </a:rPr>
              <a:t>6.</a:t>
            </a:r>
            <a:r>
              <a:rPr lang="en-US" b="0" strike="noStrike" spc="-1" dirty="0">
                <a:solidFill>
                  <a:srgbClr val="000000"/>
                </a:solidFill>
                <a:latin typeface="Times New Roman" panose="02020603050405020304" pitchFamily="18" charset="0"/>
                <a:cs typeface="Times New Roman" panose="02020603050405020304" pitchFamily="18" charset="0"/>
              </a:rPr>
              <a:t>How does the count of apps varies by Genres?</a:t>
            </a:r>
            <a:endParaRPr lang="en-IN" spc="-1" dirty="0">
              <a:latin typeface="Times New Roman" panose="02020603050405020304" pitchFamily="18" charset="0"/>
              <a:cs typeface="Times New Roman" panose="02020603050405020304" pitchFamily="18" charset="0"/>
            </a:endParaRPr>
          </a:p>
          <a:p>
            <a:pPr marL="114300" indent="0">
              <a:buNone/>
            </a:pPr>
            <a:r>
              <a:rPr lang="en-IN" b="0" strike="noStrike" spc="-1" dirty="0">
                <a:solidFill>
                  <a:srgbClr val="000000"/>
                </a:solidFill>
                <a:latin typeface="Times New Roman" panose="02020603050405020304" pitchFamily="18" charset="0"/>
                <a:cs typeface="Times New Roman" panose="02020603050405020304" pitchFamily="18" charset="0"/>
              </a:rPr>
              <a:t>7.</a:t>
            </a:r>
            <a:r>
              <a:rPr lang="en-US" b="0" strike="noStrike" spc="-1" dirty="0">
                <a:solidFill>
                  <a:srgbClr val="000000"/>
                </a:solidFill>
                <a:latin typeface="Times New Roman" panose="02020603050405020304" pitchFamily="18" charset="0"/>
                <a:cs typeface="Times New Roman" panose="02020603050405020304" pitchFamily="18" charset="0"/>
              </a:rPr>
              <a:t>How does the last update has an effect on the rating?</a:t>
            </a:r>
            <a:endParaRPr lang="en-IN" spc="-1" dirty="0">
              <a:latin typeface="Times New Roman" panose="02020603050405020304" pitchFamily="18" charset="0"/>
              <a:cs typeface="Times New Roman" panose="02020603050405020304" pitchFamily="18" charset="0"/>
            </a:endParaRPr>
          </a:p>
          <a:p>
            <a:pPr marL="114300" indent="0">
              <a:buNone/>
            </a:pPr>
            <a:r>
              <a:rPr lang="en-IN" b="0" strike="noStrike" spc="-1" dirty="0">
                <a:solidFill>
                  <a:srgbClr val="000000"/>
                </a:solidFill>
                <a:latin typeface="Times New Roman" panose="02020603050405020304" pitchFamily="18" charset="0"/>
                <a:cs typeface="Times New Roman" panose="02020603050405020304" pitchFamily="18" charset="0"/>
              </a:rPr>
              <a:t>8.</a:t>
            </a:r>
            <a:r>
              <a:rPr lang="en-US" b="0" strike="noStrike" spc="-1" dirty="0">
                <a:solidFill>
                  <a:srgbClr val="000000"/>
                </a:solidFill>
                <a:latin typeface="Times New Roman" panose="02020603050405020304" pitchFamily="18" charset="0"/>
                <a:cs typeface="Times New Roman" panose="02020603050405020304" pitchFamily="18" charset="0"/>
              </a:rPr>
              <a:t>How are ratings affected when the app is a paid one?</a:t>
            </a:r>
          </a:p>
          <a:p>
            <a:pPr marL="114300" indent="0">
              <a:buNone/>
            </a:pPr>
            <a:r>
              <a:rPr lang="en-US" spc="-1" dirty="0">
                <a:solidFill>
                  <a:srgbClr val="000000"/>
                </a:solidFill>
                <a:latin typeface="Times New Roman" panose="02020603050405020304" pitchFamily="18" charset="0"/>
                <a:cs typeface="Times New Roman" panose="02020603050405020304" pitchFamily="18" charset="0"/>
              </a:rPr>
              <a:t>9.How are reviews and ratings co-related?</a:t>
            </a:r>
          </a:p>
          <a:p>
            <a:pPr marL="114300" indent="0">
              <a:buNone/>
            </a:pPr>
            <a:r>
              <a:rPr lang="en-US" spc="-1" dirty="0">
                <a:solidFill>
                  <a:srgbClr val="000000"/>
                </a:solidFill>
                <a:latin typeface="Times New Roman" panose="02020603050405020304" pitchFamily="18" charset="0"/>
                <a:cs typeface="Times New Roman" panose="02020603050405020304" pitchFamily="18" charset="0"/>
              </a:rPr>
              <a:t>10.What is Sentiment Subjectivity</a:t>
            </a:r>
          </a:p>
          <a:p>
            <a:pPr marL="114300" indent="0">
              <a:buNone/>
            </a:pPr>
            <a:endParaRPr lang="en-IN" b="0" strike="noStrike" spc="-1" dirty="0">
              <a:latin typeface="Times New Roman" panose="02020603050405020304" pitchFamily="18" charset="0"/>
              <a:cs typeface="Times New Roman" panose="02020603050405020304" pitchFamily="18" charset="0"/>
            </a:endParaRPr>
          </a:p>
          <a:p>
            <a:pPr marL="114300" indent="0">
              <a:buNone/>
            </a:pPr>
            <a:endParaRPr lang="en-IN" dirty="0">
              <a:solidFill>
                <a:schemeClr val="accent2"/>
              </a:solidFill>
            </a:endParaRPr>
          </a:p>
        </p:txBody>
      </p:sp>
    </p:spTree>
    <p:extLst>
      <p:ext uri="{BB962C8B-B14F-4D97-AF65-F5344CB8AC3E}">
        <p14:creationId xmlns:p14="http://schemas.microsoft.com/office/powerpoint/2010/main" xmlns="" val="117268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96EE32-28E2-4E28-BC5B-7D83209199A7}"/>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xmlns="" id="{1A91621C-F9C3-4ED2-9A5C-ADEEDB7BE0DD}"/>
              </a:ext>
            </a:extLst>
          </p:cNvPr>
          <p:cNvSpPr>
            <a:spLocks noGrp="1"/>
          </p:cNvSpPr>
          <p:nvPr>
            <p:ph type="body" idx="1"/>
          </p:nvPr>
        </p:nvSpPr>
        <p:spPr/>
        <p:txBody>
          <a:bodyPr/>
          <a:lstStyle/>
          <a:p>
            <a:pPr marL="114300" indent="0">
              <a:buNone/>
            </a:pPr>
            <a:r>
              <a:rPr lang="en-IN" dirty="0">
                <a:solidFill>
                  <a:schemeClr val="accent2"/>
                </a:solidFill>
              </a:rPr>
              <a:t>11.How Subjectivity and Polarity proportional to each other?</a:t>
            </a:r>
          </a:p>
          <a:p>
            <a:pPr marL="114300" indent="0">
              <a:buNone/>
            </a:pPr>
            <a:r>
              <a:rPr lang="en-IN" dirty="0">
                <a:solidFill>
                  <a:schemeClr val="accent2"/>
                </a:solidFill>
              </a:rPr>
              <a:t>12.What  is the percentage of review sentiments?</a:t>
            </a:r>
          </a:p>
          <a:p>
            <a:pPr marL="114300" indent="0">
              <a:buNone/>
            </a:pPr>
            <a:r>
              <a:rPr lang="en-IN" dirty="0">
                <a:solidFill>
                  <a:schemeClr val="accent2"/>
                </a:solidFill>
              </a:rPr>
              <a:t>13.How is sentiment polarity varying for paid and free apps?</a:t>
            </a:r>
          </a:p>
        </p:txBody>
      </p:sp>
    </p:spTree>
    <p:extLst>
      <p:ext uri="{BB962C8B-B14F-4D97-AF65-F5344CB8AC3E}">
        <p14:creationId xmlns:p14="http://schemas.microsoft.com/office/powerpoint/2010/main" xmlns="" val="244261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E9C35D-00F1-46D6-A1BC-CA33465DD2F5}"/>
              </a:ext>
            </a:extLst>
          </p:cNvPr>
          <p:cNvSpPr>
            <a:spLocks noGrp="1"/>
          </p:cNvSpPr>
          <p:nvPr>
            <p:ph type="title"/>
          </p:nvPr>
        </p:nvSpPr>
        <p:spPr/>
        <p:txBody>
          <a:bodyPr/>
          <a:lstStyle/>
          <a:p>
            <a:r>
              <a:rPr lang="en-IN" dirty="0"/>
              <a:t>Description of Dataset</a:t>
            </a:r>
          </a:p>
        </p:txBody>
      </p:sp>
      <p:sp>
        <p:nvSpPr>
          <p:cNvPr id="3" name="Text Placeholder 2">
            <a:extLst>
              <a:ext uri="{FF2B5EF4-FFF2-40B4-BE49-F238E27FC236}">
                <a16:creationId xmlns:a16="http://schemas.microsoft.com/office/drawing/2014/main" xmlns="" id="{AF9EEEDE-54E5-4EAB-A647-03813CD8BFA1}"/>
              </a:ext>
            </a:extLst>
          </p:cNvPr>
          <p:cNvSpPr>
            <a:spLocks noGrp="1"/>
          </p:cNvSpPr>
          <p:nvPr>
            <p:ph type="body" idx="1"/>
          </p:nvPr>
        </p:nvSpPr>
        <p:spPr/>
        <p:txBody>
          <a:bodyPr/>
          <a:lstStyle/>
          <a:p>
            <a:pPr marL="114300" indent="0">
              <a:buNone/>
            </a:pPr>
            <a:r>
              <a:rPr lang="en-IN" dirty="0">
                <a:solidFill>
                  <a:schemeClr val="accent2"/>
                </a:solidFill>
              </a:rPr>
              <a:t>There are two dataset: Play Store Data &amp; User Data</a:t>
            </a:r>
          </a:p>
          <a:p>
            <a:pPr marL="114300" indent="0">
              <a:buNone/>
            </a:pPr>
            <a:r>
              <a:rPr lang="en-IN" dirty="0">
                <a:solidFill>
                  <a:schemeClr val="accent2"/>
                </a:solidFill>
              </a:rPr>
              <a:t>1.Play Store Data</a:t>
            </a:r>
          </a:p>
          <a:p>
            <a:pPr marL="285750" lvl="2" indent="-285750">
              <a:buClrTx/>
              <a:buFont typeface="Arial" panose="020B0604020202020204" pitchFamily="34" charset="0"/>
              <a:buChar char="•"/>
            </a:pPr>
            <a:r>
              <a:rPr lang="en-US" sz="1600" b="1" i="0" dirty="0">
                <a:solidFill>
                  <a:srgbClr val="212121"/>
                </a:solidFill>
                <a:effectLst/>
                <a:latin typeface="Roboto" panose="02000000000000000000" pitchFamily="2" charset="0"/>
              </a:rPr>
              <a:t>App</a:t>
            </a:r>
            <a:r>
              <a:rPr lang="en-US" sz="1600" b="0" i="0" dirty="0">
                <a:solidFill>
                  <a:srgbClr val="212121"/>
                </a:solidFill>
                <a:effectLst/>
                <a:latin typeface="Roboto" panose="02000000000000000000" pitchFamily="2" charset="0"/>
              </a:rPr>
              <a:t> - Name of the Application</a:t>
            </a:r>
          </a:p>
          <a:p>
            <a:pPr marL="285750" lvl="7" indent="-285750">
              <a:buClrTx/>
              <a:buFont typeface="Arial" panose="020B0604020202020204" pitchFamily="34" charset="0"/>
              <a:buChar char="•"/>
            </a:pPr>
            <a:r>
              <a:rPr lang="en-US" sz="1600" b="1" i="0" dirty="0">
                <a:solidFill>
                  <a:srgbClr val="212121"/>
                </a:solidFill>
                <a:effectLst/>
                <a:latin typeface="Roboto" panose="02000000000000000000" pitchFamily="2" charset="0"/>
              </a:rPr>
              <a:t>Category</a:t>
            </a:r>
            <a:r>
              <a:rPr lang="en-US" sz="1600" b="0" i="0" dirty="0">
                <a:solidFill>
                  <a:srgbClr val="212121"/>
                </a:solidFill>
                <a:effectLst/>
                <a:latin typeface="Roboto" panose="02000000000000000000" pitchFamily="2" charset="0"/>
              </a:rPr>
              <a:t> - Category of the Application</a:t>
            </a:r>
          </a:p>
          <a:p>
            <a:pPr marL="285750" lvl="2" indent="-285750">
              <a:buClrTx/>
              <a:buFont typeface="Arial" panose="020B0604020202020204" pitchFamily="34" charset="0"/>
              <a:buChar char="•"/>
            </a:pPr>
            <a:r>
              <a:rPr lang="en-US" sz="1600" b="1" i="0" dirty="0">
                <a:solidFill>
                  <a:srgbClr val="212121"/>
                </a:solidFill>
                <a:effectLst/>
                <a:latin typeface="Roboto" panose="02000000000000000000" pitchFamily="2" charset="0"/>
              </a:rPr>
              <a:t>Rating</a:t>
            </a:r>
            <a:r>
              <a:rPr lang="en-US" sz="1600" b="0" i="0" dirty="0">
                <a:solidFill>
                  <a:srgbClr val="212121"/>
                </a:solidFill>
                <a:effectLst/>
                <a:latin typeface="Roboto" panose="02000000000000000000" pitchFamily="2" charset="0"/>
              </a:rPr>
              <a:t> - Rating given to the Application</a:t>
            </a:r>
          </a:p>
          <a:p>
            <a:pPr marL="285750" lvl="2" indent="-285750">
              <a:buClrTx/>
              <a:buFont typeface="Arial" panose="020B0604020202020204" pitchFamily="34" charset="0"/>
              <a:buChar char="•"/>
            </a:pPr>
            <a:r>
              <a:rPr lang="en-US" sz="1600" b="1" i="0" dirty="0">
                <a:solidFill>
                  <a:srgbClr val="212121"/>
                </a:solidFill>
                <a:effectLst/>
                <a:latin typeface="Roboto" panose="02000000000000000000" pitchFamily="2" charset="0"/>
              </a:rPr>
              <a:t>Reviews</a:t>
            </a:r>
            <a:r>
              <a:rPr lang="en-US" sz="1600" b="0" i="0" dirty="0">
                <a:solidFill>
                  <a:srgbClr val="212121"/>
                </a:solidFill>
                <a:effectLst/>
                <a:latin typeface="Roboto" panose="02000000000000000000" pitchFamily="2" charset="0"/>
              </a:rPr>
              <a:t> - No of reviews given to the Application</a:t>
            </a:r>
          </a:p>
          <a:p>
            <a:pPr marL="285750" lvl="2" indent="-285750">
              <a:buClrTx/>
              <a:buFont typeface="Arial" panose="020B0604020202020204" pitchFamily="34" charset="0"/>
              <a:buChar char="•"/>
            </a:pPr>
            <a:r>
              <a:rPr lang="en-US" sz="1600" b="1" i="0" dirty="0">
                <a:solidFill>
                  <a:srgbClr val="212121"/>
                </a:solidFill>
                <a:effectLst/>
                <a:latin typeface="Roboto" panose="02000000000000000000" pitchFamily="2" charset="0"/>
              </a:rPr>
              <a:t>Size</a:t>
            </a:r>
            <a:r>
              <a:rPr lang="en-US" sz="1600" b="0" i="0" dirty="0">
                <a:solidFill>
                  <a:srgbClr val="212121"/>
                </a:solidFill>
                <a:effectLst/>
                <a:latin typeface="Roboto" panose="02000000000000000000" pitchFamily="2" charset="0"/>
              </a:rPr>
              <a:t> - Size of the Application</a:t>
            </a:r>
          </a:p>
          <a:p>
            <a:pPr marL="114300" indent="0">
              <a:buNone/>
            </a:pPr>
            <a:endParaRPr lang="en-IN" dirty="0">
              <a:solidFill>
                <a:schemeClr val="accent2"/>
              </a:solidFill>
            </a:endParaRPr>
          </a:p>
          <a:p>
            <a:pPr marL="114300" indent="0">
              <a:buNone/>
            </a:pPr>
            <a:endParaRPr lang="en-IN" dirty="0">
              <a:solidFill>
                <a:schemeClr val="accent2"/>
              </a:solidFill>
            </a:endParaRPr>
          </a:p>
          <a:p>
            <a:pPr>
              <a:buAutoNum type="arabicParenR"/>
            </a:pPr>
            <a:endParaRPr lang="en-IN" dirty="0">
              <a:solidFill>
                <a:schemeClr val="accent2"/>
              </a:solidFill>
            </a:endParaRPr>
          </a:p>
          <a:p>
            <a:pPr>
              <a:buAutoNum type="arabicParenR"/>
            </a:pPr>
            <a:endParaRPr lang="en-IN" dirty="0">
              <a:solidFill>
                <a:schemeClr val="accent2"/>
              </a:solidFill>
            </a:endParaRPr>
          </a:p>
          <a:p>
            <a:pPr>
              <a:buAutoNum type="arabicParenR"/>
            </a:pPr>
            <a:endParaRPr lang="en-IN" dirty="0">
              <a:solidFill>
                <a:schemeClr val="accent2"/>
              </a:solidFill>
            </a:endParaRPr>
          </a:p>
        </p:txBody>
      </p:sp>
    </p:spTree>
    <p:extLst>
      <p:ext uri="{BB962C8B-B14F-4D97-AF65-F5344CB8AC3E}">
        <p14:creationId xmlns:p14="http://schemas.microsoft.com/office/powerpoint/2010/main" xmlns="" val="4259832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C63FF-BF6B-42D9-95D9-4BC6EEB10FAB}"/>
              </a:ext>
            </a:extLst>
          </p:cNvPr>
          <p:cNvSpPr>
            <a:spLocks noGrp="1"/>
          </p:cNvSpPr>
          <p:nvPr>
            <p:ph type="title"/>
          </p:nvPr>
        </p:nvSpPr>
        <p:spPr/>
        <p:txBody>
          <a:bodyPr/>
          <a:lstStyle/>
          <a:p>
            <a:r>
              <a:rPr lang="en-IN" dirty="0"/>
              <a:t>Description of Dataset</a:t>
            </a:r>
          </a:p>
        </p:txBody>
      </p:sp>
      <p:sp>
        <p:nvSpPr>
          <p:cNvPr id="3" name="Text Placeholder 2">
            <a:extLst>
              <a:ext uri="{FF2B5EF4-FFF2-40B4-BE49-F238E27FC236}">
                <a16:creationId xmlns:a16="http://schemas.microsoft.com/office/drawing/2014/main" xmlns="" id="{5996FB87-BE57-4645-9701-D40C7B64872A}"/>
              </a:ext>
            </a:extLst>
          </p:cNvPr>
          <p:cNvSpPr>
            <a:spLocks noGrp="1"/>
          </p:cNvSpPr>
          <p:nvPr>
            <p:ph type="body" idx="1"/>
          </p:nvPr>
        </p:nvSpPr>
        <p:spPr/>
        <p:txBody>
          <a:bodyPr/>
          <a:lstStyle/>
          <a:p>
            <a:pPr marL="285750" indent="-285750" algn="l">
              <a:buClrTx/>
              <a:buFont typeface="Arial" panose="020B0604020202020204" pitchFamily="34" charset="0"/>
              <a:buChar char="•"/>
            </a:pPr>
            <a:r>
              <a:rPr lang="en-US" sz="1800" b="1" i="0" dirty="0">
                <a:solidFill>
                  <a:srgbClr val="212121"/>
                </a:solidFill>
                <a:effectLst/>
                <a:latin typeface="Roboto" panose="02000000000000000000" pitchFamily="2" charset="0"/>
              </a:rPr>
              <a:t>Installs</a:t>
            </a:r>
            <a:r>
              <a:rPr lang="en-US" sz="1800" b="0" i="0" dirty="0">
                <a:solidFill>
                  <a:srgbClr val="212121"/>
                </a:solidFill>
                <a:effectLst/>
                <a:latin typeface="Roboto" panose="02000000000000000000" pitchFamily="2" charset="0"/>
              </a:rPr>
              <a:t> - No of downloads of the Application</a:t>
            </a:r>
          </a:p>
          <a:p>
            <a:pPr marL="285750" indent="-285750" algn="l">
              <a:buClrTx/>
              <a:buFont typeface="Arial" panose="020B0604020202020204" pitchFamily="34" charset="0"/>
              <a:buChar char="•"/>
            </a:pPr>
            <a:r>
              <a:rPr lang="en-US" sz="1800" b="1" i="0" dirty="0">
                <a:solidFill>
                  <a:srgbClr val="212121"/>
                </a:solidFill>
                <a:effectLst/>
                <a:latin typeface="Roboto" panose="02000000000000000000" pitchFamily="2" charset="0"/>
              </a:rPr>
              <a:t>Type</a:t>
            </a:r>
            <a:r>
              <a:rPr lang="en-US" sz="1800" b="0" i="0" dirty="0">
                <a:solidFill>
                  <a:srgbClr val="212121"/>
                </a:solidFill>
                <a:effectLst/>
                <a:latin typeface="Roboto" panose="02000000000000000000" pitchFamily="2" charset="0"/>
              </a:rPr>
              <a:t> - Free or Paid</a:t>
            </a:r>
          </a:p>
          <a:p>
            <a:pPr marL="285750" indent="-285750" algn="l">
              <a:buClrTx/>
              <a:buFont typeface="Arial" panose="020B0604020202020204" pitchFamily="34" charset="0"/>
              <a:buChar char="•"/>
            </a:pPr>
            <a:r>
              <a:rPr lang="en-US" sz="1800" b="1" i="0" dirty="0">
                <a:solidFill>
                  <a:srgbClr val="212121"/>
                </a:solidFill>
                <a:effectLst/>
                <a:latin typeface="Roboto" panose="02000000000000000000" pitchFamily="2" charset="0"/>
              </a:rPr>
              <a:t>Price</a:t>
            </a:r>
            <a:r>
              <a:rPr lang="en-US" sz="1800" b="0" i="0" dirty="0">
                <a:solidFill>
                  <a:srgbClr val="212121"/>
                </a:solidFill>
                <a:effectLst/>
                <a:latin typeface="Roboto" panose="02000000000000000000" pitchFamily="2" charset="0"/>
              </a:rPr>
              <a:t> - Price of the Application if it is paid</a:t>
            </a:r>
          </a:p>
          <a:p>
            <a:pPr marL="285750" indent="-285750" algn="l">
              <a:buClrTx/>
              <a:buFont typeface="Arial" panose="020B0604020202020204" pitchFamily="34" charset="0"/>
              <a:buChar char="•"/>
            </a:pPr>
            <a:r>
              <a:rPr lang="en-US" sz="1800" b="1" i="0" dirty="0">
                <a:solidFill>
                  <a:srgbClr val="212121"/>
                </a:solidFill>
                <a:effectLst/>
                <a:latin typeface="Roboto" panose="02000000000000000000" pitchFamily="2" charset="0"/>
              </a:rPr>
              <a:t>Content Rating</a:t>
            </a:r>
            <a:r>
              <a:rPr lang="en-US" sz="1800" b="0" i="0" dirty="0">
                <a:solidFill>
                  <a:srgbClr val="212121"/>
                </a:solidFill>
                <a:effectLst/>
                <a:latin typeface="Roboto" panose="02000000000000000000" pitchFamily="2" charset="0"/>
              </a:rPr>
              <a:t>-It is Age appropriate or Not</a:t>
            </a:r>
          </a:p>
          <a:p>
            <a:pPr marL="285750" indent="-285750" algn="l">
              <a:buClrTx/>
              <a:buFont typeface="Arial" panose="020B0604020202020204" pitchFamily="34" charset="0"/>
              <a:buChar char="•"/>
            </a:pPr>
            <a:r>
              <a:rPr lang="en-US" sz="1800" b="1" i="0" dirty="0">
                <a:solidFill>
                  <a:srgbClr val="212121"/>
                </a:solidFill>
                <a:effectLst/>
                <a:latin typeface="Roboto" panose="02000000000000000000" pitchFamily="2" charset="0"/>
              </a:rPr>
              <a:t>Genres</a:t>
            </a:r>
            <a:r>
              <a:rPr lang="en-US" sz="1800" b="0" i="0" dirty="0">
                <a:solidFill>
                  <a:srgbClr val="212121"/>
                </a:solidFill>
                <a:effectLst/>
                <a:latin typeface="Roboto" panose="02000000000000000000" pitchFamily="2" charset="0"/>
              </a:rPr>
              <a:t> - Type of Genre the Application belongs to</a:t>
            </a:r>
          </a:p>
          <a:p>
            <a:pPr marL="285750" indent="-285750" algn="l">
              <a:buClrTx/>
              <a:buFont typeface="Arial" panose="020B0604020202020204" pitchFamily="34" charset="0"/>
              <a:buChar char="•"/>
            </a:pPr>
            <a:r>
              <a:rPr lang="en-US" sz="1800" b="1" i="0" dirty="0">
                <a:solidFill>
                  <a:srgbClr val="212121"/>
                </a:solidFill>
                <a:effectLst/>
                <a:latin typeface="Roboto" panose="02000000000000000000" pitchFamily="2" charset="0"/>
              </a:rPr>
              <a:t>Last Updated</a:t>
            </a:r>
            <a:r>
              <a:rPr lang="en-US" sz="1800" b="0" i="0" dirty="0">
                <a:solidFill>
                  <a:srgbClr val="212121"/>
                </a:solidFill>
                <a:effectLst/>
                <a:latin typeface="Roboto" panose="02000000000000000000" pitchFamily="2" charset="0"/>
              </a:rPr>
              <a:t> - When the last time the Application is Updated</a:t>
            </a:r>
          </a:p>
          <a:p>
            <a:pPr marL="285750" indent="-285750" algn="l">
              <a:buClrTx/>
              <a:buFont typeface="Arial" panose="020B0604020202020204" pitchFamily="34" charset="0"/>
              <a:buChar char="•"/>
            </a:pPr>
            <a:r>
              <a:rPr lang="en-US" sz="1800" b="1" i="0" dirty="0">
                <a:solidFill>
                  <a:srgbClr val="212121"/>
                </a:solidFill>
                <a:effectLst/>
                <a:latin typeface="Roboto" panose="02000000000000000000" pitchFamily="2" charset="0"/>
              </a:rPr>
              <a:t>Current Ver</a:t>
            </a:r>
            <a:r>
              <a:rPr lang="en-US" sz="1800" b="0" i="0" dirty="0">
                <a:solidFill>
                  <a:srgbClr val="212121"/>
                </a:solidFill>
                <a:effectLst/>
                <a:latin typeface="Roboto" panose="02000000000000000000" pitchFamily="2" charset="0"/>
              </a:rPr>
              <a:t> - Current version of the Application</a:t>
            </a:r>
          </a:p>
          <a:p>
            <a:pPr marL="285750" indent="-285750" algn="l">
              <a:buClrTx/>
              <a:buFont typeface="Arial" panose="020B0604020202020204" pitchFamily="34" charset="0"/>
              <a:buChar char="•"/>
            </a:pPr>
            <a:r>
              <a:rPr lang="en-US" sz="1800" b="1" i="0" dirty="0">
                <a:solidFill>
                  <a:srgbClr val="212121"/>
                </a:solidFill>
                <a:effectLst/>
                <a:latin typeface="Roboto" panose="02000000000000000000" pitchFamily="2" charset="0"/>
              </a:rPr>
              <a:t>Android Version</a:t>
            </a:r>
            <a:r>
              <a:rPr lang="en-US" sz="1800" b="0" i="0" dirty="0">
                <a:solidFill>
                  <a:srgbClr val="212121"/>
                </a:solidFill>
                <a:effectLst/>
                <a:latin typeface="Roboto" panose="02000000000000000000" pitchFamily="2" charset="0"/>
              </a:rPr>
              <a:t>- Minimum Android version required to run the Application</a:t>
            </a:r>
          </a:p>
          <a:p>
            <a:pPr marL="114300" indent="0">
              <a:buNone/>
            </a:pPr>
            <a:endParaRPr lang="en-IN" dirty="0"/>
          </a:p>
        </p:txBody>
      </p:sp>
    </p:spTree>
    <p:extLst>
      <p:ext uri="{BB962C8B-B14F-4D97-AF65-F5344CB8AC3E}">
        <p14:creationId xmlns:p14="http://schemas.microsoft.com/office/powerpoint/2010/main" xmlns="" val="636288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1F596-1D3A-4CD3-85DF-EB4CE487A071}"/>
              </a:ext>
            </a:extLst>
          </p:cNvPr>
          <p:cNvSpPr>
            <a:spLocks noGrp="1"/>
          </p:cNvSpPr>
          <p:nvPr>
            <p:ph type="title"/>
          </p:nvPr>
        </p:nvSpPr>
        <p:spPr/>
        <p:txBody>
          <a:bodyPr/>
          <a:lstStyle/>
          <a:p>
            <a:r>
              <a:rPr lang="en-IN" dirty="0"/>
              <a:t>Description of Dataset</a:t>
            </a:r>
          </a:p>
        </p:txBody>
      </p:sp>
      <p:sp>
        <p:nvSpPr>
          <p:cNvPr id="3" name="Text Placeholder 2">
            <a:extLst>
              <a:ext uri="{FF2B5EF4-FFF2-40B4-BE49-F238E27FC236}">
                <a16:creationId xmlns:a16="http://schemas.microsoft.com/office/drawing/2014/main" xmlns="" id="{21D25863-26D4-4398-ABB3-AAAEA39D748C}"/>
              </a:ext>
            </a:extLst>
          </p:cNvPr>
          <p:cNvSpPr>
            <a:spLocks noGrp="1"/>
          </p:cNvSpPr>
          <p:nvPr>
            <p:ph type="body" idx="1"/>
          </p:nvPr>
        </p:nvSpPr>
        <p:spPr/>
        <p:txBody>
          <a:bodyPr/>
          <a:lstStyle/>
          <a:p>
            <a:pPr marL="216000" indent="-216000">
              <a:lnSpc>
                <a:spcPct val="15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cs typeface="Times New Roman" panose="02020603050405020304" pitchFamily="18" charset="0"/>
              </a:rPr>
              <a:t>2)User Review Data:</a:t>
            </a:r>
            <a:endParaRPr lang="en-IN" sz="1800" b="0" strike="noStrike" spc="-1" dirty="0">
              <a:latin typeface="Times New Roman" panose="02020603050405020304" pitchFamily="18" charset="0"/>
              <a:cs typeface="Times New Roman" panose="02020603050405020304" pitchFamily="18" charset="0"/>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cs typeface="Times New Roman" panose="02020603050405020304" pitchFamily="18" charset="0"/>
              </a:rPr>
              <a:t>App – An app name</a:t>
            </a:r>
            <a:endParaRPr lang="en-IN" sz="1800" b="0" strike="noStrike" spc="-1" dirty="0">
              <a:latin typeface="Times New Roman" panose="02020603050405020304" pitchFamily="18" charset="0"/>
              <a:cs typeface="Times New Roman" panose="02020603050405020304" pitchFamily="18" charset="0"/>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cs typeface="Times New Roman" panose="02020603050405020304" pitchFamily="18" charset="0"/>
              </a:rPr>
              <a:t>Sentiment – Sentiment given to an app by users ( i.e. Positive, Neutral, Negative)</a:t>
            </a:r>
            <a:endParaRPr lang="en-IN" sz="1800" b="0" strike="noStrike" spc="-1" dirty="0">
              <a:latin typeface="Times New Roman" panose="02020603050405020304" pitchFamily="18" charset="0"/>
              <a:cs typeface="Times New Roman" panose="02020603050405020304" pitchFamily="18" charset="0"/>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cs typeface="Times New Roman" panose="02020603050405020304" pitchFamily="18" charset="0"/>
              </a:rPr>
              <a:t> Sentiment Polarity – The polarity of sentiment measures how negative or positive the context is. In the data we have, the polarity ranges from +1(Positive) to -1(Negative).</a:t>
            </a:r>
            <a:endParaRPr lang="en-IN" sz="1800" b="0" strike="noStrike" spc="-1" dirty="0">
              <a:latin typeface="Times New Roman" panose="02020603050405020304" pitchFamily="18" charset="0"/>
              <a:cs typeface="Times New Roman" panose="02020603050405020304" pitchFamily="18" charset="0"/>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cs typeface="Times New Roman" panose="02020603050405020304" pitchFamily="18" charset="0"/>
              </a:rPr>
              <a:t>Sentiment Subjectivity - The subjectivity of a sentiment is how likely that sentiment is to be based on data or factual information, versus personal opinions or public notions</a:t>
            </a:r>
            <a:endParaRPr lang="en-IN" sz="1800" b="0" strike="noStrike" spc="-1" dirty="0">
              <a:latin typeface="Times New Roman" panose="02020603050405020304" pitchFamily="18" charset="0"/>
              <a:cs typeface="Times New Roman" panose="02020603050405020304" pitchFamily="18" charset="0"/>
            </a:endParaRPr>
          </a:p>
          <a:p>
            <a:endParaRPr lang="en-IN" dirty="0">
              <a:solidFill>
                <a:schemeClr val="accent2"/>
              </a:solidFill>
            </a:endParaRPr>
          </a:p>
        </p:txBody>
      </p:sp>
    </p:spTree>
    <p:extLst>
      <p:ext uri="{BB962C8B-B14F-4D97-AF65-F5344CB8AC3E}">
        <p14:creationId xmlns:p14="http://schemas.microsoft.com/office/powerpoint/2010/main" xmlns="" val="3755038422"/>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995</Words>
  <Application>Microsoft Office PowerPoint</Application>
  <PresentationFormat>On-screen Show (16:9)</PresentationFormat>
  <Paragraphs>127</Paragraphs>
  <Slides>26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Montserrat</vt:lpstr>
      <vt:lpstr>Times New Roman</vt:lpstr>
      <vt:lpstr>Roboto</vt:lpstr>
      <vt:lpstr>Wingdings</vt:lpstr>
      <vt:lpstr>Simple Light</vt:lpstr>
      <vt:lpstr>   Capstone Project 1 Play Store App Review Analysis     </vt:lpstr>
      <vt:lpstr>  </vt:lpstr>
      <vt:lpstr>   </vt:lpstr>
      <vt:lpstr>   </vt:lpstr>
      <vt:lpstr>Problem Statement</vt:lpstr>
      <vt:lpstr>Problem Statement</vt:lpstr>
      <vt:lpstr>Description of Dataset</vt:lpstr>
      <vt:lpstr>Description of Dataset</vt:lpstr>
      <vt:lpstr>Description of Dataset</vt:lpstr>
      <vt:lpstr>Data Cleaning</vt:lpstr>
      <vt:lpstr>Data Analysis &amp; Visualization</vt:lpstr>
      <vt:lpstr>Data Analysis &amp; Visualization(Cont..)</vt:lpstr>
      <vt:lpstr>Data Analysis &amp; Visualization(Cont..)</vt:lpstr>
      <vt:lpstr>Data Analysis &amp; Visualization(Cont..)</vt:lpstr>
      <vt:lpstr>Data Analysis &amp; Visualization(Cont..)</vt:lpstr>
      <vt:lpstr>Data Analysis &amp; Visualization(Cont..)</vt:lpstr>
      <vt:lpstr>Data Analysis &amp; Visualization(Cont..)</vt:lpstr>
      <vt:lpstr>Data Analysis &amp; Visualization(Cont..)</vt:lpstr>
      <vt:lpstr>Data Analysis &amp; Visualization(Cont..)</vt:lpstr>
      <vt:lpstr>Data Analysis &amp; Visualization(Cont..)</vt:lpstr>
      <vt:lpstr>Data Analysis &amp; Visualization(Cont..)</vt:lpstr>
      <vt:lpstr>   </vt:lpstr>
      <vt:lpstr>   </vt:lpstr>
      <vt:lpstr>   </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PlayStore App Review Analysis</dc:title>
  <dc:creator>YASHYA KUMAR GANJI</dc:creator>
  <cp:lastModifiedBy>MY PC</cp:lastModifiedBy>
  <cp:revision>4</cp:revision>
  <dcterms:modified xsi:type="dcterms:W3CDTF">2022-03-31T14:44:03Z</dcterms:modified>
</cp:coreProperties>
</file>