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0" r:id="rId2"/>
    <p:sldId id="271" r:id="rId3"/>
    <p:sldId id="260" r:id="rId4"/>
    <p:sldId id="258" r:id="rId5"/>
    <p:sldId id="259" r:id="rId6"/>
    <p:sldId id="262" r:id="rId7"/>
    <p:sldId id="265" r:id="rId8"/>
    <p:sldId id="272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55" autoAdjust="0"/>
  </p:normalViewPr>
  <p:slideViewPr>
    <p:cSldViewPr>
      <p:cViewPr varScale="1">
        <p:scale>
          <a:sx n="75" d="100"/>
          <a:sy n="75" d="100"/>
        </p:scale>
        <p:origin x="946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F1970-FFD2-44B0-98E7-04CF6EFF7E3A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25318-63BF-4511-8B20-2304AE17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96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125318-63BF-4511-8B20-2304AE179FC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994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125318-63BF-4511-8B20-2304AE179FC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628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C5E4971-9D49-44D4-949B-A28B04E7F4BC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3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EE63-34AD-4586-82B2-D39A9D86DDA9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0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8EC452A-852B-4762-B787-6A58FAEF14E4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97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6ADA5E5-9109-4EB4-9B87-881E8A340E2B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8759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E7F51ED-35CD-4773-9539-E77BBB9A5A39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92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489E-C910-4806-B088-BD2EE84CA4FD}" type="datetime1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15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15D6-327E-41E1-A8E5-8BB54F96497E}" type="datetime1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69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8AA9-3187-4E19-B379-913856B47A6D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46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1B8D950-42D1-47CE-805B-342271398280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2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997C-B222-4090-8FD9-6C30124A4BF5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9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C5CFE81-8374-4BA9-B274-3AF2D3A8A64A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6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0AFC-19A2-403E-9E10-EAF4741D62D0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4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A50E-2E35-46AB-83E1-21784D664639}" type="datetime1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12D3-DD59-4896-86A4-406AB953BF93}" type="datetime1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6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5520-D9D8-4C02-A368-2E40B957DFE9}" type="datetime1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6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2D33-7067-4D7E-B3CE-619F731E8DAD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3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B547-F216-4CFF-9CA6-8F63BEF215FB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529FF-B17C-4D79-9632-8025832484CE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07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C413590B-CB36-47BC-B705-69813F7B5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49ACC65-D907-4F34-ABC2-133111368E58}"/>
              </a:ext>
            </a:extLst>
          </p:cNvPr>
          <p:cNvSpPr txBox="1">
            <a:spLocks/>
          </p:cNvSpPr>
          <p:nvPr/>
        </p:nvSpPr>
        <p:spPr>
          <a:xfrm>
            <a:off x="3505200" y="764373"/>
            <a:ext cx="512445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dirty="0"/>
              <a:t>Data-422-20S2 Data WRANGLING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A1E4BA-7C9E-4CDE-8BA8-AD6D6C78A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724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DDC9D6-86A2-425F-B60A-3CFEDE35EF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07" r="4" b="6966"/>
          <a:stretch/>
        </p:blipFill>
        <p:spPr>
          <a:xfrm>
            <a:off x="480059" y="1281127"/>
            <a:ext cx="2181775" cy="198700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D593A-60B9-414C-A52C-6E1C0B0B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72250" y="38100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DC9939-EF26-464C-88B6-36DE71C1D8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73" r="16446" b="3"/>
          <a:stretch/>
        </p:blipFill>
        <p:spPr>
          <a:xfrm>
            <a:off x="480059" y="3589867"/>
            <a:ext cx="2181775" cy="19850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B7AEFA-3183-4DDE-866B-FB45DEA257E9}"/>
              </a:ext>
            </a:extLst>
          </p:cNvPr>
          <p:cNvSpPr/>
          <p:nvPr/>
        </p:nvSpPr>
        <p:spPr>
          <a:xfrm>
            <a:off x="3505200" y="2194560"/>
            <a:ext cx="512445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Lecturer’s: Giulio Dalla Riva, Thomas Li</a:t>
            </a:r>
            <a:endParaRPr lang="en-US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	University of Canterbury</a:t>
            </a:r>
            <a:endParaRPr lang="en-US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841AA3-FC5A-4EF0-A0D7-A4772EF65501}"/>
              </a:ext>
            </a:extLst>
          </p:cNvPr>
          <p:cNvSpPr/>
          <p:nvPr/>
        </p:nvSpPr>
        <p:spPr>
          <a:xfrm>
            <a:off x="3942832" y="3352800"/>
            <a:ext cx="4134368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group -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 Wranglers</a:t>
            </a:r>
          </a:p>
          <a:p>
            <a:pPr algn="ctr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</a:p>
          <a:p>
            <a:pPr algn="ctr">
              <a:spcAft>
                <a:spcPts val="600"/>
              </a:spcAft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Sharmistha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Dutta (29625569)</a:t>
            </a:r>
          </a:p>
          <a:p>
            <a:pPr algn="ctr">
              <a:spcAft>
                <a:spcPts val="600"/>
              </a:spcAft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Prasoon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Sharma</a:t>
            </a:r>
          </a:p>
          <a:p>
            <a:pPr algn="ctr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Sanjay Girish Chauhan</a:t>
            </a:r>
          </a:p>
          <a:p>
            <a:pPr algn="ctr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Mahesh Pandey</a:t>
            </a:r>
          </a:p>
          <a:p>
            <a:pPr algn="ctr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Anoop</a:t>
            </a:r>
          </a:p>
          <a:p>
            <a:pPr algn="ctr">
              <a:spcAft>
                <a:spcPts val="600"/>
              </a:spcAft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Oct 2020</a:t>
            </a:r>
          </a:p>
          <a:p>
            <a:pPr algn="ctr">
              <a:spcAft>
                <a:spcPts val="600"/>
              </a:spcAf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</a:p>
        </p:txBody>
      </p:sp>
    </p:spTree>
    <p:extLst>
      <p:ext uri="{BB962C8B-B14F-4D97-AF65-F5344CB8AC3E}">
        <p14:creationId xmlns:p14="http://schemas.microsoft.com/office/powerpoint/2010/main" val="142681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523A7-B5CE-483F-85FF-7C45DFB9D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7880" y="764372"/>
            <a:ext cx="5575552" cy="1432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u="sng"/>
              <a:t>objectives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55479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805274" y="2497932"/>
            <a:ext cx="6857999" cy="1862138"/>
          </a:xfrm>
          <a:prstGeom prst="rect">
            <a:avLst/>
          </a:prstGeom>
        </p:spPr>
      </p:pic>
      <p:sp>
        <p:nvSpPr>
          <p:cNvPr id="8" name="Slide Number Placeholder 19">
            <a:extLst>
              <a:ext uri="{FF2B5EF4-FFF2-40B4-BE49-F238E27FC236}">
                <a16:creationId xmlns:a16="http://schemas.microsoft.com/office/drawing/2014/main" id="{2F6167C4-3807-428B-AAF4-C43D7911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72250" y="38100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t>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6FD09-8C98-4F9B-8EDA-70BE3EE92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7880" y="2628900"/>
            <a:ext cx="5590558" cy="3589785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700"/>
              <a:t>To collect data from the reliable sources.</a:t>
            </a:r>
          </a:p>
          <a:p>
            <a:pPr marL="114300" indent="-228600">
              <a:buFont typeface="Arial" panose="020B0604020202020204" pitchFamily="34" charset="0"/>
              <a:buChar char="•"/>
            </a:pPr>
            <a:endParaRPr lang="en-US" sz="170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700"/>
              <a:t>Cleaning and preprocessing.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170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700"/>
              <a:t>Data analysis on movie data from IMDB and Rotten Tomatoes.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1C003-57EF-4AFF-A0C6-5CE29521A1D7}"/>
              </a:ext>
            </a:extLst>
          </p:cNvPr>
          <p:cNvSpPr/>
          <p:nvPr/>
        </p:nvSpPr>
        <p:spPr>
          <a:xfrm>
            <a:off x="733791" y="6412468"/>
            <a:ext cx="1307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 Wranglers</a:t>
            </a:r>
          </a:p>
        </p:txBody>
      </p:sp>
    </p:spTree>
    <p:extLst>
      <p:ext uri="{BB962C8B-B14F-4D97-AF65-F5344CB8AC3E}">
        <p14:creationId xmlns:p14="http://schemas.microsoft.com/office/powerpoint/2010/main" val="652643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59869E2-97CF-48D5-A743-A1EC9662AD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11666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8523A7-B5CE-483F-85FF-7C45DFB9D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2971801"/>
            <a:ext cx="7086600" cy="609600"/>
          </a:xfrm>
        </p:spPr>
        <p:txBody>
          <a:bodyPr>
            <a:noAutofit/>
          </a:bodyPr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and Cognitive Science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1C003-57EF-4AFF-A0C6-5CE29521A1D7}"/>
              </a:ext>
            </a:extLst>
          </p:cNvPr>
          <p:cNvSpPr/>
          <p:nvPr/>
        </p:nvSpPr>
        <p:spPr>
          <a:xfrm>
            <a:off x="733791" y="6412468"/>
            <a:ext cx="1307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Wranglers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020C8-0CC1-4454-8C79-1FAB6C08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81400" y="6340475"/>
            <a:ext cx="2171700" cy="365125"/>
          </a:xfrm>
        </p:spPr>
        <p:txBody>
          <a:bodyPr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F84B5E-A04C-4124-9B83-18AC87E3D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9390" y="0"/>
            <a:ext cx="9243370" cy="7162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DCB0379-67E6-4F00-8152-572DBFD01CB4}"/>
              </a:ext>
            </a:extLst>
          </p:cNvPr>
          <p:cNvSpPr/>
          <p:nvPr/>
        </p:nvSpPr>
        <p:spPr>
          <a:xfrm>
            <a:off x="304800" y="6564868"/>
            <a:ext cx="1307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 Wranglers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03D2BD-A94F-46B8-B74E-428850B5D5B6}"/>
              </a:ext>
            </a:extLst>
          </p:cNvPr>
          <p:cNvSpPr/>
          <p:nvPr/>
        </p:nvSpPr>
        <p:spPr>
          <a:xfrm>
            <a:off x="2455676" y="1828800"/>
            <a:ext cx="38395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IN" sz="36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9">
            <a:extLst>
              <a:ext uri="{FF2B5EF4-FFF2-40B4-BE49-F238E27FC236}">
                <a16:creationId xmlns:a16="http://schemas.microsoft.com/office/drawing/2014/main" id="{371C1D6B-DBEE-43BF-BC24-D74B2EF30108}"/>
              </a:ext>
            </a:extLst>
          </p:cNvPr>
          <p:cNvSpPr txBox="1">
            <a:spLocks/>
          </p:cNvSpPr>
          <p:nvPr/>
        </p:nvSpPr>
        <p:spPr>
          <a:xfrm>
            <a:off x="2362200" y="65690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dirty="0">
                <a:solidFill>
                  <a:prstClr val="white">
                    <a:tint val="75000"/>
                  </a:prstClr>
                </a:solidFill>
                <a:latin typeface="Century Gothic" panose="020B0502020202020204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4365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D825F7A-CF63-4DBE-A675-53AFFCEBC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9143999" cy="4543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523A7-B5CE-483F-85FF-7C45DFB9D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5665" y="304800"/>
            <a:ext cx="4463935" cy="1155560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FF7FAA-8D7B-48B1-BAE6-C92A114D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5907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D2D2D7-8B8C-42DF-9878-477DE7C4DA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17" r="3" b="24586"/>
          <a:stretch/>
        </p:blipFill>
        <p:spPr>
          <a:xfrm>
            <a:off x="21" y="137755"/>
            <a:ext cx="2478407" cy="28486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498F730-4F50-4FE8-B07E-BC69AAF76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0086" y="-1"/>
            <a:ext cx="3183914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1C003-57EF-4AFF-A0C6-5CE29521A1D7}"/>
              </a:ext>
            </a:extLst>
          </p:cNvPr>
          <p:cNvSpPr/>
          <p:nvPr/>
        </p:nvSpPr>
        <p:spPr>
          <a:xfrm>
            <a:off x="733791" y="6412468"/>
            <a:ext cx="1307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Wranglers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F736BC-01AC-48BC-AF6D-527DB1C28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124200"/>
            <a:ext cx="2487380" cy="3052762"/>
          </a:xfrm>
          <a:prstGeom prst="rect">
            <a:avLst/>
          </a:prstGeom>
        </p:spPr>
      </p:pic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AF21497D-9118-4FAD-807A-B07C83E4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5400" y="6340475"/>
            <a:ext cx="4880610" cy="365125"/>
          </a:xfrm>
        </p:spPr>
        <p:txBody>
          <a:bodyPr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8B9A51-5705-44CB-9A67-B574838C3713}"/>
              </a:ext>
            </a:extLst>
          </p:cNvPr>
          <p:cNvSpPr/>
          <p:nvPr/>
        </p:nvSpPr>
        <p:spPr>
          <a:xfrm>
            <a:off x="2947721" y="2133600"/>
            <a:ext cx="2036711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Rotten Tomatoes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AA29E-54E5-49FC-AF3A-3F66D9FE5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5" y="93386"/>
            <a:ext cx="2465613" cy="2954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0B53C6-E46F-44BE-AC84-DD3F3702F6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227" y="3159797"/>
            <a:ext cx="2487381" cy="308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5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40">
            <a:extLst>
              <a:ext uri="{FF2B5EF4-FFF2-40B4-BE49-F238E27FC236}">
                <a16:creationId xmlns:a16="http://schemas.microsoft.com/office/drawing/2014/main" id="{E86CB567-7ADC-49A9-BC94-435CB9FECC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523A7-B5CE-483F-85FF-7C45DFB9D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166" y="4676012"/>
            <a:ext cx="7609668" cy="84425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Approach/Methodology</a:t>
            </a:r>
          </a:p>
        </p:txBody>
      </p:sp>
      <p:pic>
        <p:nvPicPr>
          <p:cNvPr id="52" name="Picture 42">
            <a:extLst>
              <a:ext uri="{FF2B5EF4-FFF2-40B4-BE49-F238E27FC236}">
                <a16:creationId xmlns:a16="http://schemas.microsoft.com/office/drawing/2014/main" id="{E5A6F892-822E-4FEC-9D5E-9FBF742D6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53" name="Rounded Rectangle 6">
            <a:extLst>
              <a:ext uri="{FF2B5EF4-FFF2-40B4-BE49-F238E27FC236}">
                <a16:creationId xmlns:a16="http://schemas.microsoft.com/office/drawing/2014/main" id="{21AFAA78-355A-42A4-BA2C-7DF6BBF5C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166" y="712832"/>
            <a:ext cx="7609668" cy="347816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woman, girl, smiling, phone&#10;&#10;Description automatically generated">
            <a:extLst>
              <a:ext uri="{FF2B5EF4-FFF2-40B4-BE49-F238E27FC236}">
                <a16:creationId xmlns:a16="http://schemas.microsoft.com/office/drawing/2014/main" id="{1F1A26EE-808E-46FE-A0CC-CC403B6EAD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275" r="9020" b="-4"/>
          <a:stretch/>
        </p:blipFill>
        <p:spPr>
          <a:xfrm>
            <a:off x="1130641" y="1441449"/>
            <a:ext cx="1992808" cy="2266305"/>
          </a:xfrm>
          <a:prstGeom prst="rect">
            <a:avLst/>
          </a:prstGeom>
        </p:spPr>
      </p:pic>
      <p:pic>
        <p:nvPicPr>
          <p:cNvPr id="8" name="Picture 7" descr="A picture containing indoor, person, looking, man&#10;&#10;Description automatically generated">
            <a:extLst>
              <a:ext uri="{FF2B5EF4-FFF2-40B4-BE49-F238E27FC236}">
                <a16:creationId xmlns:a16="http://schemas.microsoft.com/office/drawing/2014/main" id="{C12364D0-1064-4F20-854B-4B40ACDDC8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854" r="23602" b="-3"/>
          <a:stretch/>
        </p:blipFill>
        <p:spPr>
          <a:xfrm>
            <a:off x="3464574" y="1441449"/>
            <a:ext cx="2004450" cy="2269876"/>
          </a:xfrm>
          <a:prstGeom prst="rect">
            <a:avLst/>
          </a:prstGeom>
        </p:spPr>
      </p:pic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599809CB-A561-4195-84FC-9231871AB6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424" r="8673" b="-1"/>
          <a:stretch/>
        </p:blipFill>
        <p:spPr>
          <a:xfrm>
            <a:off x="5798508" y="1437128"/>
            <a:ext cx="2004450" cy="2279532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BECE38C-7523-47BB-B313-5334B4B0A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7862" y="6412468"/>
            <a:ext cx="4545538" cy="30850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	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1C003-57EF-4AFF-A0C6-5CE29521A1D7}"/>
              </a:ext>
            </a:extLst>
          </p:cNvPr>
          <p:cNvSpPr/>
          <p:nvPr/>
        </p:nvSpPr>
        <p:spPr>
          <a:xfrm>
            <a:off x="733791" y="6412468"/>
            <a:ext cx="1307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Wranglers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B8B929-24A3-442F-9D43-16DDDD7073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165" y="712832"/>
            <a:ext cx="7609669" cy="347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3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3">
            <a:extLst>
              <a:ext uri="{FF2B5EF4-FFF2-40B4-BE49-F238E27FC236}">
                <a16:creationId xmlns:a16="http://schemas.microsoft.com/office/drawing/2014/main" id="{EC3BBC63-DC19-41B8-AB81-E30CC21AE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A84BFD65-1682-4E88-891C-F92715A26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C4F9E4A3-BB3B-498A-8A24-AFC0D0E6E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8523A7-B5CE-483F-85FF-7C45DFB9D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4772"/>
            <a:ext cx="5181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7E686BF-E365-4F9C-8599-DB7BA6240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09800" y="640080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AE9738-8A1B-456E-81BC-9A9796898266}"/>
              </a:ext>
            </a:extLst>
          </p:cNvPr>
          <p:cNvSpPr/>
          <p:nvPr/>
        </p:nvSpPr>
        <p:spPr>
          <a:xfrm>
            <a:off x="457200" y="1676400"/>
            <a:ext cx="35651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50" name="Rounded Rectangle 14">
            <a:extLst>
              <a:ext uri="{FF2B5EF4-FFF2-40B4-BE49-F238E27FC236}">
                <a16:creationId xmlns:a16="http://schemas.microsoft.com/office/drawing/2014/main" id="{EACA0639-5171-4920-A6E2-7D772E14B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9" y="1066164"/>
            <a:ext cx="3979468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B11EB66-BD86-4DBC-86E0-3EACB7B0A6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56" r="31242" b="-3"/>
          <a:stretch/>
        </p:blipFill>
        <p:spPr>
          <a:xfrm>
            <a:off x="4724400" y="1375866"/>
            <a:ext cx="1936000" cy="2683228"/>
          </a:xfrm>
          <a:custGeom>
            <a:avLst/>
            <a:gdLst/>
            <a:ahLst/>
            <a:cxnLst/>
            <a:rect l="l" t="t" r="r" b="b"/>
            <a:pathLst>
              <a:path w="2989398" h="2740475">
                <a:moveTo>
                  <a:pt x="618429" y="0"/>
                </a:moveTo>
                <a:lnTo>
                  <a:pt x="2989398" y="0"/>
                </a:lnTo>
                <a:lnTo>
                  <a:pt x="2989398" y="151959"/>
                </a:lnTo>
                <a:lnTo>
                  <a:pt x="2989398" y="1370238"/>
                </a:lnTo>
                <a:lnTo>
                  <a:pt x="2989398" y="2740475"/>
                </a:lnTo>
                <a:lnTo>
                  <a:pt x="0" y="2740475"/>
                </a:lnTo>
                <a:lnTo>
                  <a:pt x="0" y="151949"/>
                </a:lnTo>
                <a:lnTo>
                  <a:pt x="11940" y="92810"/>
                </a:lnTo>
                <a:cubicBezTo>
                  <a:pt x="27319" y="56449"/>
                  <a:pt x="56447" y="27321"/>
                  <a:pt x="92808" y="11942"/>
                </a:cubicBezTo>
                <a:lnTo>
                  <a:pt x="151947" y="2"/>
                </a:lnTo>
                <a:lnTo>
                  <a:pt x="618429" y="2"/>
                </a:lnTo>
                <a:close/>
              </a:path>
            </a:pathLst>
          </a:custGeom>
        </p:spPr>
      </p:pic>
      <p:sp>
        <p:nvSpPr>
          <p:cNvPr id="52" name="Freeform 16">
            <a:extLst>
              <a:ext uri="{FF2B5EF4-FFF2-40B4-BE49-F238E27FC236}">
                <a16:creationId xmlns:a16="http://schemas.microsoft.com/office/drawing/2014/main" id="{890BD437-03A3-43BF-8B06-7D8DFB46A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75549" y="1375866"/>
            <a:ext cx="1535888" cy="1551917"/>
          </a:xfrm>
          <a:custGeom>
            <a:avLst/>
            <a:gdLst>
              <a:gd name="connsiteX0" fmla="*/ 0 w 2482004"/>
              <a:gd name="connsiteY0" fmla="*/ 0 h 1585026"/>
              <a:gd name="connsiteX1" fmla="*/ 116690 w 2482004"/>
              <a:gd name="connsiteY1" fmla="*/ 0 h 1585026"/>
              <a:gd name="connsiteX2" fmla="*/ 1583843 w 2482004"/>
              <a:gd name="connsiteY2" fmla="*/ 0 h 1585026"/>
              <a:gd name="connsiteX3" fmla="*/ 2365314 w 2482004"/>
              <a:gd name="connsiteY3" fmla="*/ 0 h 1585026"/>
              <a:gd name="connsiteX4" fmla="*/ 2482004 w 2482004"/>
              <a:gd name="connsiteY4" fmla="*/ 116690 h 1585026"/>
              <a:gd name="connsiteX5" fmla="*/ 2482004 w 2482004"/>
              <a:gd name="connsiteY5" fmla="*/ 1585026 h 1585026"/>
              <a:gd name="connsiteX6" fmla="*/ 1583843 w 2482004"/>
              <a:gd name="connsiteY6" fmla="*/ 1585026 h 1585026"/>
              <a:gd name="connsiteX7" fmla="*/ 0 w 2482004"/>
              <a:gd name="connsiteY7" fmla="*/ 1585026 h 1585026"/>
              <a:gd name="connsiteX8" fmla="*/ 0 w 2482004"/>
              <a:gd name="connsiteY8" fmla="*/ 116690 h 15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2004" h="1585026">
                <a:moveTo>
                  <a:pt x="0" y="0"/>
                </a:moveTo>
                <a:lnTo>
                  <a:pt x="116690" y="0"/>
                </a:lnTo>
                <a:lnTo>
                  <a:pt x="1583843" y="0"/>
                </a:lnTo>
                <a:lnTo>
                  <a:pt x="2365314" y="0"/>
                </a:lnTo>
                <a:cubicBezTo>
                  <a:pt x="2429760" y="0"/>
                  <a:pt x="2482004" y="52244"/>
                  <a:pt x="2482004" y="116690"/>
                </a:cubicBezTo>
                <a:lnTo>
                  <a:pt x="2482004" y="1585026"/>
                </a:lnTo>
                <a:lnTo>
                  <a:pt x="1583843" y="1585026"/>
                </a:lnTo>
                <a:lnTo>
                  <a:pt x="0" y="1585026"/>
                </a:lnTo>
                <a:lnTo>
                  <a:pt x="0" y="116690"/>
                </a:lnTo>
                <a:close/>
              </a:path>
            </a:pathLst>
          </a:cu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17">
            <a:extLst>
              <a:ext uri="{FF2B5EF4-FFF2-40B4-BE49-F238E27FC236}">
                <a16:creationId xmlns:a16="http://schemas.microsoft.com/office/drawing/2014/main" id="{1067637D-FD10-4AAE-9294-B38B6372F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4814429" y="4199460"/>
            <a:ext cx="1850080" cy="1695035"/>
          </a:xfrm>
          <a:custGeom>
            <a:avLst/>
            <a:gdLst>
              <a:gd name="connsiteX0" fmla="*/ 0 w 2482004"/>
              <a:gd name="connsiteY0" fmla="*/ 0 h 1585026"/>
              <a:gd name="connsiteX1" fmla="*/ 116690 w 2482004"/>
              <a:gd name="connsiteY1" fmla="*/ 0 h 1585026"/>
              <a:gd name="connsiteX2" fmla="*/ 1583843 w 2482004"/>
              <a:gd name="connsiteY2" fmla="*/ 0 h 1585026"/>
              <a:gd name="connsiteX3" fmla="*/ 2365314 w 2482004"/>
              <a:gd name="connsiteY3" fmla="*/ 0 h 1585026"/>
              <a:gd name="connsiteX4" fmla="*/ 2482004 w 2482004"/>
              <a:gd name="connsiteY4" fmla="*/ 116690 h 1585026"/>
              <a:gd name="connsiteX5" fmla="*/ 2482004 w 2482004"/>
              <a:gd name="connsiteY5" fmla="*/ 1585026 h 1585026"/>
              <a:gd name="connsiteX6" fmla="*/ 1583843 w 2482004"/>
              <a:gd name="connsiteY6" fmla="*/ 1585026 h 1585026"/>
              <a:gd name="connsiteX7" fmla="*/ 0 w 2482004"/>
              <a:gd name="connsiteY7" fmla="*/ 1585026 h 1585026"/>
              <a:gd name="connsiteX8" fmla="*/ 0 w 2482004"/>
              <a:gd name="connsiteY8" fmla="*/ 116690 h 15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2004" h="1585026">
                <a:moveTo>
                  <a:pt x="0" y="0"/>
                </a:moveTo>
                <a:lnTo>
                  <a:pt x="116690" y="0"/>
                </a:lnTo>
                <a:lnTo>
                  <a:pt x="1583843" y="0"/>
                </a:lnTo>
                <a:lnTo>
                  <a:pt x="2365314" y="0"/>
                </a:lnTo>
                <a:cubicBezTo>
                  <a:pt x="2429760" y="0"/>
                  <a:pt x="2482004" y="52244"/>
                  <a:pt x="2482004" y="116690"/>
                </a:cubicBezTo>
                <a:lnTo>
                  <a:pt x="2482004" y="1585026"/>
                </a:lnTo>
                <a:lnTo>
                  <a:pt x="1583843" y="1585026"/>
                </a:lnTo>
                <a:lnTo>
                  <a:pt x="0" y="1585026"/>
                </a:lnTo>
                <a:lnTo>
                  <a:pt x="0" y="11669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F057084-36DB-4FF7-9BB8-BF5178A5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350" y="6264275"/>
            <a:ext cx="5829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1C003-57EF-4AFF-A0C6-5CE29521A1D7}"/>
              </a:ext>
            </a:extLst>
          </p:cNvPr>
          <p:cNvSpPr/>
          <p:nvPr/>
        </p:nvSpPr>
        <p:spPr>
          <a:xfrm>
            <a:off x="228600" y="6412468"/>
            <a:ext cx="1307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Wranglers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9C2EB-83B3-4D88-A473-4EBED6FDE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1266825"/>
            <a:ext cx="2088401" cy="26832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07AD18-7161-4C0F-830D-AB4A864D1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503" y="3429000"/>
            <a:ext cx="1535888" cy="251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52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5">
            <a:extLst>
              <a:ext uri="{FF2B5EF4-FFF2-40B4-BE49-F238E27FC236}">
                <a16:creationId xmlns:a16="http://schemas.microsoft.com/office/drawing/2014/main" id="{B6F903EC-3A73-4035-9A8D-5DC7F07B8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9144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523A7-B5CE-483F-85FF-7C45DFB9D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4495800"/>
            <a:ext cx="7609668" cy="84425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</a:t>
            </a:r>
          </a:p>
        </p:txBody>
      </p:sp>
      <p:sp>
        <p:nvSpPr>
          <p:cNvPr id="25" name="Rounded Rectangle 6">
            <a:extLst>
              <a:ext uri="{FF2B5EF4-FFF2-40B4-BE49-F238E27FC236}">
                <a16:creationId xmlns:a16="http://schemas.microsoft.com/office/drawing/2014/main" id="{A0337EB5-4225-437C-BEB8-193DA8945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166" y="712832"/>
            <a:ext cx="6301849" cy="347816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344CA4-F3FD-456E-AA2E-EDFCF542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0462" y="6355845"/>
            <a:ext cx="4545538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1C003-57EF-4AFF-A0C6-5CE29521A1D7}"/>
              </a:ext>
            </a:extLst>
          </p:cNvPr>
          <p:cNvSpPr/>
          <p:nvPr/>
        </p:nvSpPr>
        <p:spPr>
          <a:xfrm>
            <a:off x="733791" y="6412468"/>
            <a:ext cx="1307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Wranglers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52E621-8792-4381-8621-7BF3386A6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91" y="712832"/>
            <a:ext cx="7643043" cy="347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8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23A7-B5CE-483F-85FF-7C45DFB9D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228600"/>
            <a:ext cx="512445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u="sng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6FD09-8C98-4F9B-8EDA-70BE3EE92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820" y="1371600"/>
            <a:ext cx="5124450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600" dirty="0"/>
              <a:t>To collect data from the reliable sources.</a:t>
            </a:r>
          </a:p>
          <a:p>
            <a:pPr marL="114300"/>
            <a:endParaRPr lang="en-US" sz="16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600" dirty="0"/>
              <a:t>Cleaning and preprocessing.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600" dirty="0"/>
              <a:t>Data analysis on movie data from IMDB and Rotten Tomatoes.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1C003-57EF-4AFF-A0C6-5CE29521A1D7}"/>
              </a:ext>
            </a:extLst>
          </p:cNvPr>
          <p:cNvSpPr/>
          <p:nvPr/>
        </p:nvSpPr>
        <p:spPr>
          <a:xfrm>
            <a:off x="733791" y="6412468"/>
            <a:ext cx="1307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 Wranglers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19">
            <a:extLst>
              <a:ext uri="{FF2B5EF4-FFF2-40B4-BE49-F238E27FC236}">
                <a16:creationId xmlns:a16="http://schemas.microsoft.com/office/drawing/2014/main" id="{2F6167C4-3807-428B-AAF4-C43D7911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1200" y="632460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093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A0AE57C-30AD-4D4E-9855-B5FBEAD66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9144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E4CF59-884D-4B2E-8C9D-18011BB66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99" y="923006"/>
            <a:ext cx="8856261" cy="542114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344CA4-F3FD-456E-AA2E-EDFCF542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355845"/>
            <a:ext cx="4800600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1C003-57EF-4AFF-A0C6-5CE29521A1D7}"/>
              </a:ext>
            </a:extLst>
          </p:cNvPr>
          <p:cNvSpPr/>
          <p:nvPr/>
        </p:nvSpPr>
        <p:spPr>
          <a:xfrm>
            <a:off x="733791" y="6412468"/>
            <a:ext cx="1307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Wranglers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519DAB4-1E9A-46C4-9BCE-C82EFE472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753394"/>
            <a:ext cx="8115300" cy="46580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6087CA-9E2B-431A-8704-508F86841B27}"/>
              </a:ext>
            </a:extLst>
          </p:cNvPr>
          <p:cNvSpPr/>
          <p:nvPr/>
        </p:nvSpPr>
        <p:spPr>
          <a:xfrm>
            <a:off x="381000" y="1342072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0BD002-5A7A-46B2-B4E3-BEB6975715BD}"/>
              </a:ext>
            </a:extLst>
          </p:cNvPr>
          <p:cNvSpPr/>
          <p:nvPr/>
        </p:nvSpPr>
        <p:spPr>
          <a:xfrm>
            <a:off x="685799" y="1530489"/>
            <a:ext cx="76961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and natural interaction between human and computers.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Removal of discrimination and unjust exclusion.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of trustworthy and  human-centred AI systems.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Regulating big data and transparency of 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of human cognition and artificial intelligence for future research.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52424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186</Words>
  <Application>Microsoft Office PowerPoint</Application>
  <PresentationFormat>On-screen Show (4:3)</PresentationFormat>
  <Paragraphs>82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Vapor Trail</vt:lpstr>
      <vt:lpstr>PowerPoint Presentation</vt:lpstr>
      <vt:lpstr>objectives</vt:lpstr>
      <vt:lpstr>Ai and Cognitive Science</vt:lpstr>
      <vt:lpstr>Data Sources</vt:lpstr>
      <vt:lpstr>Approach/Methodology</vt:lpstr>
      <vt:lpstr>Visualization</vt:lpstr>
      <vt:lpstr>Challenges </vt:lpstr>
      <vt:lpstr>challenges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prasoon sharma</dc:creator>
  <cp:lastModifiedBy>prasoon sharma</cp:lastModifiedBy>
  <cp:revision>1</cp:revision>
  <dcterms:created xsi:type="dcterms:W3CDTF">2020-10-11T08:18:06Z</dcterms:created>
  <dcterms:modified xsi:type="dcterms:W3CDTF">2020-10-11T08:19:07Z</dcterms:modified>
</cp:coreProperties>
</file>