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71" r:id="rId3"/>
    <p:sldId id="260" r:id="rId4"/>
    <p:sldId id="258" r:id="rId5"/>
    <p:sldId id="259" r:id="rId6"/>
    <p:sldId id="262" r:id="rId7"/>
    <p:sldId id="265" r:id="rId8"/>
    <p:sldId id="27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55" autoAdjust="0"/>
  </p:normalViewPr>
  <p:slideViewPr>
    <p:cSldViewPr>
      <p:cViewPr varScale="1">
        <p:scale>
          <a:sx n="63" d="100"/>
          <a:sy n="63" d="100"/>
        </p:scale>
        <p:origin x="15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1970-FFD2-44B0-98E7-04CF6EFF7E3A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25318-63BF-4511-8B20-2304AE17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6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4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2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C5E4971-9D49-44D4-949B-A28B04E7F4BC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EE63-34AD-4586-82B2-D39A9D86DDA9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8EC452A-852B-4762-B787-6A58FAEF14E4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6ADA5E5-9109-4EB4-9B87-881E8A340E2B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75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E7F51ED-35CD-4773-9539-E77BBB9A5A39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489E-C910-4806-B088-BD2EE84CA4FD}" type="datetime1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5D6-327E-41E1-A8E5-8BB54F96497E}" type="datetime1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9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AA9-3187-4E19-B379-913856B47A6D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1B8D950-42D1-47CE-805B-342271398280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997C-B222-4090-8FD9-6C30124A4BF5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C5CFE81-8374-4BA9-B274-3AF2D3A8A64A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AFC-19A2-403E-9E10-EAF4741D62D0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50E-2E35-46AB-83E1-21784D664639}" type="datetime1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2D3-DD59-4896-86A4-406AB953BF93}" type="datetime1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5520-D9D8-4C02-A368-2E40B957DFE9}" type="datetime1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D33-7067-4D7E-B3CE-619F731E8DAD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B547-F216-4CFF-9CA6-8F63BEF215FB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29FF-B17C-4D79-9632-8025832484CE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9ACC65-D907-4F34-ABC2-133111368E58}"/>
              </a:ext>
            </a:extLst>
          </p:cNvPr>
          <p:cNvSpPr txBox="1">
            <a:spLocks/>
          </p:cNvSpPr>
          <p:nvPr/>
        </p:nvSpPr>
        <p:spPr>
          <a:xfrm>
            <a:off x="514349" y="152400"/>
            <a:ext cx="2983229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Data-422-20S2 Data WRANGLING</a:t>
            </a:r>
            <a:endParaRPr lang="en-US" sz="2400" kern="1200" cap="all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D593A-60B9-414C-A52C-6E1C0B0B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324600"/>
            <a:ext cx="25908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7AEFA-3183-4DDE-866B-FB45DEA257E9}"/>
              </a:ext>
            </a:extLst>
          </p:cNvPr>
          <p:cNvSpPr/>
          <p:nvPr/>
        </p:nvSpPr>
        <p:spPr>
          <a:xfrm>
            <a:off x="304800" y="2362200"/>
            <a:ext cx="4057650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Giulio Dalla Riva, Thomas Li</a:t>
            </a: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Canterbury</a:t>
            </a: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41AA3-FC5A-4EF0-A0D7-A4772EF65501}"/>
              </a:ext>
            </a:extLst>
          </p:cNvPr>
          <p:cNvSpPr/>
          <p:nvPr/>
        </p:nvSpPr>
        <p:spPr>
          <a:xfrm>
            <a:off x="56632" y="3581400"/>
            <a:ext cx="4134368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Sharmistha Dutta (29625569)</a:t>
            </a:r>
          </a:p>
          <a:p>
            <a:pPr algn="ctr">
              <a:spcAft>
                <a:spcPts val="600"/>
              </a:spcAft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Prasoon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Sanjay Girish Chauhan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 Pandey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Anup</a:t>
            </a:r>
          </a:p>
          <a:p>
            <a:pPr algn="ctr">
              <a:spcAft>
                <a:spcPts val="600"/>
              </a:spcAf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 2020</a:t>
            </a:r>
          </a:p>
          <a:p>
            <a:pPr algn="ctr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DC9D6-86A2-425F-B60A-3CFEDE35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68" y="1066800"/>
            <a:ext cx="4400032" cy="5029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DF3E8C-48FB-4494-957F-97211197B4EE}"/>
              </a:ext>
            </a:extLst>
          </p:cNvPr>
          <p:cNvSpPr/>
          <p:nvPr/>
        </p:nvSpPr>
        <p:spPr>
          <a:xfrm>
            <a:off x="152400" y="6400800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C9939-EF26-464C-88B6-36DE71C1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210" y="1066800"/>
            <a:ext cx="43464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51244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u="sng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6FD09-8C98-4F9B-8EDA-70BE3EE9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20" y="1371600"/>
            <a:ext cx="512445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To collect data from the reliable sources.</a:t>
            </a:r>
          </a:p>
          <a:p>
            <a:pPr marL="114300"/>
            <a:endParaRPr lang="en-US" sz="1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Cleaning and preprocessing.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Data analysis on movie data from IMDB and Rotten Tomatoes.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6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9869E2-97CF-48D5-A743-A1EC9662A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666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971801"/>
            <a:ext cx="7086600" cy="60960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Cognitive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20C8-0CC1-4454-8C79-1FAB6C08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340475"/>
            <a:ext cx="2171700" cy="365125"/>
          </a:xfrm>
        </p:spPr>
        <p:txBody>
          <a:bodyPr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84B5E-A04C-4124-9B83-18AC87E3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390" y="0"/>
            <a:ext cx="9243370" cy="716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CB0379-67E6-4F00-8152-572DBFD01CB4}"/>
              </a:ext>
            </a:extLst>
          </p:cNvPr>
          <p:cNvSpPr/>
          <p:nvPr/>
        </p:nvSpPr>
        <p:spPr>
          <a:xfrm>
            <a:off x="304800" y="65648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3D2BD-A94F-46B8-B74E-428850B5D5B6}"/>
              </a:ext>
            </a:extLst>
          </p:cNvPr>
          <p:cNvSpPr/>
          <p:nvPr/>
        </p:nvSpPr>
        <p:spPr>
          <a:xfrm>
            <a:off x="2455676" y="1828800"/>
            <a:ext cx="3839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9">
            <a:extLst>
              <a:ext uri="{FF2B5EF4-FFF2-40B4-BE49-F238E27FC236}">
                <a16:creationId xmlns:a16="http://schemas.microsoft.com/office/drawing/2014/main" id="{371C1D6B-DBEE-43BF-BC24-D74B2EF30108}"/>
              </a:ext>
            </a:extLst>
          </p:cNvPr>
          <p:cNvSpPr txBox="1">
            <a:spLocks/>
          </p:cNvSpPr>
          <p:nvPr/>
        </p:nvSpPr>
        <p:spPr>
          <a:xfrm>
            <a:off x="2362200" y="65690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white">
                    <a:tint val="75000"/>
                  </a:prstClr>
                </a:solidFill>
                <a:latin typeface="Century Gothic" panose="020B050202020202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36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825F7A-CF63-4DBE-A675-53AFFCEBC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3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665" y="304800"/>
            <a:ext cx="4463935" cy="1155560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F7FAA-8D7B-48B1-BAE6-C92A114D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590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2D2D7-8B8C-42DF-9878-477DE7C4D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7" r="3" b="24586"/>
          <a:stretch/>
        </p:blipFill>
        <p:spPr>
          <a:xfrm>
            <a:off x="21" y="137755"/>
            <a:ext cx="2478407" cy="28486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498F730-4F50-4FE8-B07E-BC69AAF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0086" y="-1"/>
            <a:ext cx="3183914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F736BC-01AC-48BC-AF6D-527DB1C2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124200"/>
            <a:ext cx="2487380" cy="3052762"/>
          </a:xfrm>
          <a:prstGeom prst="rect">
            <a:avLst/>
          </a:prstGeo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AF21497D-9118-4FAD-807A-B07C83E4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0" y="6340475"/>
            <a:ext cx="4880610" cy="365125"/>
          </a:xfrm>
        </p:spPr>
        <p:txBody>
          <a:bodyPr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B9A51-5705-44CB-9A67-B574838C3713}"/>
              </a:ext>
            </a:extLst>
          </p:cNvPr>
          <p:cNvSpPr/>
          <p:nvPr/>
        </p:nvSpPr>
        <p:spPr>
          <a:xfrm>
            <a:off x="2947721" y="2133600"/>
            <a:ext cx="203671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Rotten Tomatoes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A29E-54E5-49FC-AF3A-3F66D9FE5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5" y="93386"/>
            <a:ext cx="2465613" cy="2954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0B53C6-E46F-44BE-AC84-DD3F3702F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27" y="3159797"/>
            <a:ext cx="2487381" cy="30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5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E86CB567-7ADC-49A9-BC94-435CB9FEC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66" y="4676012"/>
            <a:ext cx="7609668" cy="84425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Approach/Methodology</a:t>
            </a:r>
          </a:p>
        </p:txBody>
      </p:sp>
      <p:pic>
        <p:nvPicPr>
          <p:cNvPr id="52" name="Picture 42">
            <a:extLst>
              <a:ext uri="{FF2B5EF4-FFF2-40B4-BE49-F238E27FC236}">
                <a16:creationId xmlns:a16="http://schemas.microsoft.com/office/drawing/2014/main" id="{E5A6F892-822E-4FEC-9D5E-9FBF742D6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21AFAA78-355A-42A4-BA2C-7DF6BBF5C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66" y="712832"/>
            <a:ext cx="7609668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woman, girl, smiling, phone&#10;&#10;Description automatically generated">
            <a:extLst>
              <a:ext uri="{FF2B5EF4-FFF2-40B4-BE49-F238E27FC236}">
                <a16:creationId xmlns:a16="http://schemas.microsoft.com/office/drawing/2014/main" id="{1F1A26EE-808E-46FE-A0CC-CC403B6EA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75" r="9020" b="-4"/>
          <a:stretch/>
        </p:blipFill>
        <p:spPr>
          <a:xfrm>
            <a:off x="1130641" y="1441449"/>
            <a:ext cx="1992808" cy="2266305"/>
          </a:xfrm>
          <a:prstGeom prst="rect">
            <a:avLst/>
          </a:prstGeom>
        </p:spPr>
      </p:pic>
      <p:pic>
        <p:nvPicPr>
          <p:cNvPr id="8" name="Picture 7" descr="A picture containing indoor, person, looking, man&#10;&#10;Description automatically generated">
            <a:extLst>
              <a:ext uri="{FF2B5EF4-FFF2-40B4-BE49-F238E27FC236}">
                <a16:creationId xmlns:a16="http://schemas.microsoft.com/office/drawing/2014/main" id="{C12364D0-1064-4F20-854B-4B40ACDDC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54" r="23602" b="-3"/>
          <a:stretch/>
        </p:blipFill>
        <p:spPr>
          <a:xfrm>
            <a:off x="3464574" y="1441449"/>
            <a:ext cx="2004450" cy="2269876"/>
          </a:xfrm>
          <a:prstGeom prst="rect">
            <a:avLst/>
          </a:prstGeom>
        </p:spPr>
      </p:pic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599809CB-A561-4195-84FC-9231871AB6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24" r="8673" b="-1"/>
          <a:stretch/>
        </p:blipFill>
        <p:spPr>
          <a:xfrm>
            <a:off x="5798508" y="1437128"/>
            <a:ext cx="2004450" cy="2279532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BECE38C-7523-47BB-B313-5334B4B0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7862" y="6412468"/>
            <a:ext cx="4545538" cy="3085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8B929-24A3-442F-9D43-16DDDD707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65" y="712832"/>
            <a:ext cx="7609669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3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84BFD65-1682-4E88-891C-F92715A26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4F9E4A3-BB3B-498A-8A24-AFC0D0E6E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772"/>
            <a:ext cx="5181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7E686BF-E365-4F9C-8599-DB7BA624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4008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E9738-8A1B-456E-81BC-9A9796898266}"/>
              </a:ext>
            </a:extLst>
          </p:cNvPr>
          <p:cNvSpPr/>
          <p:nvPr/>
        </p:nvSpPr>
        <p:spPr>
          <a:xfrm>
            <a:off x="457200" y="1676400"/>
            <a:ext cx="35651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50" name="Rounded Rectangle 14">
            <a:extLst>
              <a:ext uri="{FF2B5EF4-FFF2-40B4-BE49-F238E27FC236}">
                <a16:creationId xmlns:a16="http://schemas.microsoft.com/office/drawing/2014/main" id="{EACA0639-5171-4920-A6E2-7D772E14B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1066164"/>
            <a:ext cx="397946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11EB66-BD86-4DBC-86E0-3EACB7B0A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56" r="31242" b="-3"/>
          <a:stretch/>
        </p:blipFill>
        <p:spPr>
          <a:xfrm>
            <a:off x="4724400" y="1375866"/>
            <a:ext cx="1936000" cy="2683228"/>
          </a:xfrm>
          <a:custGeom>
            <a:avLst/>
            <a:gdLst/>
            <a:ahLst/>
            <a:cxnLst/>
            <a:rect l="l" t="t" r="r" b="b"/>
            <a:pathLst>
              <a:path w="2989398" h="2740475">
                <a:moveTo>
                  <a:pt x="618429" y="0"/>
                </a:moveTo>
                <a:lnTo>
                  <a:pt x="2989398" y="0"/>
                </a:lnTo>
                <a:lnTo>
                  <a:pt x="2989398" y="151959"/>
                </a:lnTo>
                <a:lnTo>
                  <a:pt x="2989398" y="1370238"/>
                </a:lnTo>
                <a:lnTo>
                  <a:pt x="2989398" y="2740475"/>
                </a:lnTo>
                <a:lnTo>
                  <a:pt x="0" y="2740475"/>
                </a:lnTo>
                <a:lnTo>
                  <a:pt x="0" y="151949"/>
                </a:lnTo>
                <a:lnTo>
                  <a:pt x="11940" y="92810"/>
                </a:lnTo>
                <a:cubicBezTo>
                  <a:pt x="27319" y="56449"/>
                  <a:pt x="56447" y="27321"/>
                  <a:pt x="92808" y="11942"/>
                </a:cubicBezTo>
                <a:lnTo>
                  <a:pt x="151947" y="2"/>
                </a:lnTo>
                <a:lnTo>
                  <a:pt x="618429" y="2"/>
                </a:lnTo>
                <a:close/>
              </a:path>
            </a:pathLst>
          </a:custGeom>
        </p:spPr>
      </p:pic>
      <p:sp>
        <p:nvSpPr>
          <p:cNvPr id="52" name="Freeform 16">
            <a:extLst>
              <a:ext uri="{FF2B5EF4-FFF2-40B4-BE49-F238E27FC236}">
                <a16:creationId xmlns:a16="http://schemas.microsoft.com/office/drawing/2014/main" id="{890BD437-03A3-43BF-8B06-7D8DFB46A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5549" y="1375866"/>
            <a:ext cx="1535888" cy="1551917"/>
          </a:xfrm>
          <a:custGeom>
            <a:avLst/>
            <a:gdLst>
              <a:gd name="connsiteX0" fmla="*/ 0 w 2482004"/>
              <a:gd name="connsiteY0" fmla="*/ 0 h 1585026"/>
              <a:gd name="connsiteX1" fmla="*/ 116690 w 2482004"/>
              <a:gd name="connsiteY1" fmla="*/ 0 h 1585026"/>
              <a:gd name="connsiteX2" fmla="*/ 1583843 w 2482004"/>
              <a:gd name="connsiteY2" fmla="*/ 0 h 1585026"/>
              <a:gd name="connsiteX3" fmla="*/ 2365314 w 2482004"/>
              <a:gd name="connsiteY3" fmla="*/ 0 h 1585026"/>
              <a:gd name="connsiteX4" fmla="*/ 2482004 w 2482004"/>
              <a:gd name="connsiteY4" fmla="*/ 116690 h 1585026"/>
              <a:gd name="connsiteX5" fmla="*/ 2482004 w 2482004"/>
              <a:gd name="connsiteY5" fmla="*/ 1585026 h 1585026"/>
              <a:gd name="connsiteX6" fmla="*/ 1583843 w 2482004"/>
              <a:gd name="connsiteY6" fmla="*/ 1585026 h 1585026"/>
              <a:gd name="connsiteX7" fmla="*/ 0 w 2482004"/>
              <a:gd name="connsiteY7" fmla="*/ 1585026 h 1585026"/>
              <a:gd name="connsiteX8" fmla="*/ 0 w 2482004"/>
              <a:gd name="connsiteY8" fmla="*/ 116690 h 15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004" h="1585026">
                <a:moveTo>
                  <a:pt x="0" y="0"/>
                </a:moveTo>
                <a:lnTo>
                  <a:pt x="116690" y="0"/>
                </a:lnTo>
                <a:lnTo>
                  <a:pt x="1583843" y="0"/>
                </a:lnTo>
                <a:lnTo>
                  <a:pt x="2365314" y="0"/>
                </a:lnTo>
                <a:cubicBezTo>
                  <a:pt x="2429760" y="0"/>
                  <a:pt x="2482004" y="52244"/>
                  <a:pt x="2482004" y="116690"/>
                </a:cubicBezTo>
                <a:lnTo>
                  <a:pt x="2482004" y="1585026"/>
                </a:lnTo>
                <a:lnTo>
                  <a:pt x="1583843" y="1585026"/>
                </a:lnTo>
                <a:lnTo>
                  <a:pt x="0" y="1585026"/>
                </a:lnTo>
                <a:lnTo>
                  <a:pt x="0" y="116690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17">
            <a:extLst>
              <a:ext uri="{FF2B5EF4-FFF2-40B4-BE49-F238E27FC236}">
                <a16:creationId xmlns:a16="http://schemas.microsoft.com/office/drawing/2014/main" id="{1067637D-FD10-4AAE-9294-B38B6372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4814429" y="4199460"/>
            <a:ext cx="1850080" cy="1695035"/>
          </a:xfrm>
          <a:custGeom>
            <a:avLst/>
            <a:gdLst>
              <a:gd name="connsiteX0" fmla="*/ 0 w 2482004"/>
              <a:gd name="connsiteY0" fmla="*/ 0 h 1585026"/>
              <a:gd name="connsiteX1" fmla="*/ 116690 w 2482004"/>
              <a:gd name="connsiteY1" fmla="*/ 0 h 1585026"/>
              <a:gd name="connsiteX2" fmla="*/ 1583843 w 2482004"/>
              <a:gd name="connsiteY2" fmla="*/ 0 h 1585026"/>
              <a:gd name="connsiteX3" fmla="*/ 2365314 w 2482004"/>
              <a:gd name="connsiteY3" fmla="*/ 0 h 1585026"/>
              <a:gd name="connsiteX4" fmla="*/ 2482004 w 2482004"/>
              <a:gd name="connsiteY4" fmla="*/ 116690 h 1585026"/>
              <a:gd name="connsiteX5" fmla="*/ 2482004 w 2482004"/>
              <a:gd name="connsiteY5" fmla="*/ 1585026 h 1585026"/>
              <a:gd name="connsiteX6" fmla="*/ 1583843 w 2482004"/>
              <a:gd name="connsiteY6" fmla="*/ 1585026 h 1585026"/>
              <a:gd name="connsiteX7" fmla="*/ 0 w 2482004"/>
              <a:gd name="connsiteY7" fmla="*/ 1585026 h 1585026"/>
              <a:gd name="connsiteX8" fmla="*/ 0 w 2482004"/>
              <a:gd name="connsiteY8" fmla="*/ 116690 h 15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004" h="1585026">
                <a:moveTo>
                  <a:pt x="0" y="0"/>
                </a:moveTo>
                <a:lnTo>
                  <a:pt x="116690" y="0"/>
                </a:lnTo>
                <a:lnTo>
                  <a:pt x="1583843" y="0"/>
                </a:lnTo>
                <a:lnTo>
                  <a:pt x="2365314" y="0"/>
                </a:lnTo>
                <a:cubicBezTo>
                  <a:pt x="2429760" y="0"/>
                  <a:pt x="2482004" y="52244"/>
                  <a:pt x="2482004" y="116690"/>
                </a:cubicBezTo>
                <a:lnTo>
                  <a:pt x="2482004" y="1585026"/>
                </a:lnTo>
                <a:lnTo>
                  <a:pt x="1583843" y="1585026"/>
                </a:lnTo>
                <a:lnTo>
                  <a:pt x="0" y="1585026"/>
                </a:lnTo>
                <a:lnTo>
                  <a:pt x="0" y="11669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057084-36DB-4FF7-9BB8-BF5178A5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6264275"/>
            <a:ext cx="5829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228600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9C2EB-83B3-4D88-A473-4EBED6FD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266825"/>
            <a:ext cx="2088401" cy="2683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7AD18-7161-4C0F-830D-AB4A864D1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03" y="3429000"/>
            <a:ext cx="1535888" cy="2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9144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4495800"/>
            <a:ext cx="7609668" cy="84425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66" y="712832"/>
            <a:ext cx="6301849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44CA4-F3FD-456E-AA2E-EDFCF542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0462" y="6355845"/>
            <a:ext cx="4545538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2E621-8792-4381-8621-7BF3386A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1" y="712832"/>
            <a:ext cx="7643043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51244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u="sng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6FD09-8C98-4F9B-8EDA-70BE3EE9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20" y="1371600"/>
            <a:ext cx="512445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To collect data from the reliable sources.</a:t>
            </a:r>
          </a:p>
          <a:p>
            <a:pPr marL="114300"/>
            <a:endParaRPr lang="en-US" sz="1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Cleaning and preprocessing.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Data analysis on movie data from IMDB and Rotten Tomatoes.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93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9144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4CF59-884D-4B2E-8C9D-18011BB6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9" y="923006"/>
            <a:ext cx="8856261" cy="54211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44CA4-F3FD-456E-AA2E-EDFCF542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55845"/>
            <a:ext cx="48006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19DAB4-1E9A-46C4-9BCE-C82EFE47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753394"/>
            <a:ext cx="8115300" cy="46580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087CA-9E2B-431A-8704-508F86841B27}"/>
              </a:ext>
            </a:extLst>
          </p:cNvPr>
          <p:cNvSpPr/>
          <p:nvPr/>
        </p:nvSpPr>
        <p:spPr>
          <a:xfrm>
            <a:off x="381000" y="134207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BD002-5A7A-46B2-B4E3-BEB6975715BD}"/>
              </a:ext>
            </a:extLst>
          </p:cNvPr>
          <p:cNvSpPr/>
          <p:nvPr/>
        </p:nvSpPr>
        <p:spPr>
          <a:xfrm>
            <a:off x="685799" y="1530489"/>
            <a:ext cx="76961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and natural interaction between human and computers.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discrimination and unjust exclusion.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trustworthy and  human-centred AI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Regulating big data and transparency of 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human cognition and artificial intelligence for future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242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182</Words>
  <Application>Microsoft Office PowerPoint</Application>
  <PresentationFormat>On-screen Show (4:3)</PresentationFormat>
  <Paragraphs>81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Vapor Trail</vt:lpstr>
      <vt:lpstr>PowerPoint Presentation</vt:lpstr>
      <vt:lpstr>objectives</vt:lpstr>
      <vt:lpstr>Ai and Cognitive Science</vt:lpstr>
      <vt:lpstr>Data Sources</vt:lpstr>
      <vt:lpstr>Approach/Methodology</vt:lpstr>
      <vt:lpstr>Visualization</vt:lpstr>
      <vt:lpstr>Challenges 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Sharmistha Dutta</dc:creator>
  <cp:lastModifiedBy>Sharmistha Dutta</cp:lastModifiedBy>
  <cp:revision>42</cp:revision>
  <dcterms:created xsi:type="dcterms:W3CDTF">2020-10-09T22:35:02Z</dcterms:created>
  <dcterms:modified xsi:type="dcterms:W3CDTF">2020-10-10T02:30:55Z</dcterms:modified>
</cp:coreProperties>
</file>