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9" r:id="rId8"/>
    <p:sldId id="261" r:id="rId9"/>
    <p:sldId id="265" r:id="rId10"/>
    <p:sldId id="262" r:id="rId11"/>
    <p:sldId id="266" r:id="rId12"/>
    <p:sldId id="263" r:id="rId13"/>
    <p:sldId id="267" r:id="rId14"/>
    <p:sldId id="264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ED7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SQL\proj%20hal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SQL\proj%20half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SQL\proj%20half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SQL\proj%20half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SQL\proj%20hal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SQL\proj%20hal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SQL\proj%20hal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SQL\proj%20hal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SQL\proj%20half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SQL\proj%20half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SQL\proj%20half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%20SQL\proj%20half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/>
              <a:t>% Change of Price</a:t>
            </a:r>
            <a:r>
              <a:rPr lang="en-IN" sz="1800" b="1" baseline="0"/>
              <a:t> over time</a:t>
            </a:r>
            <a:endParaRPr lang="en-IN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764150073916236E-2"/>
          <c:y val="0.16143782098392165"/>
          <c:w val="0.89402267747576369"/>
          <c:h val="0.627979363536527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Affordable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92.37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8-4A39-B715-3B790D5C41D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Luxury Cars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Sheet1!$D$3</c:f>
              <c:numCache>
                <c:formatCode>General</c:formatCode>
                <c:ptCount val="1"/>
                <c:pt idx="0">
                  <c:v>248.84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88-4A39-B715-3B790D5C41D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Mid-Range Cars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Sheet1!$D$4</c:f>
              <c:numCache>
                <c:formatCode>General</c:formatCode>
                <c:ptCount val="1"/>
                <c:pt idx="0">
                  <c:v>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88-4A39-B715-3B790D5C41D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Very Affordable Cars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236.33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88-4A39-B715-3B790D5C41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9307072"/>
        <c:axId val="842568416"/>
      </c:barChart>
      <c:catAx>
        <c:axId val="76930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568416"/>
        <c:crosses val="autoZero"/>
        <c:auto val="1"/>
        <c:lblAlgn val="ctr"/>
        <c:lblOffset val="100"/>
        <c:noMultiLvlLbl val="0"/>
      </c:catAx>
      <c:valAx>
        <c:axId val="84256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30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/>
              <a:t>% change</a:t>
            </a:r>
            <a:r>
              <a:rPr lang="en-IN" sz="1800" b="1" baseline="0"/>
              <a:t> of price over time</a:t>
            </a:r>
            <a:endParaRPr lang="en-IN" sz="1800" b="1"/>
          </a:p>
        </c:rich>
      </c:tx>
      <c:layout>
        <c:manualLayout>
          <c:xMode val="edge"/>
          <c:yMode val="edge"/>
          <c:x val="0.23954968184043074"/>
          <c:y val="1.63719711853307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Sheet1!$R$2</c:f>
              <c:strCache>
                <c:ptCount val="1"/>
                <c:pt idx="0">
                  <c:v>Affordable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Sheet1!$U$1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Sheet1!$U$2</c:f>
              <c:numCache>
                <c:formatCode>General</c:formatCode>
                <c:ptCount val="1"/>
                <c:pt idx="0">
                  <c:v>36.799999999999997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54-4749-89D1-EE5BFBF7AB86}"/>
            </c:ext>
          </c:extLst>
        </c:ser>
        <c:ser>
          <c:idx val="1"/>
          <c:order val="1"/>
          <c:tx>
            <c:strRef>
              <c:f>Sheet1!$R$3</c:f>
              <c:strCache>
                <c:ptCount val="1"/>
                <c:pt idx="0">
                  <c:v>Luxury Cars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Sheet1!$U$1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Sheet1!$U$3</c:f>
              <c:numCache>
                <c:formatCode>General</c:formatCode>
                <c:ptCount val="1"/>
                <c:pt idx="0">
                  <c:v>127.92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54-4749-89D1-EE5BFBF7AB86}"/>
            </c:ext>
          </c:extLst>
        </c:ser>
        <c:ser>
          <c:idx val="2"/>
          <c:order val="2"/>
          <c:tx>
            <c:strRef>
              <c:f>Sheet1!$R$4</c:f>
              <c:strCache>
                <c:ptCount val="1"/>
                <c:pt idx="0">
                  <c:v>Mid-Range Cars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Sheet1!$U$1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Sheet1!$U$4</c:f>
              <c:numCache>
                <c:formatCode>General</c:formatCode>
                <c:ptCount val="1"/>
                <c:pt idx="0">
                  <c:v>4.84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54-4749-89D1-EE5BFBF7AB86}"/>
            </c:ext>
          </c:extLst>
        </c:ser>
        <c:ser>
          <c:idx val="3"/>
          <c:order val="3"/>
          <c:tx>
            <c:strRef>
              <c:f>Sheet1!$R$5</c:f>
              <c:strCache>
                <c:ptCount val="1"/>
                <c:pt idx="0">
                  <c:v>Very Affordable Cars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Sheet1!$U$1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Sheet1!$U$5</c:f>
              <c:numCache>
                <c:formatCode>General</c:formatCode>
                <c:ptCount val="1"/>
                <c:pt idx="0">
                  <c:v>864.33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54-4749-89D1-EE5BFBF7A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6224352"/>
        <c:axId val="603814960"/>
      </c:barChart>
      <c:catAx>
        <c:axId val="5662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14960"/>
        <c:crosses val="autoZero"/>
        <c:auto val="1"/>
        <c:lblAlgn val="ctr"/>
        <c:lblOffset val="100"/>
        <c:noMultiLvlLbl val="0"/>
      </c:catAx>
      <c:valAx>
        <c:axId val="60381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22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/>
              <a:t>Cars</a:t>
            </a:r>
            <a:r>
              <a:rPr lang="en-IN" sz="1800" b="1" baseline="0"/>
              <a:t> sold by category</a:t>
            </a:r>
            <a:endParaRPr lang="en-IN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Sheet1!$R$2</c:f>
              <c:strCache>
                <c:ptCount val="1"/>
                <c:pt idx="0">
                  <c:v>Affordable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Sheet1!$V$1</c:f>
              <c:strCache>
                <c:ptCount val="1"/>
                <c:pt idx="0">
                  <c:v>cars_sold</c:v>
                </c:pt>
              </c:strCache>
            </c:strRef>
          </c:cat>
          <c:val>
            <c:numRef>
              <c:f>Sheet1!$V$2</c:f>
              <c:numCache>
                <c:formatCode>General</c:formatCode>
                <c:ptCount val="1"/>
                <c:pt idx="0">
                  <c:v>2220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C1-43D7-915D-1069C2EA0E94}"/>
            </c:ext>
          </c:extLst>
        </c:ser>
        <c:ser>
          <c:idx val="1"/>
          <c:order val="1"/>
          <c:tx>
            <c:strRef>
              <c:f>Sheet1!$R$3</c:f>
              <c:strCache>
                <c:ptCount val="1"/>
                <c:pt idx="0">
                  <c:v>Luxury Cars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Sheet1!$V$1</c:f>
              <c:strCache>
                <c:ptCount val="1"/>
                <c:pt idx="0">
                  <c:v>cars_sold</c:v>
                </c:pt>
              </c:strCache>
            </c:strRef>
          </c:cat>
          <c:val>
            <c:numRef>
              <c:f>Sheet1!$V$3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C1-43D7-915D-1069C2EA0E94}"/>
            </c:ext>
          </c:extLst>
        </c:ser>
        <c:ser>
          <c:idx val="2"/>
          <c:order val="2"/>
          <c:tx>
            <c:strRef>
              <c:f>Sheet1!$R$4</c:f>
              <c:strCache>
                <c:ptCount val="1"/>
                <c:pt idx="0">
                  <c:v>Mid-Range Cars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Sheet1!$V$1</c:f>
              <c:strCache>
                <c:ptCount val="1"/>
                <c:pt idx="0">
                  <c:v>cars_sold</c:v>
                </c:pt>
              </c:strCache>
            </c:strRef>
          </c:cat>
          <c:val>
            <c:numRef>
              <c:f>Sheet1!$V$4</c:f>
              <c:numCache>
                <c:formatCode>General</c:formatCode>
                <c:ptCount val="1"/>
                <c:pt idx="0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C1-43D7-915D-1069C2EA0E94}"/>
            </c:ext>
          </c:extLst>
        </c:ser>
        <c:ser>
          <c:idx val="3"/>
          <c:order val="3"/>
          <c:tx>
            <c:strRef>
              <c:f>Sheet1!$R$5</c:f>
              <c:strCache>
                <c:ptCount val="1"/>
                <c:pt idx="0">
                  <c:v>Very Affordable Cars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Sheet1!$V$1</c:f>
              <c:strCache>
                <c:ptCount val="1"/>
                <c:pt idx="0">
                  <c:v>cars_sold</c:v>
                </c:pt>
              </c:strCache>
            </c:strRef>
          </c:cat>
          <c:val>
            <c:numRef>
              <c:f>Sheet1!$V$5</c:f>
              <c:numCache>
                <c:formatCode>General</c:formatCode>
                <c:ptCount val="1"/>
                <c:pt idx="0">
                  <c:v>2472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C1-43D7-915D-1069C2EA0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6075344"/>
        <c:axId val="601146208"/>
        <c:axId val="0"/>
      </c:bar3DChart>
      <c:catAx>
        <c:axId val="60607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146208"/>
        <c:crosses val="autoZero"/>
        <c:auto val="1"/>
        <c:lblAlgn val="ctr"/>
        <c:lblOffset val="100"/>
        <c:noMultiLvlLbl val="0"/>
      </c:catAx>
      <c:valAx>
        <c:axId val="60114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7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4301677141345783E-2"/>
          <c:y val="0.90376950390813804"/>
          <c:w val="0.81566345429735654"/>
          <c:h val="5.39851954657563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 half.xlsx]Sheet2!PivotTable19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/>
              <a:t>Price and Mileage</a:t>
            </a:r>
            <a:r>
              <a:rPr lang="en-IN" sz="1800" b="1" baseline="0"/>
              <a:t> relation</a:t>
            </a:r>
            <a:endParaRPr lang="en-IN" sz="1800" b="1"/>
          </a:p>
        </c:rich>
      </c:tx>
      <c:layout>
        <c:manualLayout>
          <c:xMode val="edge"/>
          <c:yMode val="edge"/>
          <c:x val="0.34267857142857144"/>
          <c:y val="3.99972127377883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684789401324838E-2"/>
          <c:y val="0.15799131303277356"/>
          <c:w val="0.79365986512166897"/>
          <c:h val="0.78502492052955575"/>
        </c:manualLayout>
      </c:layout>
      <c:areaChart>
        <c:grouping val="standard"/>
        <c:varyColors val="0"/>
        <c:ser>
          <c:idx val="0"/>
          <c:order val="0"/>
          <c:tx>
            <c:strRef>
              <c:f>Sheet2!$AK$57</c:f>
              <c:strCache>
                <c:ptCount val="1"/>
                <c:pt idx="0">
                  <c:v>Average of avg_price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Sheet2!$AJ$58:$AJ$74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Sheet2!$AK$58:$AK$74</c:f>
              <c:numCache>
                <c:formatCode>General</c:formatCode>
                <c:ptCount val="16"/>
                <c:pt idx="0">
                  <c:v>1295</c:v>
                </c:pt>
                <c:pt idx="1">
                  <c:v>1750</c:v>
                </c:pt>
                <c:pt idx="2">
                  <c:v>1993.75</c:v>
                </c:pt>
                <c:pt idx="3">
                  <c:v>9429.9923076923078</c:v>
                </c:pt>
                <c:pt idx="4">
                  <c:v>7846.5921739130436</c:v>
                </c:pt>
                <c:pt idx="5">
                  <c:v>10530.862702702701</c:v>
                </c:pt>
                <c:pt idx="6">
                  <c:v>11771.940833333334</c:v>
                </c:pt>
                <c:pt idx="7">
                  <c:v>16104.062499999998</c:v>
                </c:pt>
                <c:pt idx="8">
                  <c:v>19414.585000000003</c:v>
                </c:pt>
                <c:pt idx="9">
                  <c:v>9542.2585714285706</c:v>
                </c:pt>
                <c:pt idx="10">
                  <c:v>8306.9636363636364</c:v>
                </c:pt>
                <c:pt idx="11">
                  <c:v>16726.961000000003</c:v>
                </c:pt>
                <c:pt idx="12">
                  <c:v>17655.983636363639</c:v>
                </c:pt>
                <c:pt idx="13">
                  <c:v>3092.5</c:v>
                </c:pt>
                <c:pt idx="14">
                  <c:v>18448.74034482758</c:v>
                </c:pt>
                <c:pt idx="15">
                  <c:v>7031.67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08-4A8F-8337-1B48BC005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6214752"/>
        <c:axId val="891060752"/>
      </c:areaChart>
      <c:lineChart>
        <c:grouping val="standard"/>
        <c:varyColors val="0"/>
        <c:ser>
          <c:idx val="1"/>
          <c:order val="1"/>
          <c:tx>
            <c:strRef>
              <c:f>Sheet2!$AL$57</c:f>
              <c:strCache>
                <c:ptCount val="1"/>
                <c:pt idx="0">
                  <c:v>Average of mpg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Sheet2!$AJ$58:$AJ$74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Sheet2!$AL$58:$AL$74</c:f>
              <c:numCache>
                <c:formatCode>General</c:formatCode>
                <c:ptCount val="16"/>
                <c:pt idx="0">
                  <c:v>38.700000000000003</c:v>
                </c:pt>
                <c:pt idx="1">
                  <c:v>46.3</c:v>
                </c:pt>
                <c:pt idx="2">
                  <c:v>44.3</c:v>
                </c:pt>
                <c:pt idx="3">
                  <c:v>55.338461538461544</c:v>
                </c:pt>
                <c:pt idx="4">
                  <c:v>56.060869565217395</c:v>
                </c:pt>
                <c:pt idx="5">
                  <c:v>52.586486486486486</c:v>
                </c:pt>
                <c:pt idx="6">
                  <c:v>54.65</c:v>
                </c:pt>
                <c:pt idx="7">
                  <c:v>32.75</c:v>
                </c:pt>
                <c:pt idx="8">
                  <c:v>92.7</c:v>
                </c:pt>
                <c:pt idx="9">
                  <c:v>45.571428571428569</c:v>
                </c:pt>
                <c:pt idx="10">
                  <c:v>47.445454545454545</c:v>
                </c:pt>
                <c:pt idx="11">
                  <c:v>48.830000000000005</c:v>
                </c:pt>
                <c:pt idx="12">
                  <c:v>39.790909090909103</c:v>
                </c:pt>
                <c:pt idx="13">
                  <c:v>32.799999999999997</c:v>
                </c:pt>
                <c:pt idx="14">
                  <c:v>46.196551724137933</c:v>
                </c:pt>
                <c:pt idx="15">
                  <c:v>43.5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08-4A8F-8337-1B48BC005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6243072"/>
        <c:axId val="891058272"/>
      </c:lineChart>
      <c:catAx>
        <c:axId val="56621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060752"/>
        <c:crosses val="autoZero"/>
        <c:auto val="1"/>
        <c:lblAlgn val="ctr"/>
        <c:lblOffset val="100"/>
        <c:noMultiLvlLbl val="0"/>
      </c:catAx>
      <c:valAx>
        <c:axId val="89106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214752"/>
        <c:crosses val="autoZero"/>
        <c:crossBetween val="between"/>
      </c:valAx>
      <c:valAx>
        <c:axId val="8910582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243072"/>
        <c:crosses val="max"/>
        <c:crossBetween val="between"/>
      </c:valAx>
      <c:catAx>
        <c:axId val="566243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91058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535485410300508"/>
          <c:y val="0.19837711657724202"/>
          <c:w val="9.2740398315608097E-2"/>
          <c:h val="0.455102548022205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/>
              <a:t>Cars sold of each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Affordable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</c:f>
              <c:strCache>
                <c:ptCount val="1"/>
                <c:pt idx="0">
                  <c:v>cars_sold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0-44CE-85F5-CF34CDC2D2B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Luxury Cars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</c:f>
              <c:strCache>
                <c:ptCount val="1"/>
                <c:pt idx="0">
                  <c:v>cars_sold</c:v>
                </c:pt>
              </c:strCache>
            </c:strRef>
          </c:cat>
          <c:val>
            <c:numRef>
              <c:f>Sheet1!$E$3</c:f>
              <c:numCache>
                <c:formatCode>General</c:formatCode>
                <c:ptCount val="1"/>
                <c:pt idx="0">
                  <c:v>1074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10-44CE-85F5-CF34CDC2D2B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Mid-Range Cars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</c:f>
              <c:strCache>
                <c:ptCount val="1"/>
                <c:pt idx="0">
                  <c:v>cars_sold</c:v>
                </c:pt>
              </c:strCache>
            </c:strRef>
          </c:cat>
          <c:val>
            <c:numRef>
              <c:f>Sheet1!$E$4</c:f>
              <c:numCache>
                <c:formatCode>General</c:formatCode>
                <c:ptCount val="1"/>
                <c:pt idx="0">
                  <c:v>4004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10-44CE-85F5-CF34CDC2D2B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Very Affordable Cars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</c:f>
              <c:strCache>
                <c:ptCount val="1"/>
                <c:pt idx="0">
                  <c:v>cars_sold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10-44CE-85F5-CF34CDC2D2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3468800"/>
        <c:axId val="842573376"/>
      </c:barChart>
      <c:catAx>
        <c:axId val="7634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573376"/>
        <c:crosses val="autoZero"/>
        <c:auto val="1"/>
        <c:lblAlgn val="ctr"/>
        <c:lblOffset val="100"/>
        <c:noMultiLvlLbl val="0"/>
      </c:catAx>
      <c:valAx>
        <c:axId val="84257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46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b="1" dirty="0"/>
              <a:t>Fuel</a:t>
            </a:r>
            <a:r>
              <a:rPr lang="en-IN" sz="2400" b="1" baseline="0" dirty="0"/>
              <a:t> Efficiency and Price relation for each class</a:t>
            </a:r>
            <a:endParaRPr lang="en-IN" sz="2400" b="1" dirty="0"/>
          </a:p>
        </c:rich>
      </c:tx>
      <c:layout>
        <c:manualLayout>
          <c:xMode val="edge"/>
          <c:yMode val="edge"/>
          <c:x val="0.14224865482384705"/>
          <c:y val="3.00198298061395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720618256051331E-2"/>
          <c:y val="0.16886872191823479"/>
          <c:w val="0.77807796044856992"/>
          <c:h val="0.70972507673828911"/>
        </c:manualLayout>
      </c:layout>
      <c:barChart>
        <c:barDir val="col"/>
        <c:grouping val="clustered"/>
        <c:varyColors val="0"/>
        <c:ser>
          <c:idx val="1"/>
          <c:order val="1"/>
          <c:tx>
            <c:v>Average of avg_price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A Class</c:v>
              </c:pt>
              <c:pt idx="1">
                <c:v>C Class</c:v>
              </c:pt>
              <c:pt idx="2">
                <c:v>E Class</c:v>
              </c:pt>
              <c:pt idx="3">
                <c:v>GLA Class</c:v>
              </c:pt>
              <c:pt idx="4">
                <c:v>GLC Class</c:v>
              </c:pt>
            </c:strLit>
          </c:cat>
          <c:val>
            <c:numLit>
              <c:formatCode>General</c:formatCode>
              <c:ptCount val="5"/>
              <c:pt idx="0">
                <c:v>19849.599999999999</c:v>
              </c:pt>
              <c:pt idx="1">
                <c:v>23695.82</c:v>
              </c:pt>
              <c:pt idx="2">
                <c:v>25481.42</c:v>
              </c:pt>
              <c:pt idx="3">
                <c:v>20427.66</c:v>
              </c:pt>
              <c:pt idx="4">
                <c:v>32929.4</c:v>
              </c:pt>
            </c:numLit>
          </c:val>
          <c:extLst>
            <c:ext xmlns:c16="http://schemas.microsoft.com/office/drawing/2014/chart" uri="{C3380CC4-5D6E-409C-BE32-E72D297353CC}">
              <c16:uniqueId val="{00000000-141E-497D-A8B7-EA567FA38A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59790800"/>
        <c:axId val="1043583680"/>
      </c:barChart>
      <c:lineChart>
        <c:grouping val="standard"/>
        <c:varyColors val="0"/>
        <c:ser>
          <c:idx val="0"/>
          <c:order val="0"/>
          <c:tx>
            <c:v>Average of avg_fuel_efficiency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A Class</c:v>
              </c:pt>
              <c:pt idx="1">
                <c:v>C Class</c:v>
              </c:pt>
              <c:pt idx="2">
                <c:v>E Class</c:v>
              </c:pt>
              <c:pt idx="3">
                <c:v>GLA Class</c:v>
              </c:pt>
              <c:pt idx="4">
                <c:v>GLC Class</c:v>
              </c:pt>
            </c:strLit>
          </c:cat>
          <c:val>
            <c:numLit>
              <c:formatCode>General</c:formatCode>
              <c:ptCount val="5"/>
              <c:pt idx="0">
                <c:v>12.66</c:v>
              </c:pt>
              <c:pt idx="1">
                <c:v>10.91</c:v>
              </c:pt>
              <c:pt idx="2">
                <c:v>10.61</c:v>
              </c:pt>
              <c:pt idx="3">
                <c:v>11.6</c:v>
              </c:pt>
              <c:pt idx="4">
                <c:v>7.46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141E-497D-A8B7-EA567FA38A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59789840"/>
        <c:axId val="1043602032"/>
      </c:lineChart>
      <c:catAx>
        <c:axId val="55979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583680"/>
        <c:crosses val="autoZero"/>
        <c:auto val="1"/>
        <c:lblAlgn val="ctr"/>
        <c:lblOffset val="100"/>
        <c:noMultiLvlLbl val="0"/>
      </c:catAx>
      <c:valAx>
        <c:axId val="104358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790800"/>
        <c:crosses val="autoZero"/>
        <c:crossBetween val="between"/>
      </c:valAx>
      <c:valAx>
        <c:axId val="104360203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789840"/>
        <c:crosses val="max"/>
        <c:crossBetween val="between"/>
      </c:valAx>
      <c:catAx>
        <c:axId val="559789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36020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117468649752117"/>
          <c:y val="0.15214711508519066"/>
          <c:w val="0.11401049868766404"/>
          <c:h val="0.481016281863072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Sheet1!$AL$1</c:f>
              <c:strCache>
                <c:ptCount val="1"/>
                <c:pt idx="0">
                  <c:v>cars_sold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Sheet1!$AH$2:$AH$5</c:f>
              <c:strCache>
                <c:ptCount val="4"/>
                <c:pt idx="0">
                  <c:v>Affordable Cars</c:v>
                </c:pt>
                <c:pt idx="1">
                  <c:v>Luxury Cars</c:v>
                </c:pt>
                <c:pt idx="2">
                  <c:v>Mid-Range Cars</c:v>
                </c:pt>
                <c:pt idx="3">
                  <c:v>Very Affordable Cars</c:v>
                </c:pt>
              </c:strCache>
            </c:strRef>
          </c:cat>
          <c:val>
            <c:numRef>
              <c:f>Sheet1!$AL$2:$AL$5</c:f>
              <c:numCache>
                <c:formatCode>General</c:formatCode>
                <c:ptCount val="4"/>
                <c:pt idx="0">
                  <c:v>5846</c:v>
                </c:pt>
                <c:pt idx="1">
                  <c:v>732</c:v>
                </c:pt>
                <c:pt idx="2">
                  <c:v>2747</c:v>
                </c:pt>
                <c:pt idx="3">
                  <c:v>1343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7C-44C7-AA87-3DDF087925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36646560"/>
        <c:axId val="1138197584"/>
        <c:axId val="0"/>
      </c:bar3DChart>
      <c:catAx>
        <c:axId val="103664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197584"/>
        <c:crosses val="autoZero"/>
        <c:auto val="1"/>
        <c:lblAlgn val="ctr"/>
        <c:lblOffset val="100"/>
        <c:noMultiLvlLbl val="0"/>
      </c:catAx>
      <c:valAx>
        <c:axId val="113819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4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/>
              <a:t>%</a:t>
            </a:r>
            <a:r>
              <a:rPr lang="en-IN" sz="2000" b="1" baseline="0"/>
              <a:t> change over time</a:t>
            </a:r>
            <a:endParaRPr lang="en-IN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Sheet1!$AH$2</c:f>
              <c:strCache>
                <c:ptCount val="1"/>
                <c:pt idx="0">
                  <c:v>Affordable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Sheet1!$AK$1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Sheet1!$AK$2</c:f>
              <c:numCache>
                <c:formatCode>General</c:formatCode>
                <c:ptCount val="1"/>
                <c:pt idx="0">
                  <c:v>71.599999999999994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9-42CE-A403-37FA57D50CB7}"/>
            </c:ext>
          </c:extLst>
        </c:ser>
        <c:ser>
          <c:idx val="1"/>
          <c:order val="1"/>
          <c:tx>
            <c:strRef>
              <c:f>Sheet1!$AH$3</c:f>
              <c:strCache>
                <c:ptCount val="1"/>
                <c:pt idx="0">
                  <c:v>Luxury Cars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Sheet1!$AK$1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Sheet1!$AK$3</c:f>
              <c:numCache>
                <c:formatCode>General</c:formatCode>
                <c:ptCount val="1"/>
                <c:pt idx="0">
                  <c:v>32.01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19-42CE-A403-37FA57D50CB7}"/>
            </c:ext>
          </c:extLst>
        </c:ser>
        <c:ser>
          <c:idx val="2"/>
          <c:order val="2"/>
          <c:tx>
            <c:strRef>
              <c:f>Sheet1!$AH$4</c:f>
              <c:strCache>
                <c:ptCount val="1"/>
                <c:pt idx="0">
                  <c:v>Mid-Range Cars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Sheet1!$AK$1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Sheet1!$AK$4</c:f>
              <c:numCache>
                <c:formatCode>General</c:formatCode>
                <c:ptCount val="1"/>
                <c:pt idx="0">
                  <c:v>25.76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19-42CE-A403-37FA57D50CB7}"/>
            </c:ext>
          </c:extLst>
        </c:ser>
        <c:ser>
          <c:idx val="3"/>
          <c:order val="3"/>
          <c:tx>
            <c:strRef>
              <c:f>Sheet1!$AH$5</c:f>
              <c:strCache>
                <c:ptCount val="1"/>
                <c:pt idx="0">
                  <c:v>Very Affordable Cars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Sheet1!$AK$1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Sheet1!$AK$5</c:f>
              <c:numCache>
                <c:formatCode>General</c:formatCode>
                <c:ptCount val="1"/>
                <c:pt idx="0">
                  <c:v>369.83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19-42CE-A403-37FA57D50C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6644640"/>
        <c:axId val="1049553568"/>
      </c:barChart>
      <c:catAx>
        <c:axId val="103664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553568"/>
        <c:crosses val="autoZero"/>
        <c:auto val="1"/>
        <c:lblAlgn val="ctr"/>
        <c:lblOffset val="100"/>
        <c:noMultiLvlLbl val="0"/>
      </c:catAx>
      <c:valAx>
        <c:axId val="104955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4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/>
              <a:t>Fuel_efficiency</a:t>
            </a:r>
            <a:r>
              <a:rPr lang="en-IN" sz="1800" b="1" baseline="0"/>
              <a:t> and avg_price for different class</a:t>
            </a:r>
            <a:endParaRPr lang="en-IN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4600553309214724E-2"/>
          <c:y val="0.11074263038548753"/>
          <c:w val="0.88983783783783788"/>
          <c:h val="0.73889848590354779"/>
        </c:manualLayout>
      </c:layout>
      <c:areaChart>
        <c:grouping val="stacked"/>
        <c:varyColors val="0"/>
        <c:ser>
          <c:idx val="0"/>
          <c:order val="0"/>
          <c:tx>
            <c:v>Average of avg_fuel_efficiency</c:v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A1</c:v>
              </c:pt>
              <c:pt idx="1">
                <c:v>A3</c:v>
              </c:pt>
              <c:pt idx="2">
                <c:v>A4</c:v>
              </c:pt>
              <c:pt idx="3">
                <c:v>A5</c:v>
              </c:pt>
              <c:pt idx="4">
                <c:v>Q3</c:v>
              </c:pt>
            </c:strLit>
          </c:cat>
          <c:val>
            <c:numLit>
              <c:formatCode>General</c:formatCode>
              <c:ptCount val="5"/>
              <c:pt idx="0">
                <c:v>17.96</c:v>
              </c:pt>
              <c:pt idx="1">
                <c:v>17.600000000000001</c:v>
              </c:pt>
              <c:pt idx="2">
                <c:v>14.75</c:v>
              </c:pt>
              <c:pt idx="3">
                <c:v>11.33</c:v>
              </c:pt>
              <c:pt idx="4">
                <c:v>11.9</c:v>
              </c:pt>
            </c:numLit>
          </c:val>
          <c:extLst>
            <c:ext xmlns:c16="http://schemas.microsoft.com/office/drawing/2014/chart" uri="{C3380CC4-5D6E-409C-BE32-E72D297353CC}">
              <c16:uniqueId val="{00000000-5908-48BA-A221-CD14EBD82E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036624480"/>
        <c:axId val="838985856"/>
      </c:areaChart>
      <c:barChart>
        <c:barDir val="col"/>
        <c:grouping val="clustered"/>
        <c:varyColors val="0"/>
        <c:ser>
          <c:idx val="1"/>
          <c:order val="1"/>
          <c:tx>
            <c:v>Average of avg_price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A1</c:v>
              </c:pt>
              <c:pt idx="1">
                <c:v>A3</c:v>
              </c:pt>
              <c:pt idx="2">
                <c:v>A4</c:v>
              </c:pt>
              <c:pt idx="3">
                <c:v>A5</c:v>
              </c:pt>
              <c:pt idx="4">
                <c:v>Q3</c:v>
              </c:pt>
            </c:strLit>
          </c:cat>
          <c:val>
            <c:numLit>
              <c:formatCode>General</c:formatCode>
              <c:ptCount val="5"/>
              <c:pt idx="0">
                <c:v>14327.75</c:v>
              </c:pt>
              <c:pt idx="1">
                <c:v>17408.52</c:v>
              </c:pt>
              <c:pt idx="2">
                <c:v>20255.45</c:v>
              </c:pt>
              <c:pt idx="3">
                <c:v>23577.11</c:v>
              </c:pt>
              <c:pt idx="4">
                <c:v>22999.26</c:v>
              </c:pt>
            </c:numLit>
          </c:val>
          <c:extLst>
            <c:ext xmlns:c16="http://schemas.microsoft.com/office/drawing/2014/chart" uri="{C3380CC4-5D6E-409C-BE32-E72D297353CC}">
              <c16:uniqueId val="{00000001-5908-48BA-A221-CD14EBD82E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6628320"/>
        <c:axId val="1141840320"/>
      </c:barChart>
      <c:catAx>
        <c:axId val="103662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985856"/>
        <c:crosses val="autoZero"/>
        <c:auto val="1"/>
        <c:lblAlgn val="ctr"/>
        <c:lblOffset val="100"/>
        <c:noMultiLvlLbl val="0"/>
      </c:catAx>
      <c:valAx>
        <c:axId val="83898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24480"/>
        <c:crosses val="autoZero"/>
        <c:crossBetween val="between"/>
      </c:valAx>
      <c:valAx>
        <c:axId val="11418403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28320"/>
        <c:crosses val="max"/>
        <c:crossBetween val="between"/>
      </c:valAx>
      <c:catAx>
        <c:axId val="1036628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41840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471802511172591"/>
          <c:y val="0.91377193922188282"/>
          <c:w val="0.6470629211889054"/>
          <c:h val="7.3839430785437532E-2"/>
        </c:manualLayout>
      </c:layout>
      <c:overlay val="0"/>
      <c:spPr>
        <a:solidFill>
          <a:schemeClr val="accent2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/>
              <a:t>% change in price over time for</a:t>
            </a:r>
            <a:r>
              <a:rPr lang="en-IN" sz="2000" b="1" baseline="0" dirty="0"/>
              <a:t> different Categories</a:t>
            </a:r>
            <a:endParaRPr lang="en-IN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Affordable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77.53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5-430E-A343-92A861276B26}"/>
            </c:ext>
          </c:extLst>
        </c:ser>
        <c:ser>
          <c:idx val="1"/>
          <c:order val="1"/>
          <c:tx>
            <c:strRef>
              <c:f>Sheet1!$J$3</c:f>
              <c:strCache>
                <c:ptCount val="1"/>
                <c:pt idx="0">
                  <c:v>Luxury Cars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Sheet1!$M$3</c:f>
              <c:numCache>
                <c:formatCode>General</c:formatCode>
                <c:ptCount val="1"/>
                <c:pt idx="0">
                  <c:v>47.22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75-430E-A343-92A861276B26}"/>
            </c:ext>
          </c:extLst>
        </c:ser>
        <c:ser>
          <c:idx val="2"/>
          <c:order val="2"/>
          <c:tx>
            <c:strRef>
              <c:f>Sheet1!$J$4</c:f>
              <c:strCache>
                <c:ptCount val="1"/>
                <c:pt idx="0">
                  <c:v>Mid-Range Cars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Sheet1!$M$4</c:f>
              <c:numCache>
                <c:formatCode>General</c:formatCode>
                <c:ptCount val="1"/>
                <c:pt idx="0">
                  <c:v>20.98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75-430E-A343-92A861276B26}"/>
            </c:ext>
          </c:extLst>
        </c:ser>
        <c:ser>
          <c:idx val="3"/>
          <c:order val="3"/>
          <c:tx>
            <c:strRef>
              <c:f>Sheet1!$J$5</c:f>
              <c:strCache>
                <c:ptCount val="1"/>
                <c:pt idx="0">
                  <c:v>Very Affordable Cars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f>Sheet1!$M$5</c:f>
              <c:numCache>
                <c:formatCode>General</c:formatCode>
                <c:ptCount val="1"/>
                <c:pt idx="0">
                  <c:v>638.38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75-430E-A343-92A861276B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49395584"/>
        <c:axId val="564356944"/>
      </c:barChart>
      <c:catAx>
        <c:axId val="104939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356944"/>
        <c:crosses val="autoZero"/>
        <c:auto val="1"/>
        <c:lblAlgn val="ctr"/>
        <c:lblOffset val="100"/>
        <c:noMultiLvlLbl val="0"/>
      </c:catAx>
      <c:valAx>
        <c:axId val="56435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39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/>
              <a:t>Cars Sold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Affordable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</c:f>
              <c:strCache>
                <c:ptCount val="1"/>
                <c:pt idx="0">
                  <c:v>cars_sold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5843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2-4742-A220-E4515D55B01C}"/>
            </c:ext>
          </c:extLst>
        </c:ser>
        <c:ser>
          <c:idx val="1"/>
          <c:order val="1"/>
          <c:tx>
            <c:strRef>
              <c:f>Sheet1!$J$3</c:f>
              <c:strCache>
                <c:ptCount val="1"/>
                <c:pt idx="0">
                  <c:v>Luxury Cars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</c:f>
              <c:strCache>
                <c:ptCount val="1"/>
                <c:pt idx="0">
                  <c:v>cars_sold</c:v>
                </c:pt>
              </c:strCache>
            </c:strRef>
          </c:cat>
          <c:val>
            <c:numRef>
              <c:f>Sheet1!$N$3</c:f>
              <c:numCache>
                <c:formatCode>General</c:formatCode>
                <c:ptCount val="1"/>
                <c:pt idx="0">
                  <c:v>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B2-4742-A220-E4515D55B01C}"/>
            </c:ext>
          </c:extLst>
        </c:ser>
        <c:ser>
          <c:idx val="2"/>
          <c:order val="2"/>
          <c:tx>
            <c:strRef>
              <c:f>Sheet1!$J$4</c:f>
              <c:strCache>
                <c:ptCount val="1"/>
                <c:pt idx="0">
                  <c:v>Mid-Range Cars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</c:f>
              <c:strCache>
                <c:ptCount val="1"/>
                <c:pt idx="0">
                  <c:v>cars_sold</c:v>
                </c:pt>
              </c:strCache>
            </c:strRef>
          </c:cat>
          <c:val>
            <c:numRef>
              <c:f>Sheet1!$N$4</c:f>
              <c:numCache>
                <c:formatCode>General</c:formatCode>
                <c:ptCount val="1"/>
                <c:pt idx="0">
                  <c:v>2777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B2-4742-A220-E4515D55B01C}"/>
            </c:ext>
          </c:extLst>
        </c:ser>
        <c:ser>
          <c:idx val="3"/>
          <c:order val="3"/>
          <c:tx>
            <c:strRef>
              <c:f>Sheet1!$J$5</c:f>
              <c:strCache>
                <c:ptCount val="1"/>
                <c:pt idx="0">
                  <c:v>Very Affordable Cars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</c:f>
              <c:strCache>
                <c:ptCount val="1"/>
                <c:pt idx="0">
                  <c:v>cars_sold</c:v>
                </c:pt>
              </c:strCache>
            </c:strRef>
          </c:cat>
          <c:val>
            <c:numRef>
              <c:f>Sheet1!$N$5</c:f>
              <c:numCache>
                <c:formatCode>General</c:formatCode>
                <c:ptCount val="1"/>
                <c:pt idx="0">
                  <c:v>1410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B2-4742-A220-E4515D55B0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6634080"/>
        <c:axId val="841617424"/>
      </c:barChart>
      <c:catAx>
        <c:axId val="103663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617424"/>
        <c:crosses val="autoZero"/>
        <c:auto val="1"/>
        <c:lblAlgn val="ctr"/>
        <c:lblOffset val="100"/>
        <c:noMultiLvlLbl val="0"/>
      </c:catAx>
      <c:valAx>
        <c:axId val="84161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3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/>
              <a:t>Fuel expenditure</a:t>
            </a:r>
            <a:r>
              <a:rPr lang="en-IN" sz="2000" b="1" baseline="0"/>
              <a:t> vs Price of car</a:t>
            </a:r>
            <a:endParaRPr lang="en-IN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4499329670122168E-2"/>
          <c:y val="0.12215357362507905"/>
          <c:w val="0.81662171171603015"/>
          <c:h val="0.81404480999281026"/>
        </c:manualLayout>
      </c:layout>
      <c:barChart>
        <c:barDir val="col"/>
        <c:grouping val="clustered"/>
        <c:varyColors val="0"/>
        <c:ser>
          <c:idx val="0"/>
          <c:order val="0"/>
          <c:tx>
            <c:v>Average of fuel_expenditure_mercedes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5"/>
              <c:pt idx="0">
                <c:v>1996</c:v>
              </c:pt>
              <c:pt idx="1">
                <c:v>1997</c:v>
              </c:pt>
              <c:pt idx="2">
                <c:v>1998</c:v>
              </c:pt>
              <c:pt idx="3">
                <c:v>1999</c:v>
              </c:pt>
              <c:pt idx="4">
                <c:v>2000</c:v>
              </c:pt>
              <c:pt idx="5">
                <c:v>2001</c:v>
              </c:pt>
              <c:pt idx="6">
                <c:v>2002</c:v>
              </c:pt>
              <c:pt idx="7">
                <c:v>2003</c:v>
              </c:pt>
              <c:pt idx="8">
                <c:v>2004</c:v>
              </c:pt>
              <c:pt idx="9">
                <c:v>2005</c:v>
              </c:pt>
              <c:pt idx="10">
                <c:v>2006</c:v>
              </c:pt>
              <c:pt idx="11">
                <c:v>2007</c:v>
              </c:pt>
              <c:pt idx="12">
                <c:v>2008</c:v>
              </c:pt>
              <c:pt idx="13">
                <c:v>2009</c:v>
              </c:pt>
              <c:pt idx="14">
                <c:v>2010</c:v>
              </c:pt>
              <c:pt idx="15">
                <c:v>2011</c:v>
              </c:pt>
              <c:pt idx="16">
                <c:v>2012</c:v>
              </c:pt>
              <c:pt idx="17">
                <c:v>2013</c:v>
              </c:pt>
              <c:pt idx="18">
                <c:v>2014</c:v>
              </c:pt>
              <c:pt idx="19">
                <c:v>2015</c:v>
              </c:pt>
              <c:pt idx="20">
                <c:v>2016</c:v>
              </c:pt>
              <c:pt idx="21">
                <c:v>2017</c:v>
              </c:pt>
              <c:pt idx="22">
                <c:v>2018</c:v>
              </c:pt>
              <c:pt idx="23">
                <c:v>2019</c:v>
              </c:pt>
              <c:pt idx="24">
                <c:v>2020</c:v>
              </c:pt>
            </c:strLit>
          </c:cat>
          <c:val>
            <c:numLit>
              <c:formatCode>General</c:formatCode>
              <c:ptCount val="25"/>
              <c:pt idx="0">
                <c:v>1372255496.23</c:v>
              </c:pt>
              <c:pt idx="1">
                <c:v>411499366.26999998</c:v>
              </c:pt>
              <c:pt idx="2">
                <c:v>474483963.14999998</c:v>
              </c:pt>
              <c:pt idx="3">
                <c:v>419526567.37</c:v>
              </c:pt>
              <c:pt idx="4">
                <c:v>191444320.685</c:v>
              </c:pt>
              <c:pt idx="5">
                <c:v>809644676.77333343</c:v>
              </c:pt>
              <c:pt idx="6">
                <c:v>1798693227.3966672</c:v>
              </c:pt>
              <c:pt idx="7">
                <c:v>5130476477.0349998</c:v>
              </c:pt>
              <c:pt idx="8">
                <c:v>8960362783.6433315</c:v>
              </c:pt>
              <c:pt idx="9">
                <c:v>4601132071.7733335</c:v>
              </c:pt>
              <c:pt idx="10">
                <c:v>3790534009.8892856</c:v>
              </c:pt>
              <c:pt idx="11">
                <c:v>1837974362.4575002</c:v>
              </c:pt>
              <c:pt idx="12">
                <c:v>2603363506.251739</c:v>
              </c:pt>
              <c:pt idx="13">
                <c:v>4209107230.4173331</c:v>
              </c:pt>
              <c:pt idx="14">
                <c:v>4511809770.5675611</c:v>
              </c:pt>
              <c:pt idx="15">
                <c:v>3663105414.4564705</c:v>
              </c:pt>
              <c:pt idx="16">
                <c:v>3405699154.868824</c:v>
              </c:pt>
              <c:pt idx="17">
                <c:v>3570006716.1419024</c:v>
              </c:pt>
              <c:pt idx="18">
                <c:v>4672574977.8385048</c:v>
              </c:pt>
              <c:pt idx="19">
                <c:v>5439531755.0973749</c:v>
              </c:pt>
              <c:pt idx="20">
                <c:v>4729337389.1993694</c:v>
              </c:pt>
              <c:pt idx="21">
                <c:v>4875915579.6585836</c:v>
              </c:pt>
              <c:pt idx="22">
                <c:v>4755060708.5591183</c:v>
              </c:pt>
              <c:pt idx="23">
                <c:v>3549305009.381444</c:v>
              </c:pt>
              <c:pt idx="24">
                <c:v>2013600687.6848562</c:v>
              </c:pt>
            </c:numLit>
          </c:val>
          <c:extLst>
            <c:ext xmlns:c16="http://schemas.microsoft.com/office/drawing/2014/chart" uri="{C3380CC4-5D6E-409C-BE32-E72D297353CC}">
              <c16:uniqueId val="{00000000-3C6F-478E-991B-346997734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6631680"/>
        <c:axId val="1027687392"/>
      </c:barChart>
      <c:lineChart>
        <c:grouping val="standard"/>
        <c:varyColors val="0"/>
        <c:ser>
          <c:idx val="1"/>
          <c:order val="1"/>
          <c:tx>
            <c:v>Average of price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5"/>
              <c:pt idx="0">
                <c:v>1996</c:v>
              </c:pt>
              <c:pt idx="1">
                <c:v>1997</c:v>
              </c:pt>
              <c:pt idx="2">
                <c:v>1998</c:v>
              </c:pt>
              <c:pt idx="3">
                <c:v>1999</c:v>
              </c:pt>
              <c:pt idx="4">
                <c:v>2000</c:v>
              </c:pt>
              <c:pt idx="5">
                <c:v>2001</c:v>
              </c:pt>
              <c:pt idx="6">
                <c:v>2002</c:v>
              </c:pt>
              <c:pt idx="7">
                <c:v>2003</c:v>
              </c:pt>
              <c:pt idx="8">
                <c:v>2004</c:v>
              </c:pt>
              <c:pt idx="9">
                <c:v>2005</c:v>
              </c:pt>
              <c:pt idx="10">
                <c:v>2006</c:v>
              </c:pt>
              <c:pt idx="11">
                <c:v>2007</c:v>
              </c:pt>
              <c:pt idx="12">
                <c:v>2008</c:v>
              </c:pt>
              <c:pt idx="13">
                <c:v>2009</c:v>
              </c:pt>
              <c:pt idx="14">
                <c:v>2010</c:v>
              </c:pt>
              <c:pt idx="15">
                <c:v>2011</c:v>
              </c:pt>
              <c:pt idx="16">
                <c:v>2012</c:v>
              </c:pt>
              <c:pt idx="17">
                <c:v>2013</c:v>
              </c:pt>
              <c:pt idx="18">
                <c:v>2014</c:v>
              </c:pt>
              <c:pt idx="19">
                <c:v>2015</c:v>
              </c:pt>
              <c:pt idx="20">
                <c:v>2016</c:v>
              </c:pt>
              <c:pt idx="21">
                <c:v>2017</c:v>
              </c:pt>
              <c:pt idx="22">
                <c:v>2018</c:v>
              </c:pt>
              <c:pt idx="23">
                <c:v>2019</c:v>
              </c:pt>
              <c:pt idx="24">
                <c:v>2020</c:v>
              </c:pt>
            </c:strLit>
          </c:cat>
          <c:val>
            <c:numLit>
              <c:formatCode>General</c:formatCode>
              <c:ptCount val="25"/>
              <c:pt idx="0">
                <c:v>5995</c:v>
              </c:pt>
              <c:pt idx="1">
                <c:v>3950</c:v>
              </c:pt>
              <c:pt idx="2">
                <c:v>3950</c:v>
              </c:pt>
              <c:pt idx="3">
                <c:v>3285</c:v>
              </c:pt>
              <c:pt idx="4">
                <c:v>1624.5</c:v>
              </c:pt>
              <c:pt idx="5">
                <c:v>7333.333333333333</c:v>
              </c:pt>
              <c:pt idx="6">
                <c:v>5486.5</c:v>
              </c:pt>
              <c:pt idx="7">
                <c:v>9222.5</c:v>
              </c:pt>
              <c:pt idx="8">
                <c:v>8213.1666666666661</c:v>
              </c:pt>
              <c:pt idx="9">
                <c:v>5390.166666666667</c:v>
              </c:pt>
              <c:pt idx="10">
                <c:v>5252.7142857142853</c:v>
              </c:pt>
              <c:pt idx="11">
                <c:v>4830.5</c:v>
              </c:pt>
              <c:pt idx="12">
                <c:v>6240.04347826087</c:v>
              </c:pt>
              <c:pt idx="13">
                <c:v>6618.1</c:v>
              </c:pt>
              <c:pt idx="14">
                <c:v>7490.3902439024387</c:v>
              </c:pt>
              <c:pt idx="15">
                <c:v>9099.0980392156871</c:v>
              </c:pt>
              <c:pt idx="16">
                <c:v>9533.6890756302528</c:v>
              </c:pt>
              <c:pt idx="17">
                <c:v>11118.355742296919</c:v>
              </c:pt>
              <c:pt idx="18">
                <c:v>13323.59880239521</c:v>
              </c:pt>
              <c:pt idx="19">
                <c:v>15199.753796095445</c:v>
              </c:pt>
              <c:pt idx="20">
                <c:v>16638.403825717323</c:v>
              </c:pt>
              <c:pt idx="21">
                <c:v>19267.174898314934</c:v>
              </c:pt>
              <c:pt idx="22">
                <c:v>22721.656839622643</c:v>
              </c:pt>
              <c:pt idx="23">
                <c:v>31025.864275466283</c:v>
              </c:pt>
              <c:pt idx="24">
                <c:v>35377.680763983626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3C6F-478E-991B-346997734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6654240"/>
        <c:axId val="1027689376"/>
      </c:lineChart>
      <c:catAx>
        <c:axId val="103663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687392"/>
        <c:crosses val="autoZero"/>
        <c:auto val="1"/>
        <c:lblAlgn val="ctr"/>
        <c:lblOffset val="100"/>
        <c:noMultiLvlLbl val="0"/>
      </c:catAx>
      <c:valAx>
        <c:axId val="102768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31680"/>
        <c:crosses val="autoZero"/>
        <c:crossBetween val="between"/>
      </c:valAx>
      <c:valAx>
        <c:axId val="102768937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54240"/>
        <c:crosses val="max"/>
        <c:crossBetween val="between"/>
      </c:valAx>
      <c:catAx>
        <c:axId val="1036654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7689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  <a:alpha val="92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9599203738160293"/>
          <c:y val="0.11363535401099928"/>
          <c:w val="9.8473928307384398E-2"/>
          <c:h val="0.73998500186484251"/>
        </c:manualLayout>
      </c:layout>
      <c:overlay val="0"/>
      <c:spPr>
        <a:solidFill>
          <a:schemeClr val="accent2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8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6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06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78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11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863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45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2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5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9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21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8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5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93FA-A120-4DB3-A75C-5F9CA8AD340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B11CC7-9F64-4380-8DDE-F26A8202B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2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40B0-0746-FDDD-C9F4-315487F6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737" y="455096"/>
            <a:ext cx="6620100" cy="998483"/>
          </a:xfrm>
        </p:spPr>
        <p:txBody>
          <a:bodyPr>
            <a:normAutofit/>
          </a:bodyPr>
          <a:lstStyle/>
          <a:p>
            <a:r>
              <a:rPr lang="en-IN" b="1" u="sng" dirty="0"/>
              <a:t>Car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F57CD-2BB2-7715-5BA5-FAAAE4FA0371}"/>
              </a:ext>
            </a:extLst>
          </p:cNvPr>
          <p:cNvSpPr txBox="1"/>
          <p:nvPr/>
        </p:nvSpPr>
        <p:spPr>
          <a:xfrm>
            <a:off x="1714454" y="5141166"/>
            <a:ext cx="273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</a:t>
            </a:r>
            <a:r>
              <a:rPr lang="en-IN" sz="2400" b="1" dirty="0"/>
              <a:t>-</a:t>
            </a:r>
            <a:r>
              <a:rPr lang="en-IN" sz="2400" dirty="0"/>
              <a:t> </a:t>
            </a:r>
            <a:r>
              <a:rPr lang="en-IN" sz="2400" b="1" dirty="0"/>
              <a:t>Prasoon Singh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52F3B-3798-77C7-8444-04EF34998AFD}"/>
              </a:ext>
            </a:extLst>
          </p:cNvPr>
          <p:cNvSpPr txBox="1"/>
          <p:nvPr/>
        </p:nvSpPr>
        <p:spPr>
          <a:xfrm>
            <a:off x="2887794" y="1859340"/>
            <a:ext cx="6620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Analysing Price trends, Sales surges and Fuel Efficiency influences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09CB24-9A61-9915-B6EA-ABE6A77E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43" y="3429000"/>
            <a:ext cx="4948911" cy="3046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813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CC17-DA8D-74DC-7ACC-4DDD7220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158" y="101596"/>
            <a:ext cx="4031810" cy="626192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Similarly for Audi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F8C444-4EB5-4448-8880-6C03D8486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793533"/>
              </p:ext>
            </p:extLst>
          </p:nvPr>
        </p:nvGraphicFramePr>
        <p:xfrm>
          <a:off x="1278295" y="1016570"/>
          <a:ext cx="5114478" cy="514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09390FD-4C5B-4D5B-BFB2-8D7BD86DB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939243"/>
              </p:ext>
            </p:extLst>
          </p:nvPr>
        </p:nvGraphicFramePr>
        <p:xfrm>
          <a:off x="6569354" y="1016570"/>
          <a:ext cx="5570977" cy="514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A58BC4-B232-EFAF-5EA6-B8A09542C03A}"/>
              </a:ext>
            </a:extLst>
          </p:cNvPr>
          <p:cNvCxnSpPr>
            <a:cxnSpLocks/>
          </p:cNvCxnSpPr>
          <p:nvPr/>
        </p:nvCxnSpPr>
        <p:spPr>
          <a:xfrm>
            <a:off x="6481063" y="727788"/>
            <a:ext cx="0" cy="609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73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376AF0-7E2F-4406-BE2A-45D21FFA9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711424"/>
              </p:ext>
            </p:extLst>
          </p:nvPr>
        </p:nvGraphicFramePr>
        <p:xfrm>
          <a:off x="1250302" y="895739"/>
          <a:ext cx="10394302" cy="5691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4FB120-BAB4-D4F6-D96B-41DDCEA87D91}"/>
              </a:ext>
            </a:extLst>
          </p:cNvPr>
          <p:cNvSpPr txBox="1"/>
          <p:nvPr/>
        </p:nvSpPr>
        <p:spPr>
          <a:xfrm>
            <a:off x="5896946" y="270588"/>
            <a:ext cx="1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Audi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83080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326B-A5AE-04B0-320A-0AEEE592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097" y="27991"/>
            <a:ext cx="2268322" cy="737118"/>
          </a:xfrm>
        </p:spPr>
        <p:txBody>
          <a:bodyPr/>
          <a:lstStyle/>
          <a:p>
            <a:r>
              <a:rPr lang="en-IN" b="1" u="sng" dirty="0"/>
              <a:t>For BMW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EAA3FA-BCE7-4EE4-ADFD-E9F395C8E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726958"/>
              </p:ext>
            </p:extLst>
          </p:nvPr>
        </p:nvGraphicFramePr>
        <p:xfrm>
          <a:off x="1548883" y="737118"/>
          <a:ext cx="4547117" cy="558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214BCE-1104-B874-638C-30E4861DA413}"/>
              </a:ext>
            </a:extLst>
          </p:cNvPr>
          <p:cNvCxnSpPr>
            <a:cxnSpLocks/>
          </p:cNvCxnSpPr>
          <p:nvPr/>
        </p:nvCxnSpPr>
        <p:spPr>
          <a:xfrm>
            <a:off x="6270171" y="737118"/>
            <a:ext cx="0" cy="592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72BB389-5B39-4A61-B558-67489A6D9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459951"/>
              </p:ext>
            </p:extLst>
          </p:nvPr>
        </p:nvGraphicFramePr>
        <p:xfrm>
          <a:off x="6444344" y="737118"/>
          <a:ext cx="5577164" cy="558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4035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1D0FF8-EDB6-4B7A-9856-0DA864575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735604"/>
              </p:ext>
            </p:extLst>
          </p:nvPr>
        </p:nvGraphicFramePr>
        <p:xfrm>
          <a:off x="737117" y="1213445"/>
          <a:ext cx="11336695" cy="5289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D3F6A4-6A67-8CA4-458D-8717A3086189}"/>
              </a:ext>
            </a:extLst>
          </p:cNvPr>
          <p:cNvSpPr txBox="1"/>
          <p:nvPr/>
        </p:nvSpPr>
        <p:spPr>
          <a:xfrm>
            <a:off x="5363547" y="354564"/>
            <a:ext cx="1464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BMW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95677182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48EF-A84F-3198-303F-2F091A26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85" y="0"/>
            <a:ext cx="3667915" cy="672845"/>
          </a:xfrm>
        </p:spPr>
        <p:txBody>
          <a:bodyPr/>
          <a:lstStyle/>
          <a:p>
            <a:r>
              <a:rPr lang="en-IN" b="1" u="sng" dirty="0"/>
              <a:t>For Hyundai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049A85-1BD9-4F86-8BB9-2138361CF6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580411"/>
              </p:ext>
            </p:extLst>
          </p:nvPr>
        </p:nvGraphicFramePr>
        <p:xfrm>
          <a:off x="1179234" y="1063689"/>
          <a:ext cx="4916759" cy="51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492CC-A21F-0BA5-F6FA-9993F4FFF31B}"/>
              </a:ext>
            </a:extLst>
          </p:cNvPr>
          <p:cNvCxnSpPr>
            <a:cxnSpLocks/>
          </p:cNvCxnSpPr>
          <p:nvPr/>
        </p:nvCxnSpPr>
        <p:spPr>
          <a:xfrm>
            <a:off x="6223518" y="970384"/>
            <a:ext cx="0" cy="5551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82769C2-2774-4292-8CC7-A52287372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618196"/>
              </p:ext>
            </p:extLst>
          </p:nvPr>
        </p:nvGraphicFramePr>
        <p:xfrm>
          <a:off x="6456783" y="1063689"/>
          <a:ext cx="5735215" cy="51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186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189A5A-76A5-4DF4-AE52-13F5F51EF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399090"/>
              </p:ext>
            </p:extLst>
          </p:nvPr>
        </p:nvGraphicFramePr>
        <p:xfrm>
          <a:off x="1156996" y="821094"/>
          <a:ext cx="10804849" cy="5878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8AE9EC-E01D-4062-0C66-0B47A434777A}"/>
              </a:ext>
            </a:extLst>
          </p:cNvPr>
          <p:cNvSpPr txBox="1"/>
          <p:nvPr/>
        </p:nvSpPr>
        <p:spPr>
          <a:xfrm>
            <a:off x="5167604" y="158620"/>
            <a:ext cx="185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Hyundai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369216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5612-5F2D-133B-CAF9-2928ADE6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932" y="269548"/>
            <a:ext cx="2912136" cy="840795"/>
          </a:xfrm>
        </p:spPr>
        <p:txBody>
          <a:bodyPr/>
          <a:lstStyle/>
          <a:p>
            <a:r>
              <a:rPr lang="en-IN" sz="4400" b="1" u="sng" dirty="0"/>
              <a:t>Summary</a:t>
            </a:r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A9E4F-9A08-0AB0-BF55-FFE6556F62B2}"/>
              </a:ext>
            </a:extLst>
          </p:cNvPr>
          <p:cNvSpPr txBox="1"/>
          <p:nvPr/>
        </p:nvSpPr>
        <p:spPr>
          <a:xfrm>
            <a:off x="2631233" y="1331674"/>
            <a:ext cx="76697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</a:rPr>
              <a:t>Price Dynamics:</a:t>
            </a:r>
            <a:endParaRPr lang="en-US" b="0" i="0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Unearthed significant price jumps in specific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Identified evolving consumer preferences driving pricing trends.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66CCE-66EE-B3A6-493F-0CA0ED19F2B4}"/>
              </a:ext>
            </a:extLst>
          </p:cNvPr>
          <p:cNvSpPr txBox="1"/>
          <p:nvPr/>
        </p:nvSpPr>
        <p:spPr>
          <a:xfrm>
            <a:off x="2631233" y="2631003"/>
            <a:ext cx="9283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</a:rPr>
              <a:t>Sales Surges:</a:t>
            </a:r>
            <a:endParaRPr lang="en-US" b="0" i="0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Analyzed and identified categories experiencing notable increases in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Established a strong correlation between fuel efficiency and heightened sales.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6D2D-E070-3AAB-9FC8-1EBAB79A9856}"/>
              </a:ext>
            </a:extLst>
          </p:cNvPr>
          <p:cNvSpPr txBox="1"/>
          <p:nvPr/>
        </p:nvSpPr>
        <p:spPr>
          <a:xfrm>
            <a:off x="2631233" y="3930332"/>
            <a:ext cx="75951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</a:rPr>
              <a:t>Fuel Efficiency </a:t>
            </a:r>
            <a:r>
              <a:rPr lang="en-US" dirty="0">
                <a:solidFill>
                  <a:srgbClr val="0D0D0D"/>
                </a:solidFill>
              </a:rPr>
              <a:t>is an enormous reason between the changes. Premium customers are most cared about Luxurious styles and fuel efficiency is secondary. But for average customers, fuel efficiency is good reason to buy a car. And due to that there are sudden price variation during several years.</a:t>
            </a:r>
            <a:endParaRPr lang="en-US" b="0" i="0" dirty="0">
              <a:solidFill>
                <a:srgbClr val="0D0D0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460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00E2-5476-5712-6D61-3D35E8AA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148" y="516529"/>
            <a:ext cx="4395704" cy="719498"/>
          </a:xfrm>
        </p:spPr>
        <p:txBody>
          <a:bodyPr/>
          <a:lstStyle/>
          <a:p>
            <a:r>
              <a:rPr lang="en-IN" b="1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3D8C-C7B3-D4E3-3612-9F45199D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723" y="1844351"/>
            <a:ext cx="8915400" cy="3777622"/>
          </a:xfrm>
        </p:spPr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</a:rPr>
              <a:t>Employed rigorous data validation techniques. </a:t>
            </a:r>
          </a:p>
          <a:p>
            <a:r>
              <a:rPr lang="en-IN" dirty="0"/>
              <a:t>Tackled complexity in SQL queries with CTEs and Sub-queries.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</a:rPr>
              <a:t>Prioritized query efficiency for a smoother analysis process.</a:t>
            </a:r>
          </a:p>
          <a:p>
            <a:r>
              <a:rPr lang="en-US" dirty="0">
                <a:solidFill>
                  <a:srgbClr val="0D0D0D"/>
                </a:solidFill>
              </a:rPr>
              <a:t>Categorizing according to price sections was bit difficult but was managed to do by using CTEs and CASE WHEN statement. </a:t>
            </a:r>
          </a:p>
          <a:p>
            <a:r>
              <a:rPr lang="en-US" dirty="0">
                <a:solidFill>
                  <a:srgbClr val="0D0D0D"/>
                </a:solidFill>
              </a:rPr>
              <a:t>Calculation of fuel efficiency and fuel expenditure was very time consuming and led to study more about mileage, fuels, prices and then managed to create a formula. Google also helped to get knowledge about fuel related info.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</a:rPr>
              <a:t>Utilized Excel for seamless merging and analysis of disparate 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34453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A61C-3086-9017-0C0D-9437C02E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05" y="391885"/>
            <a:ext cx="3415989" cy="719498"/>
          </a:xfrm>
        </p:spPr>
        <p:txBody>
          <a:bodyPr/>
          <a:lstStyle/>
          <a:p>
            <a:r>
              <a:rPr lang="en-IN" sz="4000" b="1" u="sng" dirty="0"/>
              <a:t>Future Work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C538-8B00-9AE4-3B0E-747FAA0F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359" y="1540189"/>
            <a:ext cx="8915400" cy="3777622"/>
          </a:xfrm>
        </p:spPr>
        <p:txBody>
          <a:bodyPr>
            <a:normAutofit fontScale="85000" lnSpcReduction="10000"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</a:rPr>
              <a:t>Explore predictive modeling to forecast future pricing and sales trends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</a:rPr>
              <a:t>Utilize machine learning algorithms for more accurate predictions.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</a:rPr>
              <a:t>Leveraging additional information, such as environmental factors or location, can enhance forecasting accuracy.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</a:rPr>
              <a:t>Conduct surveys to gather direct consumer insights on preferences and expectations.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</a:rPr>
              <a:t>Implement real-time data monitoring to capture emerging trends as they happen.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</a:rPr>
              <a:t>Understand how international factors influence the automotive market.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771472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A840-8C9C-502E-1956-940DCCEB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279" y="278877"/>
            <a:ext cx="3005442" cy="850127"/>
          </a:xfrm>
        </p:spPr>
        <p:txBody>
          <a:bodyPr/>
          <a:lstStyle/>
          <a:p>
            <a:r>
              <a:rPr lang="en-IN" sz="4400" b="1" dirty="0"/>
              <a:t>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3C67-FA1D-BC0B-9467-0F28813E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195" y="2642632"/>
            <a:ext cx="8915400" cy="29795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Introduction 								3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Overview								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Methods									5-6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Insights									8-15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Summary								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Challenges								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Future Work								18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B0E15-763B-4E8D-DC9D-A9E6D755C023}"/>
              </a:ext>
            </a:extLst>
          </p:cNvPr>
          <p:cNvSpPr txBox="1"/>
          <p:nvPr/>
        </p:nvSpPr>
        <p:spPr>
          <a:xfrm>
            <a:off x="2645195" y="1701152"/>
            <a:ext cx="802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Title											Slides</a:t>
            </a:r>
          </a:p>
        </p:txBody>
      </p:sp>
    </p:spTree>
    <p:extLst>
      <p:ext uri="{BB962C8B-B14F-4D97-AF65-F5344CB8AC3E}">
        <p14:creationId xmlns:p14="http://schemas.microsoft.com/office/powerpoint/2010/main" val="2809443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7EC35B-33A8-4EF9-7354-72C82100C1C8}"/>
              </a:ext>
            </a:extLst>
          </p:cNvPr>
          <p:cNvSpPr txBox="1"/>
          <p:nvPr/>
        </p:nvSpPr>
        <p:spPr>
          <a:xfrm>
            <a:off x="2611016" y="1717634"/>
            <a:ext cx="696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Comprehensive Dataset:</a:t>
            </a:r>
            <a:r>
              <a:rPr lang="en-IN" dirty="0"/>
              <a:t>  Dataset provided contains price, fuel, class, model, etc. related info which is analysed to provide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A19CE-D841-702E-8FD3-78F0A23A408C}"/>
              </a:ext>
            </a:extLst>
          </p:cNvPr>
          <p:cNvSpPr txBox="1"/>
          <p:nvPr/>
        </p:nvSpPr>
        <p:spPr>
          <a:xfrm>
            <a:off x="2611016" y="2902221"/>
            <a:ext cx="641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Objective:</a:t>
            </a:r>
            <a:r>
              <a:rPr lang="en-IN" dirty="0"/>
              <a:t> 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Categorize by price, analyze price changes, study sales dynamics, and explore fuel efficiency impacts.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0876F-4DC5-1E02-826B-53A41CDC254C}"/>
              </a:ext>
            </a:extLst>
          </p:cNvPr>
          <p:cNvSpPr txBox="1"/>
          <p:nvPr/>
        </p:nvSpPr>
        <p:spPr>
          <a:xfrm>
            <a:off x="2611016" y="4217037"/>
            <a:ext cx="7455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</a:rPr>
              <a:t>Significance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Illuminate industry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Empower strategic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Drive innovation and adaptability.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Panoramic view of automotive landscape.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FB55B-BBB1-1937-8F75-65DF5E358957}"/>
              </a:ext>
            </a:extLst>
          </p:cNvPr>
          <p:cNvSpPr txBox="1"/>
          <p:nvPr/>
        </p:nvSpPr>
        <p:spPr>
          <a:xfrm>
            <a:off x="4373725" y="555201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/>
              <a:t>Introduction</a:t>
            </a:r>
            <a:endParaRPr lang="en-IN" sz="4400" u="sng" dirty="0"/>
          </a:p>
        </p:txBody>
      </p:sp>
    </p:spTree>
    <p:extLst>
      <p:ext uri="{BB962C8B-B14F-4D97-AF65-F5344CB8AC3E}">
        <p14:creationId xmlns:p14="http://schemas.microsoft.com/office/powerpoint/2010/main" val="7582553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F2162C-3B3D-0E8C-BD33-F37AB202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164" y="1302723"/>
            <a:ext cx="6723199" cy="26766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098D2-2808-896E-6382-090AC9C815D1}"/>
              </a:ext>
            </a:extLst>
          </p:cNvPr>
          <p:cNvSpPr txBox="1"/>
          <p:nvPr/>
        </p:nvSpPr>
        <p:spPr>
          <a:xfrm>
            <a:off x="4393429" y="229907"/>
            <a:ext cx="441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Overview of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D83D4-2E4B-80BE-0F92-837B45387E1C}"/>
              </a:ext>
            </a:extLst>
          </p:cNvPr>
          <p:cNvSpPr txBox="1"/>
          <p:nvPr/>
        </p:nvSpPr>
        <p:spPr>
          <a:xfrm>
            <a:off x="2703298" y="4033878"/>
            <a:ext cx="306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Key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B24D3-CFF3-762A-4A01-E7963F82A20F}"/>
              </a:ext>
            </a:extLst>
          </p:cNvPr>
          <p:cNvSpPr txBox="1"/>
          <p:nvPr/>
        </p:nvSpPr>
        <p:spPr>
          <a:xfrm>
            <a:off x="2416629" y="4604457"/>
            <a:ext cx="9106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D0D0D"/>
                </a:solidFill>
                <a:effectLst/>
              </a:rPr>
              <a:t>Price:</a:t>
            </a:r>
            <a:r>
              <a:rPr lang="en-US" sz="2000" b="0" i="0" dirty="0">
                <a:solidFill>
                  <a:srgbClr val="0D0D0D"/>
                </a:solidFill>
                <a:effectLst/>
              </a:rPr>
              <a:t> Core metric for categorization and trend analysis.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D0D0D"/>
                </a:solidFill>
                <a:effectLst/>
              </a:rPr>
              <a:t>Fuel Efficiency:</a:t>
            </a:r>
            <a:r>
              <a:rPr lang="en-US" sz="2000" b="0" i="0" dirty="0">
                <a:solidFill>
                  <a:srgbClr val="0D0D0D"/>
                </a:solidFill>
                <a:effectLst/>
              </a:rPr>
              <a:t> Key factor in exploring its impact on pricing and sales.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D0D0D"/>
                </a:solidFill>
                <a:effectLst/>
              </a:rPr>
              <a:t>Year:</a:t>
            </a:r>
            <a:r>
              <a:rPr lang="en-US" sz="2000" b="0" i="0" dirty="0">
                <a:solidFill>
                  <a:srgbClr val="0D0D0D"/>
                </a:solidFill>
                <a:effectLst/>
              </a:rPr>
              <a:t> Foundation for uncovering trends over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D0D0D"/>
                </a:solidFill>
                <a:effectLst/>
              </a:rPr>
              <a:t>Model, Transmission and Fuel Type:</a:t>
            </a:r>
            <a:r>
              <a:rPr lang="en-US" sz="2000" b="0" i="0" dirty="0">
                <a:solidFill>
                  <a:srgbClr val="0D0D0D"/>
                </a:solidFill>
                <a:effectLst/>
              </a:rPr>
              <a:t> Provides granularity for detailed insights.</a:t>
            </a:r>
          </a:p>
        </p:txBody>
      </p:sp>
    </p:spTree>
    <p:extLst>
      <p:ext uri="{BB962C8B-B14F-4D97-AF65-F5344CB8AC3E}">
        <p14:creationId xmlns:p14="http://schemas.microsoft.com/office/powerpoint/2010/main" val="39150883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9455-F4F1-6232-BFF2-9C74E43D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906" y="217892"/>
            <a:ext cx="3942216" cy="458241"/>
          </a:xfrm>
        </p:spPr>
        <p:txBody>
          <a:bodyPr>
            <a:noAutofit/>
          </a:bodyPr>
          <a:lstStyle/>
          <a:p>
            <a:r>
              <a:rPr lang="en-IN" b="1" dirty="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5F73-44EC-E7E8-51C5-E62A19FD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906" y="887544"/>
            <a:ext cx="7011988" cy="719869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SQL queries and Excel to make this Project.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273C9-6A80-010C-C79F-7F78F85FF9E6}"/>
              </a:ext>
            </a:extLst>
          </p:cNvPr>
          <p:cNvSpPr txBox="1"/>
          <p:nvPr/>
        </p:nvSpPr>
        <p:spPr>
          <a:xfrm>
            <a:off x="2495906" y="1607413"/>
            <a:ext cx="857953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SQL 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 used SQL Joins, Timestampdiff, ifnull, coalesce, CTEs, Sub-queries, several aggregations etc. to get various types of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</a:rPr>
              <a:t>These SQL techniques collectively empowered a robust analysis, providing diverse perspectives on car pricing, sales, and trends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</a:rPr>
              <a:t>Case when statement proved very helpful to categorize data according to Price.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1765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2E53-A74A-5607-AA71-A38458B1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199" y="915651"/>
            <a:ext cx="3845197" cy="887449"/>
          </a:xfrm>
        </p:spPr>
        <p:txBody>
          <a:bodyPr>
            <a:normAutofit/>
          </a:bodyPr>
          <a:lstStyle/>
          <a:p>
            <a:r>
              <a:rPr lang="en-IN" sz="3200" b="1" dirty="0"/>
              <a:t>Excel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6DC30-1EE3-5EDB-13A1-CC4AF79559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3" y="2133600"/>
            <a:ext cx="891540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Many Excel functions are used like Pivot Table, Various types of chart and Conditional Formatting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Various Chart Techniques are used to create an effective visualisation.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Slicer is used for several charts to get required data analysis through visualisation. </a:t>
            </a:r>
          </a:p>
        </p:txBody>
      </p:sp>
    </p:spTree>
    <p:extLst>
      <p:ext uri="{BB962C8B-B14F-4D97-AF65-F5344CB8AC3E}">
        <p14:creationId xmlns:p14="http://schemas.microsoft.com/office/powerpoint/2010/main" val="1213531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7963-56E2-8E85-1E5B-4C2779E3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73" y="2541551"/>
            <a:ext cx="3266699" cy="887449"/>
          </a:xfrm>
        </p:spPr>
        <p:txBody>
          <a:bodyPr>
            <a:normAutofit fontScale="90000"/>
          </a:bodyPr>
          <a:lstStyle/>
          <a:p>
            <a:r>
              <a:rPr lang="en-IN" sz="5400" b="1" dirty="0"/>
              <a:t>Insights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7731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1B03D4-AB1D-89E6-B374-2DB0EDA7B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99" y="970384"/>
            <a:ext cx="4882554" cy="5243803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42E1089-2F8C-4610-8D21-6A72A50543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086867"/>
              </p:ext>
            </p:extLst>
          </p:nvPr>
        </p:nvGraphicFramePr>
        <p:xfrm>
          <a:off x="6864223" y="223936"/>
          <a:ext cx="5146920" cy="320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ABBA3DE-B976-415E-9216-6A5276C8A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283858"/>
              </p:ext>
            </p:extLst>
          </p:nvPr>
        </p:nvGraphicFramePr>
        <p:xfrm>
          <a:off x="6864222" y="3429000"/>
          <a:ext cx="4882553" cy="309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3AC09A-7495-0297-B6D5-D21BB8837546}"/>
              </a:ext>
            </a:extLst>
          </p:cNvPr>
          <p:cNvSpPr txBox="1"/>
          <p:nvPr/>
        </p:nvSpPr>
        <p:spPr>
          <a:xfrm>
            <a:off x="2220686" y="130629"/>
            <a:ext cx="870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For Mercedes Car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00947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6E8DC8-DB94-41FE-B3A4-73B18F175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168123"/>
              </p:ext>
            </p:extLst>
          </p:nvPr>
        </p:nvGraphicFramePr>
        <p:xfrm>
          <a:off x="1520890" y="961053"/>
          <a:ext cx="10671109" cy="5896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4EDF26-4E3A-6479-C092-6ED74860AA1C}"/>
              </a:ext>
            </a:extLst>
          </p:cNvPr>
          <p:cNvSpPr txBox="1"/>
          <p:nvPr/>
        </p:nvSpPr>
        <p:spPr>
          <a:xfrm>
            <a:off x="5162938" y="139960"/>
            <a:ext cx="231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Mercedes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4687640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1121</TotalTime>
  <Words>689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Söhne</vt:lpstr>
      <vt:lpstr>Wingdings 3</vt:lpstr>
      <vt:lpstr>Wisp</vt:lpstr>
      <vt:lpstr>Car Data Analysis</vt:lpstr>
      <vt:lpstr>Contents</vt:lpstr>
      <vt:lpstr>PowerPoint Presentation</vt:lpstr>
      <vt:lpstr>PowerPoint Presentation</vt:lpstr>
      <vt:lpstr>Methods Used</vt:lpstr>
      <vt:lpstr>Excel</vt:lpstr>
      <vt:lpstr>Insights</vt:lpstr>
      <vt:lpstr>PowerPoint Presentation</vt:lpstr>
      <vt:lpstr>PowerPoint Presentation</vt:lpstr>
      <vt:lpstr>Similarly for Audi</vt:lpstr>
      <vt:lpstr>PowerPoint Presentation</vt:lpstr>
      <vt:lpstr>For BMW</vt:lpstr>
      <vt:lpstr>PowerPoint Presentation</vt:lpstr>
      <vt:lpstr>For Hyundai</vt:lpstr>
      <vt:lpstr>PowerPoint Presentation</vt:lpstr>
      <vt:lpstr>Summary</vt:lpstr>
      <vt:lpstr>Challenges Faced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Data Analysis</dc:title>
  <dc:creator>Prasoon Singh</dc:creator>
  <cp:lastModifiedBy>Prasoon Singh</cp:lastModifiedBy>
  <cp:revision>7</cp:revision>
  <dcterms:created xsi:type="dcterms:W3CDTF">2024-03-03T07:49:32Z</dcterms:created>
  <dcterms:modified xsi:type="dcterms:W3CDTF">2024-03-04T11:39:47Z</dcterms:modified>
</cp:coreProperties>
</file>