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Ex1.xml" ContentType="application/vnd.ms-office.chartex+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handoutMasterIdLst>
    <p:handoutMasterId r:id="rId19"/>
  </p:handoutMasterIdLst>
  <p:sldIdLst>
    <p:sldId id="312" r:id="rId5"/>
    <p:sldId id="304" r:id="rId6"/>
    <p:sldId id="307" r:id="rId7"/>
    <p:sldId id="281" r:id="rId8"/>
    <p:sldId id="282" r:id="rId9"/>
    <p:sldId id="315" r:id="rId10"/>
    <p:sldId id="317" r:id="rId11"/>
    <p:sldId id="318" r:id="rId12"/>
    <p:sldId id="319" r:id="rId13"/>
    <p:sldId id="323" r:id="rId14"/>
    <p:sldId id="324" r:id="rId15"/>
    <p:sldId id="321" r:id="rId16"/>
    <p:sldId id="297"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88" autoAdjust="0"/>
  </p:normalViewPr>
  <p:slideViewPr>
    <p:cSldViewPr snapToGrid="0" snapToObjects="1">
      <p:cViewPr varScale="1">
        <p:scale>
          <a:sx n="91" d="100"/>
          <a:sy n="91" d="100"/>
        </p:scale>
        <p:origin x="322"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New%20Project\carbon\allprojects.xlsx" TargetMode="External"/><Relationship Id="rId2" Type="http://schemas.microsoft.com/office/2011/relationships/chartColorStyle" Target="colors1.xml"/><Relationship Id="rId1" Type="http://schemas.microsoft.com/office/2011/relationships/chartStyle" Target="style1.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E:\New%20Project\carbon\allprojec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sz="2000" b="1" u="sng" dirty="0"/>
              <a:t>Target vs. Actual Service Jobs in Aug, 2024</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081714785651794"/>
          <c:y val="0.17171296296296296"/>
          <c:w val="0.86862729658792648"/>
          <c:h val="0.58164713517424083"/>
        </c:manualLayout>
      </c:layout>
      <c:bar3DChart>
        <c:barDir val="col"/>
        <c:grouping val="clustered"/>
        <c:varyColors val="0"/>
        <c:ser>
          <c:idx val="0"/>
          <c:order val="0"/>
          <c:tx>
            <c:strRef>
              <c:f>Sheet1!$B$1</c:f>
              <c:strCache>
                <c:ptCount val="1"/>
                <c:pt idx="0">
                  <c:v>Target (Aug '24)</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0" tIns="0" rIns="36000" bIns="36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Bangalore</c:v>
                </c:pt>
                <c:pt idx="1">
                  <c:v>Mumbai</c:v>
                </c:pt>
                <c:pt idx="2">
                  <c:v>Indore</c:v>
                </c:pt>
                <c:pt idx="3">
                  <c:v>Hyderabad</c:v>
                </c:pt>
                <c:pt idx="4">
                  <c:v>Chennai</c:v>
                </c:pt>
                <c:pt idx="5">
                  <c:v>Coimbatore</c:v>
                </c:pt>
                <c:pt idx="6">
                  <c:v>Kochi</c:v>
                </c:pt>
                <c:pt idx="7">
                  <c:v>Lucknow</c:v>
                </c:pt>
                <c:pt idx="8">
                  <c:v>Noida</c:v>
                </c:pt>
                <c:pt idx="9">
                  <c:v>Pune</c:v>
                </c:pt>
              </c:strCache>
            </c:strRef>
          </c:cat>
          <c:val>
            <c:numRef>
              <c:f>Sheet1!$B$2:$B$11</c:f>
              <c:numCache>
                <c:formatCode>General</c:formatCode>
                <c:ptCount val="10"/>
                <c:pt idx="0">
                  <c:v>1500</c:v>
                </c:pt>
                <c:pt idx="1">
                  <c:v>1300</c:v>
                </c:pt>
                <c:pt idx="2">
                  <c:v>800</c:v>
                </c:pt>
                <c:pt idx="3">
                  <c:v>1200</c:v>
                </c:pt>
                <c:pt idx="4">
                  <c:v>1000</c:v>
                </c:pt>
                <c:pt idx="5">
                  <c:v>600</c:v>
                </c:pt>
                <c:pt idx="6">
                  <c:v>500</c:v>
                </c:pt>
                <c:pt idx="7">
                  <c:v>500</c:v>
                </c:pt>
                <c:pt idx="8">
                  <c:v>800</c:v>
                </c:pt>
                <c:pt idx="9">
                  <c:v>800</c:v>
                </c:pt>
              </c:numCache>
            </c:numRef>
          </c:val>
          <c:extLst>
            <c:ext xmlns:c16="http://schemas.microsoft.com/office/drawing/2014/chart" uri="{C3380CC4-5D6E-409C-BE32-E72D297353CC}">
              <c16:uniqueId val="{00000000-4E07-472A-B9A2-34DE08A4ED2C}"/>
            </c:ext>
          </c:extLst>
        </c:ser>
        <c:ser>
          <c:idx val="1"/>
          <c:order val="1"/>
          <c:tx>
            <c:strRef>
              <c:f>Sheet1!$C$1</c:f>
              <c:strCache>
                <c:ptCount val="1"/>
                <c:pt idx="0">
                  <c:v>Actual (Aug '24)</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spPr>
              <a:noFill/>
              <a:ln>
                <a:noFill/>
              </a:ln>
              <a:effectLst/>
            </c:spPr>
            <c:txPr>
              <a:bodyPr rot="0" spcFirstLastPara="1" vertOverflow="ellipsis" vert="horz" wrap="square" lIns="180000" tIns="0" rIns="0" bIns="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Bangalore</c:v>
                </c:pt>
                <c:pt idx="1">
                  <c:v>Mumbai</c:v>
                </c:pt>
                <c:pt idx="2">
                  <c:v>Indore</c:v>
                </c:pt>
                <c:pt idx="3">
                  <c:v>Hyderabad</c:v>
                </c:pt>
                <c:pt idx="4">
                  <c:v>Chennai</c:v>
                </c:pt>
                <c:pt idx="5">
                  <c:v>Coimbatore</c:v>
                </c:pt>
                <c:pt idx="6">
                  <c:v>Kochi</c:v>
                </c:pt>
                <c:pt idx="7">
                  <c:v>Lucknow</c:v>
                </c:pt>
                <c:pt idx="8">
                  <c:v>Noida</c:v>
                </c:pt>
                <c:pt idx="9">
                  <c:v>Pune</c:v>
                </c:pt>
              </c:strCache>
            </c:strRef>
          </c:cat>
          <c:val>
            <c:numRef>
              <c:f>Sheet1!$C$2:$C$11</c:f>
              <c:numCache>
                <c:formatCode>General</c:formatCode>
                <c:ptCount val="10"/>
                <c:pt idx="0">
                  <c:v>1350</c:v>
                </c:pt>
                <c:pt idx="1">
                  <c:v>1170</c:v>
                </c:pt>
                <c:pt idx="2">
                  <c:v>680</c:v>
                </c:pt>
                <c:pt idx="3">
                  <c:v>1100</c:v>
                </c:pt>
                <c:pt idx="4">
                  <c:v>930</c:v>
                </c:pt>
                <c:pt idx="5">
                  <c:v>540</c:v>
                </c:pt>
                <c:pt idx="6">
                  <c:v>450</c:v>
                </c:pt>
                <c:pt idx="7">
                  <c:v>440</c:v>
                </c:pt>
                <c:pt idx="8">
                  <c:v>720</c:v>
                </c:pt>
                <c:pt idx="9">
                  <c:v>720</c:v>
                </c:pt>
              </c:numCache>
            </c:numRef>
          </c:val>
          <c:extLst>
            <c:ext xmlns:c16="http://schemas.microsoft.com/office/drawing/2014/chart" uri="{C3380CC4-5D6E-409C-BE32-E72D297353CC}">
              <c16:uniqueId val="{00000001-4E07-472A-B9A2-34DE08A4ED2C}"/>
            </c:ext>
          </c:extLst>
        </c:ser>
        <c:dLbls>
          <c:showLegendKey val="0"/>
          <c:showVal val="1"/>
          <c:showCatName val="0"/>
          <c:showSerName val="0"/>
          <c:showPercent val="0"/>
          <c:showBubbleSize val="0"/>
        </c:dLbls>
        <c:gapWidth val="140"/>
        <c:gapDepth val="100"/>
        <c:shape val="box"/>
        <c:axId val="1642079727"/>
        <c:axId val="1642076367"/>
        <c:axId val="0"/>
      </c:bar3DChart>
      <c:catAx>
        <c:axId val="1642079727"/>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1800" b="1" dirty="0"/>
                  <a:t>Cities</a:t>
                </a:r>
              </a:p>
            </c:rich>
          </c:tx>
          <c:layout>
            <c:manualLayout>
              <c:xMode val="edge"/>
              <c:yMode val="edge"/>
              <c:x val="0.31051530945988803"/>
              <c:y val="0.9096734962181727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587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642076367"/>
        <c:crosses val="autoZero"/>
        <c:auto val="1"/>
        <c:lblAlgn val="ctr"/>
        <c:lblOffset val="100"/>
        <c:noMultiLvlLbl val="0"/>
      </c:catAx>
      <c:valAx>
        <c:axId val="16420763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1400" b="1" dirty="0"/>
                  <a:t>Number of Service Jobs</a:t>
                </a:r>
              </a:p>
            </c:rich>
          </c:tx>
          <c:layout>
            <c:manualLayout>
              <c:xMode val="edge"/>
              <c:yMode val="edge"/>
              <c:x val="4.1559714111083258E-2"/>
              <c:y val="0.20749519913611048"/>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2079727"/>
        <c:crosses val="autoZero"/>
        <c:crossBetween val="between"/>
      </c:valAx>
      <c:spPr>
        <a:noFill/>
        <a:ln>
          <a:noFill/>
        </a:ln>
        <a:effectLst/>
      </c:spPr>
    </c:plotArea>
    <c:legend>
      <c:legendPos val="b"/>
      <c:layout>
        <c:manualLayout>
          <c:xMode val="edge"/>
          <c:yMode val="edge"/>
          <c:x val="0.60982988654273285"/>
          <c:y val="0.90116626769230712"/>
          <c:w val="0.3446267576270941"/>
          <c:h val="6.3690574348226212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Sheet1!$A$21:$A$28</cx:f>
        <cx:lvl ptCount="8">
          <cx:pt idx="0">August Achievement</cx:pt>
          <cx:pt idx="1">Performance Marketing Boost</cx:pt>
          <cx:pt idx="2">Kanpur Expansion</cx:pt>
          <cx:pt idx="3">Website/App Improvements</cx:pt>
          <cx:pt idx="4">WhatsApp Bot Enhancement</cx:pt>
          <cx:pt idx="5">BTL Campaign Boost</cx:pt>
          <cx:pt idx="6">City-specific Adjustments</cx:pt>
          <cx:pt idx="7">Final Adjustment</cx:pt>
        </cx:lvl>
      </cx:strDim>
      <cx:numDim type="val">
        <cx:f>Sheet1!$B$21:$B$28</cx:f>
        <cx:lvl ptCount="8" formatCode="#,##0">
          <cx:pt idx="0">7200</cx:pt>
          <cx:pt idx="1">500</cx:pt>
          <cx:pt idx="2">300</cx:pt>
          <cx:pt idx="3">400</cx:pt>
          <cx:pt idx="4">200</cx:pt>
          <cx:pt idx="5">300</cx:pt>
          <cx:pt idx="6">500</cx:pt>
          <cx:pt idx="7">600</cx:pt>
        </cx:lvl>
      </cx:numDim>
    </cx:data>
    <cx:data id="1">
      <cx:strDim type="cat">
        <cx:f>Sheet1!$A$21:$A$28</cx:f>
        <cx:lvl ptCount="8">
          <cx:pt idx="0">August Achievement</cx:pt>
          <cx:pt idx="1">Performance Marketing Boost</cx:pt>
          <cx:pt idx="2">Kanpur Expansion</cx:pt>
          <cx:pt idx="3">Website/App Improvements</cx:pt>
          <cx:pt idx="4">WhatsApp Bot Enhancement</cx:pt>
          <cx:pt idx="5">BTL Campaign Boost</cx:pt>
          <cx:pt idx="6">City-specific Adjustments</cx:pt>
          <cx:pt idx="7">Final Adjustment</cx:pt>
        </cx:lvl>
      </cx:strDim>
      <cx:numDim type="val">
        <cx:f>Sheet1!$C$21:$C$28</cx:f>
        <cx:lvl ptCount="8" formatCode="#,##0">
          <cx:pt idx="0">7200</cx:pt>
          <cx:pt idx="1">7700</cx:pt>
          <cx:pt idx="2">8000</cx:pt>
          <cx:pt idx="3">8400</cx:pt>
          <cx:pt idx="4">8600</cx:pt>
          <cx:pt idx="5">8900</cx:pt>
          <cx:pt idx="6">9400</cx:pt>
          <cx:pt idx="7">10000</cx:pt>
        </cx:lvl>
      </cx:numDim>
    </cx:data>
  </cx:chartData>
  <cx:chart>
    <cx:title pos="t" align="ctr" overlay="0">
      <cx:tx>
        <cx:txData>
          <cx:v>September Plan</cx:v>
        </cx:txData>
      </cx:tx>
      <cx:txPr>
        <a:bodyPr spcFirstLastPara="1" vertOverflow="ellipsis" horzOverflow="overflow" wrap="square" lIns="0" tIns="0" rIns="0" bIns="0" anchor="ctr" anchorCtr="1"/>
        <a:lstStyle/>
        <a:p>
          <a:pPr algn="ctr" rtl="0">
            <a:defRPr/>
          </a:pPr>
          <a:r>
            <a:rPr lang="en-US" sz="1800" b="1" i="0" u="sng" strike="noStrike" baseline="0">
              <a:solidFill>
                <a:sysClr val="windowText" lastClr="000000">
                  <a:lumMod val="65000"/>
                  <a:lumOff val="35000"/>
                </a:sysClr>
              </a:solidFill>
              <a:latin typeface="Calibri" panose="020F0502020204030204"/>
            </a:rPr>
            <a:t>September Plan</a:t>
          </a:r>
        </a:p>
      </cx:txPr>
    </cx:title>
    <cx:plotArea>
      <cx:plotAreaRegion>
        <cx:series layoutId="waterfall" uniqueId="{B12891A3-8626-4C03-A02A-9A180BA59DC5}" formatIdx="0">
          <cx:tx>
            <cx:txData>
              <cx:f>Sheet1!$B$20</cx:f>
              <cx:v>Value</cx:v>
            </cx:txData>
          </cx:tx>
          <cx:dataLabels pos="outEnd">
            <cx:visibility seriesName="0" categoryName="0" value="1"/>
          </cx:dataLabels>
          <cx:dataId val="0"/>
          <cx:layoutPr>
            <cx:visibility connectorLines="0"/>
            <cx:subtotals/>
          </cx:layoutPr>
        </cx:series>
        <cx:series layoutId="waterfall" hidden="1" uniqueId="{6B3E0C97-DA03-4FC2-B7E7-B9AAF9F77CB9}" formatIdx="1">
          <cx:tx>
            <cx:txData>
              <cx:f>Sheet1!$C$20</cx:f>
              <cx:v>Cumulative Total</cx:v>
            </cx:txData>
          </cx:tx>
          <cx:dataLabels pos="outEnd">
            <cx:visibility seriesName="0" categoryName="0" value="1"/>
          </cx:dataLabels>
          <cx:dataId val="1"/>
          <cx:layoutPr>
            <cx:visibility connectorLines="0"/>
            <cx:subtotals/>
          </cx:layoutPr>
        </cx:series>
      </cx:plotAreaRegion>
      <cx:axis id="0">
        <cx:catScaling gapWidth="0.5"/>
        <cx:title>
          <cx:tx>
            <cx:txData>
              <cx:v>Category</cx:v>
            </cx:txData>
          </cx:tx>
          <cx:txPr>
            <a:bodyPr spcFirstLastPara="1" vertOverflow="ellipsis" horzOverflow="overflow" wrap="square" lIns="0" tIns="0" rIns="0" bIns="0" anchor="ctr" anchorCtr="1"/>
            <a:lstStyle/>
            <a:p>
              <a:pPr algn="ctr" rtl="0">
                <a:defRPr/>
              </a:pPr>
              <a:r>
                <a:rPr lang="en-US" sz="1600" b="1" i="0" u="none" strike="noStrike" baseline="0" dirty="0">
                  <a:solidFill>
                    <a:srgbClr val="000000">
                      <a:lumMod val="65000"/>
                      <a:lumOff val="35000"/>
                    </a:srgbClr>
                  </a:solidFill>
                  <a:latin typeface="Sabon Next LT"/>
                </a:rPr>
                <a:t>Category</a:t>
              </a:r>
            </a:p>
          </cx:txPr>
        </cx:title>
        <cx:tickLabels/>
        <cx:txPr>
          <a:bodyPr spcFirstLastPara="1" vertOverflow="ellipsis" horzOverflow="overflow" wrap="square" lIns="0" tIns="0" rIns="0" bIns="0" anchor="ctr" anchorCtr="1"/>
          <a:lstStyle/>
          <a:p>
            <a:pPr algn="ctr" rtl="0">
              <a:defRPr sz="900"/>
            </a:pPr>
            <a:endParaRPr lang="en-US" sz="900" b="0" i="0" u="none" strike="noStrike" baseline="0">
              <a:solidFill>
                <a:srgbClr val="000000">
                  <a:lumMod val="65000"/>
                  <a:lumOff val="35000"/>
                </a:srgbClr>
              </a:solidFill>
              <a:latin typeface="Sabon Next LT"/>
            </a:endParaRPr>
          </a:p>
        </cx:txPr>
      </cx:axis>
      <cx:axis id="1">
        <cx:valScaling/>
        <cx:title>
          <cx:tx>
            <cx:rich>
              <a:bodyPr spcFirstLastPara="1" vertOverflow="ellipsis" horzOverflow="overflow" wrap="square" lIns="0" tIns="0" rIns="0" bIns="0" anchor="ctr" anchorCtr="1"/>
              <a:lstStyle/>
              <a:p>
                <a:pPr algn="ctr" rtl="0">
                  <a:defRPr/>
                </a:pPr>
                <a:r>
                  <a:rPr lang="en-US" sz="1600" b="1" i="0" u="none" strike="noStrike" baseline="0" dirty="0">
                    <a:solidFill>
                      <a:srgbClr val="000000">
                        <a:lumMod val="65000"/>
                        <a:lumOff val="35000"/>
                      </a:srgbClr>
                    </a:solidFill>
                    <a:latin typeface="Sabon Next LT"/>
                  </a:rPr>
                  <a:t>Value</a:t>
                </a:r>
              </a:p>
            </cx:rich>
          </cx:tx>
        </cx:title>
        <cx:majorGridlines/>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IN" dirty="0"/>
              <a:t>Growth Analysis &amp; Action Plan for CarCARE</a:t>
            </a:r>
            <a:endParaRPr lang="en-US" dirty="0"/>
          </a:p>
        </p:txBody>
      </p:sp>
      <p:sp>
        <p:nvSpPr>
          <p:cNvPr id="3" name="TextBox 2">
            <a:extLst>
              <a:ext uri="{FF2B5EF4-FFF2-40B4-BE49-F238E27FC236}">
                <a16:creationId xmlns:a16="http://schemas.microsoft.com/office/drawing/2014/main" id="{845B6251-9952-5715-727B-70E6EC5C7EEE}"/>
              </a:ext>
            </a:extLst>
          </p:cNvPr>
          <p:cNvSpPr txBox="1"/>
          <p:nvPr/>
        </p:nvSpPr>
        <p:spPr>
          <a:xfrm>
            <a:off x="6409189" y="4093828"/>
            <a:ext cx="2273417" cy="400110"/>
          </a:xfrm>
          <a:prstGeom prst="rect">
            <a:avLst/>
          </a:prstGeom>
          <a:noFill/>
        </p:spPr>
        <p:txBody>
          <a:bodyPr wrap="square" rtlCol="0">
            <a:spAutoFit/>
          </a:bodyPr>
          <a:lstStyle/>
          <a:p>
            <a:r>
              <a:rPr lang="en-IN" sz="2000" dirty="0">
                <a:solidFill>
                  <a:schemeClr val="accent6"/>
                </a:solidFill>
              </a:rPr>
              <a:t>-Prasoon Singh</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28D7-4DBD-4371-4DE6-B5B64FB5B067}"/>
              </a:ext>
            </a:extLst>
          </p:cNvPr>
          <p:cNvSpPr>
            <a:spLocks noGrp="1"/>
          </p:cNvSpPr>
          <p:nvPr>
            <p:ph type="title"/>
          </p:nvPr>
        </p:nvSpPr>
        <p:spPr>
          <a:xfrm>
            <a:off x="765973" y="194020"/>
            <a:ext cx="8193469" cy="610372"/>
          </a:xfrm>
        </p:spPr>
        <p:txBody>
          <a:bodyPr/>
          <a:lstStyle/>
          <a:p>
            <a:r>
              <a:rPr lang="en-IN" sz="3200" dirty="0"/>
              <a:t>Action Plan to achieve target</a:t>
            </a:r>
          </a:p>
        </p:txBody>
      </p:sp>
      <p:sp>
        <p:nvSpPr>
          <p:cNvPr id="3" name="Content Placeholder 2">
            <a:extLst>
              <a:ext uri="{FF2B5EF4-FFF2-40B4-BE49-F238E27FC236}">
                <a16:creationId xmlns:a16="http://schemas.microsoft.com/office/drawing/2014/main" id="{F2D6DCC6-1996-234F-C313-DCA19F48C0DB}"/>
              </a:ext>
            </a:extLst>
          </p:cNvPr>
          <p:cNvSpPr>
            <a:spLocks noGrp="1"/>
          </p:cNvSpPr>
          <p:nvPr>
            <p:ph idx="13"/>
          </p:nvPr>
        </p:nvSpPr>
        <p:spPr>
          <a:xfrm>
            <a:off x="981511" y="1115737"/>
            <a:ext cx="7491369" cy="5008226"/>
          </a:xfrm>
        </p:spPr>
        <p:txBody>
          <a:bodyPr>
            <a:normAutofit fontScale="70000" lnSpcReduction="20000"/>
          </a:bodyPr>
          <a:lstStyle/>
          <a:p>
            <a:r>
              <a:rPr lang="en-US" dirty="0"/>
              <a:t>Prioritizing high-impact areas to drive service job growth for September 2024.</a:t>
            </a:r>
          </a:p>
          <a:p>
            <a:endParaRPr lang="en-US" dirty="0"/>
          </a:p>
          <a:p>
            <a:r>
              <a:rPr lang="en-US" b="1" dirty="0"/>
              <a:t>1. City Focus:</a:t>
            </a:r>
          </a:p>
          <a:p>
            <a:endParaRPr lang="en-US" dirty="0"/>
          </a:p>
          <a:p>
            <a:r>
              <a:rPr lang="en-US" b="1" dirty="0"/>
              <a:t>      Bangalore:</a:t>
            </a:r>
            <a:endParaRPr lang="en-US" dirty="0"/>
          </a:p>
          <a:p>
            <a:pPr marL="742950" lvl="1" indent="-285750">
              <a:buFont typeface="Arial" panose="020B0604020202020204" pitchFamily="34" charset="0"/>
              <a:buChar char="•"/>
            </a:pPr>
            <a:r>
              <a:rPr lang="en-US" b="1" dirty="0"/>
              <a:t>Action:</a:t>
            </a:r>
            <a:r>
              <a:rPr lang="en-US" dirty="0"/>
              <a:t> Increase service capacity and promotional efforts.</a:t>
            </a:r>
          </a:p>
          <a:p>
            <a:pPr marL="742950" lvl="1" indent="-285750">
              <a:buFont typeface="Arial" panose="020B0604020202020204" pitchFamily="34" charset="0"/>
              <a:buChar char="•"/>
            </a:pPr>
            <a:r>
              <a:rPr lang="en-US" b="1" dirty="0"/>
              <a:t>Goal:</a:t>
            </a:r>
            <a:r>
              <a:rPr lang="en-US" dirty="0"/>
              <a:t> Achieve 1,800 jobs.</a:t>
            </a:r>
          </a:p>
          <a:p>
            <a:r>
              <a:rPr lang="en-US" b="1" dirty="0"/>
              <a:t>      Mumbai:</a:t>
            </a:r>
            <a:endParaRPr lang="en-US" dirty="0"/>
          </a:p>
          <a:p>
            <a:pPr marL="742950" lvl="1" indent="-285750">
              <a:buFont typeface="Arial" panose="020B0604020202020204" pitchFamily="34" charset="0"/>
              <a:buChar char="•"/>
            </a:pPr>
            <a:r>
              <a:rPr lang="en-US" b="1" dirty="0"/>
              <a:t>Action:</a:t>
            </a:r>
            <a:r>
              <a:rPr lang="en-US" dirty="0"/>
              <a:t> Launch targeted marketing campaigns and optimize service processes.</a:t>
            </a:r>
          </a:p>
          <a:p>
            <a:pPr marL="742950" lvl="1" indent="-285750">
              <a:buFont typeface="Arial" panose="020B0604020202020204" pitchFamily="34" charset="0"/>
              <a:buChar char="•"/>
            </a:pPr>
            <a:r>
              <a:rPr lang="en-US" b="1" dirty="0"/>
              <a:t>Goal:</a:t>
            </a:r>
            <a:r>
              <a:rPr lang="en-US" dirty="0"/>
              <a:t> Contribute 1,500 jobs.</a:t>
            </a:r>
          </a:p>
          <a:p>
            <a:r>
              <a:rPr lang="en-US" b="1" dirty="0"/>
              <a:t>      Kanpur (New City):</a:t>
            </a:r>
            <a:endParaRPr lang="en-US" dirty="0"/>
          </a:p>
          <a:p>
            <a:pPr marL="742950" lvl="1" indent="-285750">
              <a:buFont typeface="Arial" panose="020B0604020202020204" pitchFamily="34" charset="0"/>
              <a:buChar char="•"/>
            </a:pPr>
            <a:r>
              <a:rPr lang="en-US" b="1" dirty="0"/>
              <a:t>Action:</a:t>
            </a:r>
            <a:r>
              <a:rPr lang="en-US" dirty="0"/>
              <a:t> Establish initial service infrastructure and drive local awareness.</a:t>
            </a:r>
          </a:p>
          <a:p>
            <a:pPr marL="742950" lvl="1" indent="-285750">
              <a:buFont typeface="Arial" panose="020B0604020202020204" pitchFamily="34" charset="0"/>
              <a:buChar char="•"/>
            </a:pPr>
            <a:r>
              <a:rPr lang="en-US" b="1" dirty="0"/>
              <a:t>Goal:</a:t>
            </a:r>
            <a:r>
              <a:rPr lang="en-US" dirty="0"/>
              <a:t> Achieve 300 jobs.</a:t>
            </a:r>
          </a:p>
          <a:p>
            <a:r>
              <a:rPr lang="en-US" b="1" dirty="0"/>
              <a:t>2. Channel Focus:</a:t>
            </a:r>
          </a:p>
          <a:p>
            <a:endParaRPr lang="en-US" dirty="0"/>
          </a:p>
          <a:p>
            <a:r>
              <a:rPr lang="en-US" b="1" dirty="0"/>
              <a:t>      Website Leads:</a:t>
            </a:r>
            <a:endParaRPr lang="en-US" dirty="0"/>
          </a:p>
          <a:p>
            <a:pPr marL="742950" lvl="1" indent="-285750">
              <a:buFont typeface="Arial" panose="020B0604020202020204" pitchFamily="34" charset="0"/>
              <a:buChar char="•"/>
            </a:pPr>
            <a:r>
              <a:rPr lang="en-US" b="1" dirty="0"/>
              <a:t>Action:</a:t>
            </a:r>
            <a:r>
              <a:rPr lang="en-US" dirty="0"/>
              <a:t> Enhance website functionality, improve lead capture forms, and launch targeted online ads.</a:t>
            </a:r>
          </a:p>
          <a:p>
            <a:pPr marL="742950" lvl="1" indent="-285750">
              <a:buFont typeface="Arial" panose="020B0604020202020204" pitchFamily="34" charset="0"/>
              <a:buChar char="•"/>
            </a:pPr>
            <a:r>
              <a:rPr lang="en-US" b="1" dirty="0"/>
              <a:t>Goal:</a:t>
            </a:r>
            <a:r>
              <a:rPr lang="en-US" dirty="0"/>
              <a:t> Increase contributions to 2,000 jobs.</a:t>
            </a:r>
          </a:p>
          <a:p>
            <a:r>
              <a:rPr lang="en-US" b="1" dirty="0"/>
              <a:t>      WhatsApp Bot Performance:</a:t>
            </a:r>
            <a:endParaRPr lang="en-US" dirty="0"/>
          </a:p>
          <a:p>
            <a:pPr marL="742950" lvl="1" indent="-285750">
              <a:buFont typeface="Arial" panose="020B0604020202020204" pitchFamily="34" charset="0"/>
              <a:buChar char="•"/>
            </a:pPr>
            <a:r>
              <a:rPr lang="en-US" b="1" dirty="0"/>
              <a:t>Action:</a:t>
            </a:r>
            <a:r>
              <a:rPr lang="en-US" dirty="0"/>
              <a:t> Refine bot scripts, increase interaction frequency, and analyze engagement data.</a:t>
            </a:r>
          </a:p>
          <a:p>
            <a:pPr marL="742950" lvl="1" indent="-285750">
              <a:buFont typeface="Arial" panose="020B0604020202020204" pitchFamily="34" charset="0"/>
              <a:buChar char="•"/>
            </a:pPr>
            <a:r>
              <a:rPr lang="en-US" b="1" dirty="0"/>
              <a:t>Goal:</a:t>
            </a:r>
            <a:r>
              <a:rPr lang="en-US" dirty="0"/>
              <a:t> Drive 1,500 jobs.</a:t>
            </a:r>
          </a:p>
          <a:p>
            <a:endParaRPr lang="en-IN" dirty="0"/>
          </a:p>
        </p:txBody>
      </p:sp>
      <p:sp>
        <p:nvSpPr>
          <p:cNvPr id="5" name="Slide Number Placeholder 4">
            <a:extLst>
              <a:ext uri="{FF2B5EF4-FFF2-40B4-BE49-F238E27FC236}">
                <a16:creationId xmlns:a16="http://schemas.microsoft.com/office/drawing/2014/main" id="{E84A2901-FFA4-D1FE-9F1E-97B6815E7C0D}"/>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181020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28D7-4DBD-4371-4DE6-B5B64FB5B067}"/>
              </a:ext>
            </a:extLst>
          </p:cNvPr>
          <p:cNvSpPr>
            <a:spLocks noGrp="1"/>
          </p:cNvSpPr>
          <p:nvPr>
            <p:ph type="title"/>
          </p:nvPr>
        </p:nvSpPr>
        <p:spPr>
          <a:xfrm>
            <a:off x="765973" y="194020"/>
            <a:ext cx="8235414" cy="610372"/>
          </a:xfrm>
        </p:spPr>
        <p:txBody>
          <a:bodyPr/>
          <a:lstStyle/>
          <a:p>
            <a:r>
              <a:rPr lang="en-IN" sz="3200" dirty="0"/>
              <a:t>Action Plan to achieve target</a:t>
            </a:r>
          </a:p>
        </p:txBody>
      </p:sp>
      <p:sp>
        <p:nvSpPr>
          <p:cNvPr id="3" name="Content Placeholder 2">
            <a:extLst>
              <a:ext uri="{FF2B5EF4-FFF2-40B4-BE49-F238E27FC236}">
                <a16:creationId xmlns:a16="http://schemas.microsoft.com/office/drawing/2014/main" id="{F2D6DCC6-1996-234F-C313-DCA19F48C0DB}"/>
              </a:ext>
            </a:extLst>
          </p:cNvPr>
          <p:cNvSpPr>
            <a:spLocks noGrp="1"/>
          </p:cNvSpPr>
          <p:nvPr>
            <p:ph idx="13"/>
          </p:nvPr>
        </p:nvSpPr>
        <p:spPr>
          <a:xfrm>
            <a:off x="942206" y="920300"/>
            <a:ext cx="7491369" cy="5008226"/>
          </a:xfrm>
        </p:spPr>
        <p:txBody>
          <a:bodyPr>
            <a:normAutofit/>
          </a:bodyPr>
          <a:lstStyle/>
          <a:p>
            <a:r>
              <a:rPr lang="en-US" sz="1700" dirty="0"/>
              <a:t>Implementing key team activities and new initiatives to support the September target of 10,000 service jobs.</a:t>
            </a:r>
          </a:p>
          <a:p>
            <a:endParaRPr lang="en-US" sz="1700" b="1" dirty="0"/>
          </a:p>
          <a:p>
            <a:r>
              <a:rPr lang="en-US" sz="1700" b="1" dirty="0"/>
              <a:t>3. Team Activities:</a:t>
            </a:r>
            <a:endParaRPr lang="en-US" sz="1700" dirty="0"/>
          </a:p>
          <a:p>
            <a:r>
              <a:rPr lang="en-US" sz="1700" b="1" dirty="0"/>
              <a:t>      Call Campaigns:</a:t>
            </a:r>
            <a:endParaRPr lang="en-US" sz="1700" dirty="0"/>
          </a:p>
          <a:p>
            <a:pPr marL="742950" lvl="1" indent="-285750">
              <a:buFont typeface="Arial" panose="020B0604020202020204" pitchFamily="34" charset="0"/>
              <a:buChar char="•"/>
            </a:pPr>
            <a:r>
              <a:rPr lang="en-US" sz="1700" b="1" dirty="0"/>
              <a:t>Action:</a:t>
            </a:r>
            <a:r>
              <a:rPr lang="en-US" sz="1700" dirty="0"/>
              <a:t> Implement dedicated call teams to follow up on leads, focusing on high-potential prospects.</a:t>
            </a:r>
          </a:p>
          <a:p>
            <a:pPr marL="742950" lvl="1" indent="-285750">
              <a:buFont typeface="Arial" panose="020B0604020202020204" pitchFamily="34" charset="0"/>
              <a:buChar char="•"/>
            </a:pPr>
            <a:r>
              <a:rPr lang="en-US" sz="1700" b="1" dirty="0"/>
              <a:t>Goal:</a:t>
            </a:r>
            <a:r>
              <a:rPr lang="en-US" sz="1700" dirty="0"/>
              <a:t> Convert leads into service jobs through personalized outreach.</a:t>
            </a:r>
          </a:p>
          <a:p>
            <a:r>
              <a:rPr lang="en-US" sz="1700" b="1" dirty="0"/>
              <a:t>      Marketing Efforts:</a:t>
            </a:r>
            <a:endParaRPr lang="en-US" sz="1700" dirty="0"/>
          </a:p>
          <a:p>
            <a:pPr marL="742950" lvl="1" indent="-285750">
              <a:buFont typeface="Arial" panose="020B0604020202020204" pitchFamily="34" charset="0"/>
              <a:buChar char="•"/>
            </a:pPr>
            <a:r>
              <a:rPr lang="en-US" sz="1700" b="1" dirty="0"/>
              <a:t>Action:</a:t>
            </a:r>
            <a:r>
              <a:rPr lang="en-US" sz="1700" dirty="0"/>
              <a:t> Roll out targeted marketing initiatives across various channels, including social media and local advertising.</a:t>
            </a:r>
          </a:p>
          <a:p>
            <a:pPr marL="742950" lvl="1" indent="-285750">
              <a:buFont typeface="Arial" panose="020B0604020202020204" pitchFamily="34" charset="0"/>
              <a:buChar char="•"/>
            </a:pPr>
            <a:r>
              <a:rPr lang="en-US" sz="1700" b="1" dirty="0"/>
              <a:t>Goal:</a:t>
            </a:r>
            <a:r>
              <a:rPr lang="en-US" sz="1700" dirty="0"/>
              <a:t> Increase brand visibility and lead generation to support overall target achievement.</a:t>
            </a:r>
          </a:p>
          <a:p>
            <a:r>
              <a:rPr lang="en-US" sz="1700" b="1" dirty="0"/>
              <a:t>      New Initiatives:</a:t>
            </a:r>
            <a:endParaRPr lang="en-US" sz="1700" dirty="0"/>
          </a:p>
          <a:p>
            <a:pPr marL="742950" lvl="1" indent="-285750">
              <a:buFont typeface="Arial" panose="020B0604020202020204" pitchFamily="34" charset="0"/>
              <a:buChar char="•"/>
            </a:pPr>
            <a:r>
              <a:rPr lang="en-US" sz="1700" b="1" dirty="0"/>
              <a:t>Action:</a:t>
            </a:r>
            <a:r>
              <a:rPr lang="en-US" sz="1700" dirty="0"/>
              <a:t> Launch new promotions, partnerships, and referral programs to attract additional leads.</a:t>
            </a:r>
          </a:p>
          <a:p>
            <a:pPr marL="742950" lvl="1" indent="-285750">
              <a:buFont typeface="Arial" panose="020B0604020202020204" pitchFamily="34" charset="0"/>
              <a:buChar char="•"/>
            </a:pPr>
            <a:r>
              <a:rPr lang="en-US" sz="1700" b="1" dirty="0"/>
              <a:t>Goal:</a:t>
            </a:r>
            <a:r>
              <a:rPr lang="en-US" sz="1700" dirty="0"/>
              <a:t> Enhance service job acquisition through innovative and engaging strategies.</a:t>
            </a:r>
          </a:p>
        </p:txBody>
      </p:sp>
      <p:sp>
        <p:nvSpPr>
          <p:cNvPr id="5" name="Slide Number Placeholder 4">
            <a:extLst>
              <a:ext uri="{FF2B5EF4-FFF2-40B4-BE49-F238E27FC236}">
                <a16:creationId xmlns:a16="http://schemas.microsoft.com/office/drawing/2014/main" id="{E84A2901-FFA4-D1FE-9F1E-97B6815E7C0D}"/>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1892153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Final tips &amp; takeaways</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8751117" cy="3961593"/>
          </a:xfrm>
        </p:spPr>
        <p:txBody>
          <a:bodyPr>
            <a:normAutofit/>
          </a:bodyPr>
          <a:lstStyle/>
          <a:p>
            <a:pPr>
              <a:lnSpc>
                <a:spcPct val="107000"/>
              </a:lnSpc>
              <a:spcAft>
                <a:spcPts val="800"/>
              </a:spcAft>
              <a:buFont typeface="Wingdings" panose="05000000000000000000" pitchFamily="2"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Root Causes for August Underperformance: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Identified key factors such as city-specific challenges, channel inefficiencies, and lead conversion issues that contributed to the 90% achievement.</a:t>
            </a:r>
          </a:p>
          <a:p>
            <a:pPr>
              <a:lnSpc>
                <a:spcPct val="107000"/>
              </a:lnSpc>
              <a:spcAft>
                <a:spcPts val="800"/>
              </a:spcAft>
              <a:buFont typeface="Wingdings" panose="05000000000000000000" pitchFamily="2"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Clear Strategy to Meet the 10,000 Target for September:</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Developed a focused plan addressing city priorities, enhancing channel performance, and implementing targeted team activities to achieve the goal.</a:t>
            </a:r>
          </a:p>
          <a:p>
            <a:pPr>
              <a:lnSpc>
                <a:spcPct val="107000"/>
              </a:lnSpc>
              <a:spcAft>
                <a:spcPts val="800"/>
              </a:spcAft>
              <a:buFont typeface="Wingdings" panose="05000000000000000000" pitchFamily="2"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Importance of City and Channel Performance: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Emphasized the need to prioritize high-impact cities and optimize key channels to drive growth and ensure successful attainment of the September target.</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4048498"/>
            <a:ext cx="5715000" cy="2234642"/>
          </a:xfrm>
        </p:spPr>
        <p:txBody>
          <a:bodyPr/>
          <a:lstStyle/>
          <a:p>
            <a:r>
              <a:rPr lang="en-US" dirty="0"/>
              <a:t>Prasoon Singh</a:t>
            </a:r>
          </a:p>
          <a:p>
            <a:r>
              <a:rPr lang="en-US" dirty="0"/>
              <a:t>prasoonsingh1216@gmail.com</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604268"/>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465524"/>
            <a:ext cx="6583680" cy="3207344"/>
          </a:xfrm>
        </p:spPr>
        <p:txBody>
          <a:bodyPr>
            <a:normAutofit fontScale="92500" lnSpcReduction="20000"/>
          </a:bodyPr>
          <a:lstStyle/>
          <a:p>
            <a:r>
              <a:rPr lang="en-US" dirty="0"/>
              <a:t>Introduction</a:t>
            </a:r>
          </a:p>
          <a:p>
            <a:r>
              <a:rPr lang="en-IN" dirty="0"/>
              <a:t>September Growth Target Breakdown</a:t>
            </a:r>
          </a:p>
          <a:p>
            <a:r>
              <a:rPr lang="en-IN" sz="2400" dirty="0"/>
              <a:t>August 2024 Performance Overview</a:t>
            </a:r>
            <a:endParaRPr lang="en-IN" dirty="0"/>
          </a:p>
          <a:p>
            <a:r>
              <a:rPr lang="en-IN" dirty="0"/>
              <a:t>RCA for August 2024</a:t>
            </a:r>
          </a:p>
          <a:p>
            <a:r>
              <a:rPr lang="en-IN" dirty="0"/>
              <a:t>Planning for September 2024</a:t>
            </a:r>
          </a:p>
          <a:p>
            <a:r>
              <a:rPr lang="en-US" dirty="0"/>
              <a:t>Action Plan for Achieving 10,000 Service Jobs</a:t>
            </a:r>
          </a:p>
          <a:p>
            <a:r>
              <a:rPr lang="en-US" dirty="0"/>
              <a:t>Final tips &amp; takeaways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276316" y="1214929"/>
            <a:ext cx="4706583" cy="1069181"/>
          </a:xfrm>
        </p:spPr>
        <p:txBody>
          <a:bodyPr/>
          <a:lstStyle/>
          <a:p>
            <a:r>
              <a:rPr lang="en-US" sz="4000" dirty="0"/>
              <a:t>Introduction</a:t>
            </a:r>
            <a:endParaRPr lang="en-US" dirty="0"/>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
        <p:nvSpPr>
          <p:cNvPr id="4" name="TextBox 3">
            <a:extLst>
              <a:ext uri="{FF2B5EF4-FFF2-40B4-BE49-F238E27FC236}">
                <a16:creationId xmlns:a16="http://schemas.microsoft.com/office/drawing/2014/main" id="{7304DD64-91B9-A849-0831-4428B7659F6B}"/>
              </a:ext>
            </a:extLst>
          </p:cNvPr>
          <p:cNvSpPr txBox="1"/>
          <p:nvPr/>
        </p:nvSpPr>
        <p:spPr>
          <a:xfrm>
            <a:off x="5427677" y="2625754"/>
            <a:ext cx="4462943" cy="2308324"/>
          </a:xfrm>
          <a:prstGeom prst="rect">
            <a:avLst/>
          </a:prstGeom>
          <a:noFill/>
        </p:spPr>
        <p:txBody>
          <a:bodyPr wrap="square" rtlCol="0">
            <a:spAutoFit/>
          </a:bodyPr>
          <a:lstStyle/>
          <a:p>
            <a:r>
              <a:rPr lang="en-US" sz="2400" dirty="0">
                <a:solidFill>
                  <a:schemeClr val="accent6"/>
                </a:solidFill>
              </a:rPr>
              <a:t>CarCare delivered 90% service jobs in August 2024. With a target of 10,000 for September, this presentation covers the August performance analysis and the growth plan for September.</a:t>
            </a:r>
            <a:endParaRPr lang="en-IN" sz="2400" dirty="0">
              <a:solidFill>
                <a:schemeClr val="accent6"/>
              </a:solidFill>
            </a:endParaRP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611388" y="410780"/>
            <a:ext cx="5957192" cy="2619323"/>
          </a:xfrm>
        </p:spPr>
        <p:txBody>
          <a:bodyPr/>
          <a:lstStyle/>
          <a:p>
            <a:r>
              <a:rPr lang="en-IN" sz="4000" b="1" dirty="0"/>
              <a:t>September Growth Target Breakdown</a:t>
            </a:r>
            <a:endParaRPr lang="en-US" sz="4000"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691256" y="3156692"/>
            <a:ext cx="5776656" cy="2354875"/>
          </a:xfrm>
        </p:spPr>
        <p:txBody>
          <a:bodyPr>
            <a:normAutofit lnSpcReduction="10000"/>
          </a:bodyPr>
          <a:lstStyle/>
          <a:p>
            <a:r>
              <a:rPr lang="en-US" sz="2800" dirty="0"/>
              <a:t>For September, the growth target is set at 10,000 service jobs. With the addition of Kanpur city, the total number of cities is now 11, enhancing the probability of achieving this target.</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92866" y="232354"/>
            <a:ext cx="8498269" cy="925327"/>
          </a:xfrm>
        </p:spPr>
        <p:txBody>
          <a:bodyPr/>
          <a:lstStyle/>
          <a:p>
            <a:pPr algn="ctr"/>
            <a:r>
              <a:rPr lang="en-IN" sz="3200" dirty="0"/>
              <a:t>August 2024 Performance Overview</a:t>
            </a:r>
            <a:endParaRPr lang="en-US" sz="3200"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225675" y="1318241"/>
            <a:ext cx="7965460" cy="1329337"/>
          </a:xfrm>
        </p:spPr>
        <p:txBody>
          <a:bodyPr>
            <a:normAutofit/>
          </a:bodyPr>
          <a:lstStyle/>
          <a:p>
            <a:pPr marL="0" indent="0">
              <a:buNone/>
            </a:pPr>
            <a:r>
              <a:rPr lang="en-US" sz="2000" dirty="0"/>
              <a:t>In August 2024, CarCare set a target of 8,000 service jobs but achieved 7,200, resulting in a 90% achievement rate. This overview examines the performance across various cities and identifies the key factors contributing to the shortfall.</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94694" y="473125"/>
            <a:ext cx="1067589" cy="471489"/>
          </a:xfrm>
        </p:spPr>
        <p:txBody>
          <a:bodyPr/>
          <a:lstStyle/>
          <a:p>
            <a:fld id="{48F63A3B-78C7-47BE-AE5E-E10140E04643}" type="slidenum">
              <a:rPr lang="en-US" smtClean="0"/>
              <a:pPr/>
              <a:t>5</a:t>
            </a:fld>
            <a:endParaRPr lang="en-US" dirty="0"/>
          </a:p>
        </p:txBody>
      </p:sp>
      <p:graphicFrame>
        <p:nvGraphicFramePr>
          <p:cNvPr id="5" name="Chart 4">
            <a:extLst>
              <a:ext uri="{FF2B5EF4-FFF2-40B4-BE49-F238E27FC236}">
                <a16:creationId xmlns:a16="http://schemas.microsoft.com/office/drawing/2014/main" id="{56FDF7DC-6A70-D177-A52A-28D6B815A133}"/>
              </a:ext>
            </a:extLst>
          </p:cNvPr>
          <p:cNvGraphicFramePr>
            <a:graphicFrameLocks/>
          </p:cNvGraphicFramePr>
          <p:nvPr>
            <p:extLst>
              <p:ext uri="{D42A27DB-BD31-4B8C-83A1-F6EECF244321}">
                <p14:modId xmlns:p14="http://schemas.microsoft.com/office/powerpoint/2010/main" val="199120428"/>
              </p:ext>
            </p:extLst>
          </p:nvPr>
        </p:nvGraphicFramePr>
        <p:xfrm>
          <a:off x="2344365" y="2607932"/>
          <a:ext cx="9396919" cy="41819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812514" y="243281"/>
            <a:ext cx="7796464" cy="1069875"/>
          </a:xfrm>
        </p:spPr>
        <p:txBody>
          <a:bodyPr/>
          <a:lstStyle/>
          <a:p>
            <a:r>
              <a:rPr lang="en-US" dirty="0"/>
              <a:t>ROOT CAUSE ANALYSIS for august 2024</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399" y="1777734"/>
            <a:ext cx="7694579" cy="4525789"/>
          </a:xfrm>
        </p:spPr>
        <p:txBody>
          <a:bodyPr>
            <a:normAutofit fontScale="92500" lnSpcReduction="10000"/>
          </a:bodyPr>
          <a:lstStyle/>
          <a:p>
            <a:r>
              <a:rPr lang="en-US" sz="2200" b="1" dirty="0"/>
              <a:t>Factors Considered:</a:t>
            </a:r>
          </a:p>
          <a:p>
            <a:pPr lvl="1">
              <a:buFont typeface="+mj-lt"/>
              <a:buAutoNum type="arabicPeriod"/>
            </a:pPr>
            <a:r>
              <a:rPr lang="en-US" b="1" dirty="0"/>
              <a:t>City-wise Breakdown</a:t>
            </a:r>
            <a:endParaRPr lang="en-US" dirty="0"/>
          </a:p>
          <a:p>
            <a:pPr marL="800100" lvl="1" indent="-342900">
              <a:buFont typeface="+mj-lt"/>
              <a:buAutoNum type="alphaLcParenR"/>
            </a:pPr>
            <a:r>
              <a:rPr lang="en-US" b="1" dirty="0"/>
              <a:t>Cities with Significant Shortfalls:</a:t>
            </a:r>
            <a:r>
              <a:rPr lang="en-US" dirty="0"/>
              <a:t> Indore (15% shortfall) and Lucknow (12% shortfall) and similarly other cities having shortfalls.</a:t>
            </a:r>
          </a:p>
          <a:p>
            <a:pPr marL="800100" lvl="1" indent="-342900">
              <a:buFont typeface="+mj-lt"/>
              <a:buAutoNum type="alphaLcParenR"/>
            </a:pPr>
            <a:r>
              <a:rPr lang="en-US" b="1" dirty="0"/>
              <a:t>Possible Issues:</a:t>
            </a:r>
            <a:r>
              <a:rPr lang="en-US" dirty="0"/>
              <a:t> Operational inefficiencies, market saturation, or resource allocation problems.</a:t>
            </a:r>
          </a:p>
          <a:p>
            <a:pPr marL="0" lvl="1" indent="0">
              <a:buNone/>
            </a:pPr>
            <a:r>
              <a:rPr lang="en-US" b="1" dirty="0"/>
              <a:t>2.   Channel-wise Performance</a:t>
            </a:r>
            <a:endParaRPr lang="en-US" dirty="0"/>
          </a:p>
          <a:p>
            <a:pPr marL="800100" lvl="1" indent="-342900">
              <a:buFont typeface="+mj-lt"/>
              <a:buAutoNum type="alphaLcParenR"/>
            </a:pPr>
            <a:r>
              <a:rPr lang="en-US" b="1" dirty="0"/>
              <a:t>Underperforming Channels:</a:t>
            </a:r>
            <a:r>
              <a:rPr lang="en-US" dirty="0"/>
              <a:t> BTL campaigns and Performance Marketing had lower conversion rates.</a:t>
            </a:r>
          </a:p>
          <a:p>
            <a:pPr marL="800100" lvl="1" indent="-342900">
              <a:buFont typeface="+mj-lt"/>
              <a:buAutoNum type="alphaLcParenR"/>
            </a:pPr>
            <a:r>
              <a:rPr lang="en-US" b="1" dirty="0"/>
              <a:t>Effective Channels:</a:t>
            </a:r>
            <a:r>
              <a:rPr lang="en-US" dirty="0"/>
              <a:t> Website/App and WhatsApp Bot performed relatively well but have room for improvement.</a:t>
            </a:r>
          </a:p>
          <a:p>
            <a:pPr marL="0" lvl="1" indent="0">
              <a:buNone/>
            </a:pPr>
            <a:r>
              <a:rPr lang="en-US" b="1" dirty="0"/>
              <a:t>3.   Lead Conversion Effectiveness</a:t>
            </a:r>
            <a:endParaRPr lang="en-US" dirty="0"/>
          </a:p>
          <a:p>
            <a:pPr marL="457200" lvl="1" indent="0">
              <a:buNone/>
            </a:pPr>
            <a:r>
              <a:rPr lang="en-US" b="1" dirty="0"/>
              <a:t>a)   Overall Conversion Rate:</a:t>
            </a:r>
            <a:r>
              <a:rPr lang="en-US" dirty="0"/>
              <a:t> Lower than expected, indicating potential issues in lead handling or follow-up processes.</a:t>
            </a:r>
          </a:p>
        </p:txBody>
      </p:sp>
    </p:spTree>
    <p:extLst>
      <p:ext uri="{BB962C8B-B14F-4D97-AF65-F5344CB8AC3E}">
        <p14:creationId xmlns:p14="http://schemas.microsoft.com/office/powerpoint/2010/main" val="246859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29179" y="457199"/>
            <a:ext cx="7631709" cy="490867"/>
          </a:xfrm>
        </p:spPr>
        <p:txBody>
          <a:bodyPr/>
          <a:lstStyle/>
          <a:p>
            <a:r>
              <a:rPr lang="en-IN" sz="2800" dirty="0"/>
              <a:t>Planning for September 2024 </a:t>
            </a:r>
            <a:endParaRPr lang="en-US" sz="4800" dirty="0"/>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399" y="1206231"/>
            <a:ext cx="7217923" cy="5252936"/>
          </a:xfrm>
        </p:spPr>
        <p:txBody>
          <a:bodyPr>
            <a:normAutofit fontScale="85000" lnSpcReduction="10000"/>
          </a:bodyPr>
          <a:lstStyle/>
          <a:p>
            <a:pPr marL="0" indent="0">
              <a:buNone/>
            </a:pPr>
            <a:r>
              <a:rPr lang="en-US" b="1" dirty="0"/>
              <a:t>Key Cities :</a:t>
            </a:r>
            <a:endParaRPr lang="en-US" dirty="0"/>
          </a:p>
          <a:p>
            <a:pPr>
              <a:buFont typeface="Arial" panose="020B0604020202020204" pitchFamily="34" charset="0"/>
              <a:buChar char="•"/>
            </a:pPr>
            <a:r>
              <a:rPr lang="en-US" b="1" dirty="0"/>
              <a:t>Existing Cities:</a:t>
            </a:r>
            <a:r>
              <a:rPr lang="en-US" dirty="0"/>
              <a:t> Bangalore, Mumbai, Indore, Hyderabad, Chennai, Coimbatore, Kochi, Lucknow, Noida, Pune</a:t>
            </a:r>
          </a:p>
          <a:p>
            <a:pPr>
              <a:buFont typeface="Arial" panose="020B0604020202020204" pitchFamily="34" charset="0"/>
              <a:buChar char="•"/>
            </a:pPr>
            <a:r>
              <a:rPr lang="en-US" b="1" dirty="0"/>
              <a:t>New City:</a:t>
            </a:r>
            <a:r>
              <a:rPr lang="en-US" dirty="0"/>
              <a:t> Kanpur</a:t>
            </a:r>
          </a:p>
          <a:p>
            <a:pPr marL="0" indent="0">
              <a:buNone/>
            </a:pPr>
            <a:r>
              <a:rPr lang="en-US" b="1" dirty="0"/>
              <a:t>Actions :</a:t>
            </a:r>
            <a:endParaRPr lang="en-US" dirty="0"/>
          </a:p>
          <a:p>
            <a:pPr>
              <a:buFont typeface="+mj-lt"/>
              <a:buAutoNum type="arabicPeriod"/>
            </a:pPr>
            <a:r>
              <a:rPr lang="en-US" b="1" dirty="0"/>
              <a:t>Performance Marketing</a:t>
            </a:r>
            <a:endParaRPr lang="en-US" dirty="0"/>
          </a:p>
          <a:p>
            <a:pPr marL="742950" lvl="1" indent="-285750">
              <a:buFont typeface="+mj-lt"/>
              <a:buAutoNum type="arabicPeriod"/>
            </a:pPr>
            <a:r>
              <a:rPr lang="en-US" b="1" dirty="0"/>
              <a:t>Increase Investment:</a:t>
            </a:r>
            <a:r>
              <a:rPr lang="en-US" dirty="0"/>
              <a:t> Allocate additional budget to top-performing segments.</a:t>
            </a:r>
          </a:p>
          <a:p>
            <a:pPr marL="742950" lvl="1" indent="-285750">
              <a:buFont typeface="+mj-lt"/>
              <a:buAutoNum type="arabicPeriod"/>
            </a:pPr>
            <a:r>
              <a:rPr lang="en-US" b="1" dirty="0"/>
              <a:t>Optimize Targeting:</a:t>
            </a:r>
            <a:r>
              <a:rPr lang="en-US" dirty="0"/>
              <a:t> Refine audience targeting based on performance data.</a:t>
            </a:r>
          </a:p>
          <a:p>
            <a:pPr marL="742950" lvl="1" indent="-285750">
              <a:buFont typeface="+mj-lt"/>
              <a:buAutoNum type="arabicPeriod"/>
            </a:pPr>
            <a:r>
              <a:rPr lang="en-US" b="1" dirty="0"/>
              <a:t>Enhance Creative:</a:t>
            </a:r>
            <a:r>
              <a:rPr lang="en-US" dirty="0"/>
              <a:t> Improve ad creatives to increase engagement and conversions.</a:t>
            </a:r>
          </a:p>
          <a:p>
            <a:pPr>
              <a:buFont typeface="+mj-lt"/>
              <a:buAutoNum type="arabicPeriod"/>
            </a:pPr>
            <a:r>
              <a:rPr lang="en-US" b="1" dirty="0"/>
              <a:t>BTL (Below The Line)</a:t>
            </a:r>
            <a:endParaRPr lang="en-US" dirty="0"/>
          </a:p>
          <a:p>
            <a:pPr marL="742950" lvl="1" indent="-285750">
              <a:buFont typeface="+mj-lt"/>
              <a:buAutoNum type="arabicPeriod"/>
            </a:pPr>
            <a:r>
              <a:rPr lang="en-US" b="1" dirty="0"/>
              <a:t>Boost Lead Quality:</a:t>
            </a:r>
            <a:r>
              <a:rPr lang="en-US" dirty="0"/>
              <a:t> Focus on higher quality leads through targeted campaigns.</a:t>
            </a:r>
          </a:p>
          <a:p>
            <a:pPr marL="742950" lvl="1" indent="-285750">
              <a:buFont typeface="+mj-lt"/>
              <a:buAutoNum type="arabicPeriod"/>
            </a:pPr>
            <a:r>
              <a:rPr lang="en-US" b="1" dirty="0"/>
              <a:t>Improve Outreach:</a:t>
            </a:r>
            <a:r>
              <a:rPr lang="en-US" dirty="0"/>
              <a:t> Increase direct engagement through events and promotions.</a:t>
            </a:r>
          </a:p>
          <a:p>
            <a:pPr marL="742950" lvl="1" indent="-285750">
              <a:buFont typeface="+mj-lt"/>
              <a:buAutoNum type="arabicPeriod"/>
            </a:pPr>
            <a:r>
              <a:rPr lang="en-US" b="1" dirty="0"/>
              <a:t>Evaluate Channels:</a:t>
            </a:r>
            <a:r>
              <a:rPr lang="en-US" dirty="0"/>
              <a:t> Analyze performance to reallocate resources to more effective BTL strategies.</a:t>
            </a:r>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765973" y="356777"/>
            <a:ext cx="8105653" cy="471489"/>
          </a:xfrm>
        </p:spPr>
        <p:txBody>
          <a:bodyPr/>
          <a:lstStyle/>
          <a:p>
            <a:r>
              <a:rPr lang="en-IN" sz="2800" dirty="0"/>
              <a:t>Planning for September 2024 </a:t>
            </a:r>
            <a:endParaRPr lang="en-US" sz="2800" dirty="0"/>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399" y="1125561"/>
            <a:ext cx="7431933" cy="5177962"/>
          </a:xfrm>
        </p:spPr>
        <p:txBody>
          <a:bodyPr>
            <a:normAutofit/>
          </a:bodyPr>
          <a:lstStyle/>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3.</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Website/App</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Enhance User Experience: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Optimize the website/app for better lead capture and conversion.</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Increase Engagement: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Implement new features or promotions to drive more conversions.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Track Metrics: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Monitor user behaviour to identify and address drop-off points.</a:t>
            </a: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4.</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WhatsApp Bot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Boost Engagement: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Increase the frequency and relevance of interactions.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Improve Automation: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Enhance bot scripts to provide better lead nurturing.</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Monitor Performance: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Regularly review engagement metrics to make adjustments.</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407210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628385" y="258607"/>
            <a:ext cx="9879437" cy="699263"/>
          </a:xfrm>
        </p:spPr>
        <p:txBody>
          <a:bodyPr/>
          <a:lstStyle/>
          <a:p>
            <a:r>
              <a:rPr lang="en-US" dirty="0"/>
              <a:t>Waterfall chart for September</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mc:AlternateContent xmlns:mc="http://schemas.openxmlformats.org/markup-compatibility/2006">
        <mc:Choice xmlns:cx1="http://schemas.microsoft.com/office/drawing/2015/9/8/chartex" Requires="cx1">
          <p:graphicFrame>
            <p:nvGraphicFramePr>
              <p:cNvPr id="11" name="Chart 10">
                <a:extLst>
                  <a:ext uri="{FF2B5EF4-FFF2-40B4-BE49-F238E27FC236}">
                    <a16:creationId xmlns:a16="http://schemas.microsoft.com/office/drawing/2014/main" id="{6E4CC1DD-B577-D832-4D7A-6C3988D856CD}"/>
                  </a:ext>
                </a:extLst>
              </p:cNvPr>
              <p:cNvGraphicFramePr/>
              <p:nvPr>
                <p:extLst>
                  <p:ext uri="{D42A27DB-BD31-4B8C-83A1-F6EECF244321}">
                    <p14:modId xmlns:p14="http://schemas.microsoft.com/office/powerpoint/2010/main" val="1774387953"/>
                  </p:ext>
                </p:extLst>
              </p:nvPr>
            </p:nvGraphicFramePr>
            <p:xfrm>
              <a:off x="680936" y="1156462"/>
              <a:ext cx="10551923" cy="5442931"/>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1" name="Chart 10">
                <a:extLst>
                  <a:ext uri="{FF2B5EF4-FFF2-40B4-BE49-F238E27FC236}">
                    <a16:creationId xmlns:a16="http://schemas.microsoft.com/office/drawing/2014/main" id="{6E4CC1DD-B577-D832-4D7A-6C3988D856CD}"/>
                  </a:ext>
                </a:extLst>
              </p:cNvPr>
              <p:cNvPicPr>
                <a:picLocks noGrp="1" noRot="1" noChangeAspect="1" noMove="1" noResize="1" noEditPoints="1" noAdjustHandles="1" noChangeArrowheads="1" noChangeShapeType="1"/>
              </p:cNvPicPr>
              <p:nvPr/>
            </p:nvPicPr>
            <p:blipFill>
              <a:blip r:embed="rId4"/>
              <a:stretch>
                <a:fillRect/>
              </a:stretch>
            </p:blipFill>
            <p:spPr>
              <a:xfrm>
                <a:off x="680936" y="1156462"/>
                <a:ext cx="10551923" cy="5442931"/>
              </a:xfrm>
              <a:prstGeom prst="rect">
                <a:avLst/>
              </a:prstGeom>
            </p:spPr>
          </p:pic>
        </mc:Fallback>
      </mc:AlternateContent>
    </p:spTree>
    <p:extLst>
      <p:ext uri="{BB962C8B-B14F-4D97-AF65-F5344CB8AC3E}">
        <p14:creationId xmlns:p14="http://schemas.microsoft.com/office/powerpoint/2010/main" val="396999615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{A630F117-C0EA-4185-87DD-64E1A8DAE433}tf78438558_win32</Template>
  <TotalTime>208</TotalTime>
  <Words>882</Words>
  <Application>Microsoft Office PowerPoint</Application>
  <PresentationFormat>Widescreen</PresentationFormat>
  <Paragraphs>106</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Sabon Next LT</vt:lpstr>
      <vt:lpstr>Symbol</vt:lpstr>
      <vt:lpstr>Wingdings</vt:lpstr>
      <vt:lpstr>Custom</vt:lpstr>
      <vt:lpstr>Growth Analysis &amp; Action Plan for CarCARE</vt:lpstr>
      <vt:lpstr>agenda</vt:lpstr>
      <vt:lpstr>Introduction</vt:lpstr>
      <vt:lpstr>September Growth Target Breakdown</vt:lpstr>
      <vt:lpstr>August 2024 Performance Overview</vt:lpstr>
      <vt:lpstr>ROOT CAUSE ANALYSIS for august 2024</vt:lpstr>
      <vt:lpstr>Planning for September 2024 </vt:lpstr>
      <vt:lpstr>Planning for September 2024 </vt:lpstr>
      <vt:lpstr>Waterfall chart for September</vt:lpstr>
      <vt:lpstr>Action Plan to achieve target</vt:lpstr>
      <vt:lpstr>Action Plan to achieve target</vt:lpstr>
      <vt:lpstr>Final tips &amp; takeaways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Prasoon Singh</dc:creator>
  <cp:lastModifiedBy>Prasoon Singh</cp:lastModifiedBy>
  <cp:revision>1</cp:revision>
  <dcterms:created xsi:type="dcterms:W3CDTF">2024-09-09T16:59:04Z</dcterms:created>
  <dcterms:modified xsi:type="dcterms:W3CDTF">2024-09-09T20:27:28Z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